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9.xml" ContentType="application/vnd.openxmlformats-officedocument.presentationml.slide+xml"/>
  <Override PartName="/ppt/slides/slide42.xml" ContentType="application/vnd.openxmlformats-officedocument.presentationml.slide+xml"/>
  <Override PartName="/ppt/slides/slide4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43.xml" ContentType="application/vnd.openxmlformats-officedocument.presentationml.slide+xml"/>
  <Override PartName="/ppt/slides/slide60.xml" ContentType="application/vnd.openxmlformats-officedocument.presentationml.slide+xml"/>
  <Override PartName="/ppt/slides/slide58.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59.xml" ContentType="application/vnd.openxmlformats-officedocument.presentationml.slide+xml"/>
  <Override PartName="/ppt/slides/slide50.xml" ContentType="application/vnd.openxmlformats-officedocument.presentationml.slide+xml"/>
  <Override PartName="/ppt/slides/slide52.xml" ContentType="application/vnd.openxmlformats-officedocument.presentationml.slide+xml"/>
  <Override PartName="/ppt/slides/slide57.xml" ContentType="application/vnd.openxmlformats-officedocument.presentationml.slide+xml"/>
  <Override PartName="/ppt/slides/slide51.xml" ContentType="application/vnd.openxmlformats-officedocument.presentationml.slide+xml"/>
  <Override PartName="/ppt/slides/slide56.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5.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slideMasters/slideMaster1.xml" ContentType="application/vnd.openxmlformats-officedocument.presentationml.slideMaster+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19.xml" ContentType="application/vnd.openxmlformats-officedocument.presentationml.notesSlide+xml"/>
  <Override PartName="/ppt/notesSlides/notesSlide23.xml" ContentType="application/vnd.openxmlformats-officedocument.presentationml.notesSlide+xml"/>
  <Override PartName="/ppt/notesSlides/notesSlide1.xml" ContentType="application/vnd.openxmlformats-officedocument.presentationml.notesSlid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notesSlides/notesSlide17.xml" ContentType="application/vnd.openxmlformats-officedocument.presentationml.notesSlid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notesSlides/notesSlide16.xml" ContentType="application/vnd.openxmlformats-officedocument.presentationml.notesSlide+xml"/>
  <Override PartName="/ppt/slideLayouts/slideLayout41.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notesSlides/notesSlide2.xml" ContentType="application/vnd.openxmlformats-officedocument.presentationml.notesSlid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notesSlides/notesSlide5.xml" ContentType="application/vnd.openxmlformats-officedocument.presentationml.notesSlide+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notesSlides/notesSlide4.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3.xml" ContentType="application/vnd.openxmlformats-officedocument.presentationml.notesSlide+xml"/>
  <Override PartName="/ppt/notesSlides/notesSlide13.xml" ContentType="application/vnd.openxmlformats-officedocument.presentationml.notesSlide+xml"/>
  <Override PartName="/ppt/slideLayouts/slideLayout50.xml" ContentType="application/vnd.openxmlformats-officedocument.presentationml.slideLayout+xml"/>
  <Override PartName="/ppt/notesSlides/notesSlide14.xml" ContentType="application/vnd.openxmlformats-officedocument.presentationml.notesSlid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notesSlides/notesSlide15.xml" ContentType="application/vnd.openxmlformats-officedocument.presentationml.notesSlide+xml"/>
  <Override PartName="/ppt/slideLayouts/slideLayout49.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2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2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8.xml" ContentType="application/vnd.openxmlformats-officedocument.presentationml.notesSlide+xml"/>
  <Override PartName="/ppt/slideLayouts/slideLayout4.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6.xml" ContentType="application/vnd.openxmlformats-officedocument.presentationml.notesSlide+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25.xml" ContentType="application/vnd.openxmlformats-officedocument.presentationml.slideLayout+xml"/>
  <Override PartName="/ppt/slideLayouts/slideLayout20.xml" ContentType="application/vnd.openxmlformats-officedocument.presentationml.slideLayout+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19.xml" ContentType="application/vnd.openxmlformats-officedocument.presentationml.slideLayout+xml"/>
  <Override PartName="/ppt/slideLayouts/slideLayout17.xml" ContentType="application/vnd.openxmlformats-officedocument.presentationml.slideLayout+xml"/>
  <Override PartName="/ppt/notesSlides/notesSlide10.xml" ContentType="application/vnd.openxmlformats-officedocument.presentationml.notesSlide+xml"/>
  <Override PartName="/ppt/slideLayouts/slideLayout13.xml" ContentType="application/vnd.openxmlformats-officedocument.presentationml.slideLayout+xml"/>
  <Override PartName="/ppt/slideLayouts/slideLayout18.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94" r:id="rId3"/>
  </p:sldMasterIdLst>
  <p:notesMasterIdLst>
    <p:notesMasterId r:id="rId69"/>
  </p:notesMasterIdLst>
  <p:sldIdLst>
    <p:sldId id="355" r:id="rId4"/>
    <p:sldId id="364"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 id="357" r:id="rId21"/>
    <p:sldId id="280" r:id="rId22"/>
    <p:sldId id="281" r:id="rId23"/>
    <p:sldId id="282" r:id="rId24"/>
    <p:sldId id="347" r:id="rId25"/>
    <p:sldId id="348" r:id="rId26"/>
    <p:sldId id="349" r:id="rId27"/>
    <p:sldId id="350" r:id="rId28"/>
    <p:sldId id="351" r:id="rId29"/>
    <p:sldId id="352" r:id="rId30"/>
    <p:sldId id="353" r:id="rId31"/>
    <p:sldId id="354" r:id="rId32"/>
    <p:sldId id="283" r:id="rId33"/>
    <p:sldId id="284" r:id="rId34"/>
    <p:sldId id="285" r:id="rId35"/>
    <p:sldId id="358" r:id="rId36"/>
    <p:sldId id="286" r:id="rId37"/>
    <p:sldId id="287" r:id="rId38"/>
    <p:sldId id="288" r:id="rId39"/>
    <p:sldId id="289" r:id="rId40"/>
    <p:sldId id="290" r:id="rId41"/>
    <p:sldId id="356" r:id="rId42"/>
    <p:sldId id="292" r:id="rId43"/>
    <p:sldId id="363"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40" r:id="rId61"/>
    <p:sldId id="341" r:id="rId62"/>
    <p:sldId id="359" r:id="rId63"/>
    <p:sldId id="343" r:id="rId64"/>
    <p:sldId id="344" r:id="rId65"/>
    <p:sldId id="360" r:id="rId66"/>
    <p:sldId id="361" r:id="rId67"/>
    <p:sldId id="362" r:id="rId68"/>
  </p:sldIdLst>
  <p:sldSz cx="9144000" cy="6858000" type="screen4x3"/>
  <p:notesSz cx="6858000" cy="9144000"/>
  <p:defaultTextStyle>
    <a:defPPr rtl="0">
      <a:defRPr lang="es-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5485" autoAdjust="0"/>
  </p:normalViewPr>
  <p:slideViewPr>
    <p:cSldViewPr>
      <p:cViewPr varScale="1">
        <p:scale>
          <a:sx n="111" d="100"/>
          <a:sy n="111" d="100"/>
        </p:scale>
        <p:origin x="1026" y="108"/>
      </p:cViewPr>
      <p:guideLst>
        <p:guide orient="horz" pos="2160"/>
        <p:guide pos="2880"/>
      </p:guideLst>
    </p:cSldViewPr>
  </p:slideViewPr>
  <p:notesTextViewPr>
    <p:cViewPr>
      <p:scale>
        <a:sx n="1" d="1"/>
        <a:sy n="1" d="1"/>
      </p:scale>
      <p:origin x="0" y="0"/>
    </p:cViewPr>
  </p:notesTextViewPr>
  <p:sorterViewPr>
    <p:cViewPr>
      <p:scale>
        <a:sx n="110" d="100"/>
        <a:sy n="110" d="100"/>
      </p:scale>
      <p:origin x="0" y="1261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customXml" Target="../customXml/item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presProps" Target="presProps.xml"/><Relationship Id="rId75"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customXml" Target="../customXml/item3.xml"/><Relationship Id="rId7" Type="http://schemas.openxmlformats.org/officeDocument/2006/relationships/slide" Target="slides/slide4.xml"/><Relationship Id="rId7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4.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image" Target="../media/image56.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image" Target="../media/image5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l" rtl="0">
              <a:defRPr sz="1200"/>
            </a:lvl1pPr>
          </a:lstStyle>
          <a:p>
            <a:pPr rtl="0"/>
            <a:r>
              <a:rPr lang="en-US" dirty="0" smtClean="0"/>
              <a:t>3/3/2015</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rtl="0"/>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l" rtl="0">
              <a:defRPr sz="1200"/>
            </a:lvl1pPr>
          </a:lstStyle>
          <a:p>
            <a:pPr rtl="0"/>
            <a:fld id="{B71D4D63-0C25-4413-BD04-A1EF74205149}" type="slidenum">
              <a:rPr lang="en-US" smtClean="0"/>
              <a:pPr rtl="0"/>
              <a:t>‹#›</a:t>
            </a:fld>
            <a:endParaRPr lang="en-US" dirty="0"/>
          </a:p>
        </p:txBody>
      </p:sp>
    </p:spTree>
    <p:extLst>
      <p:ext uri="{BB962C8B-B14F-4D97-AF65-F5344CB8AC3E}">
        <p14:creationId xmlns:p14="http://schemas.microsoft.com/office/powerpoint/2010/main" val="1578300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rtlCol="0"/>
          <a:lstStyle>
            <a:lvl1pPr algn="l" defTabSz="935507" rtl="0">
              <a:defRPr>
                <a:solidFill>
                  <a:schemeClr val="tx1"/>
                </a:solidFill>
                <a:latin typeface="Arial" pitchFamily="34" charset="0"/>
              </a:defRPr>
            </a:lvl1pPr>
            <a:lvl2pPr marL="702756" indent="-270291" algn="l" defTabSz="935507" rtl="0">
              <a:defRPr>
                <a:solidFill>
                  <a:schemeClr val="tx1"/>
                </a:solidFill>
                <a:latin typeface="Arial" pitchFamily="34" charset="0"/>
              </a:defRPr>
            </a:lvl2pPr>
            <a:lvl3pPr marL="1081164" indent="-216233" algn="l" defTabSz="935507" rtl="0">
              <a:defRPr>
                <a:solidFill>
                  <a:schemeClr val="tx1"/>
                </a:solidFill>
                <a:latin typeface="Arial" pitchFamily="34" charset="0"/>
              </a:defRPr>
            </a:lvl3pPr>
            <a:lvl4pPr marL="1513629" indent="-216233" algn="l" defTabSz="935507" rtl="0">
              <a:defRPr>
                <a:solidFill>
                  <a:schemeClr val="tx1"/>
                </a:solidFill>
                <a:latin typeface="Arial" pitchFamily="34" charset="0"/>
              </a:defRPr>
            </a:lvl4pPr>
            <a:lvl5pPr marL="1946095" indent="-216233" algn="l" defTabSz="935507" rtl="0">
              <a:defRPr>
                <a:solidFill>
                  <a:schemeClr val="tx1"/>
                </a:solidFill>
                <a:latin typeface="Arial" pitchFamily="34" charset="0"/>
              </a:defRPr>
            </a:lvl5pPr>
            <a:lvl6pPr marL="2378560" indent="-216233" algn="l" defTabSz="935507" rtl="0" eaLnBrk="0" fontAlgn="base" hangingPunct="0">
              <a:spcBef>
                <a:spcPct val="0"/>
              </a:spcBef>
              <a:spcAft>
                <a:spcPct val="0"/>
              </a:spcAft>
              <a:defRPr>
                <a:solidFill>
                  <a:schemeClr val="tx1"/>
                </a:solidFill>
                <a:latin typeface="Arial" pitchFamily="34" charset="0"/>
              </a:defRPr>
            </a:lvl6pPr>
            <a:lvl7pPr marL="2811026" indent="-216233" algn="l" defTabSz="935507" rtl="0" eaLnBrk="0" fontAlgn="base" hangingPunct="0">
              <a:spcBef>
                <a:spcPct val="0"/>
              </a:spcBef>
              <a:spcAft>
                <a:spcPct val="0"/>
              </a:spcAft>
              <a:defRPr>
                <a:solidFill>
                  <a:schemeClr val="tx1"/>
                </a:solidFill>
                <a:latin typeface="Arial" pitchFamily="34" charset="0"/>
              </a:defRPr>
            </a:lvl7pPr>
            <a:lvl8pPr marL="3243491" indent="-216233" algn="l" defTabSz="935507" rtl="0" eaLnBrk="0" fontAlgn="base" hangingPunct="0">
              <a:spcBef>
                <a:spcPct val="0"/>
              </a:spcBef>
              <a:spcAft>
                <a:spcPct val="0"/>
              </a:spcAft>
              <a:defRPr>
                <a:solidFill>
                  <a:schemeClr val="tx1"/>
                </a:solidFill>
                <a:latin typeface="Arial" pitchFamily="34" charset="0"/>
              </a:defRPr>
            </a:lvl8pPr>
            <a:lvl9pPr marL="3675957" indent="-216233" algn="l" defTabSz="935507" rtl="0" eaLnBrk="0" fontAlgn="base" hangingPunct="0">
              <a:spcBef>
                <a:spcPct val="0"/>
              </a:spcBef>
              <a:spcAft>
                <a:spcPct val="0"/>
              </a:spcAft>
              <a:defRPr>
                <a:solidFill>
                  <a:schemeClr val="tx1"/>
                </a:solidFill>
                <a:latin typeface="Arial" pitchFamily="34" charset="0"/>
              </a:defRPr>
            </a:lvl9pPr>
          </a:lstStyle>
          <a:p>
            <a:pPr rtl="0"/>
            <a:fld id="{EC099BB2-6471-407C-9331-A8234C0E456D}" type="slidenum">
              <a:rPr lang="en-US" altLang="en-US">
                <a:solidFill>
                  <a:prstClr val="black"/>
                </a:solidFill>
                <a:latin typeface="Times New Roman" pitchFamily="18" charset="0"/>
              </a:rPr>
              <a:pPr/>
              <a:t>6</a:t>
            </a:fld>
            <a:endParaRPr lang="en-US" altLang="en-US" dirty="0">
              <a:solidFill>
                <a:prstClr val="black"/>
              </a:solidFill>
              <a:latin typeface="Times New Roman" pitchFamily="18" charset="0"/>
            </a:endParaRPr>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noFill/>
        </p:spPr>
        <p:txBody>
          <a:bodyPr rtlCol="0"/>
          <a:lstStyle/>
          <a:p>
            <a:pPr algn="just" rtl="0" eaLnBrk="1" hangingPunct="1"/>
            <a:r>
              <a:rPr lang="es-US" dirty="0"/>
              <a:t>Esto ilustra cómo pueden surgir problemas a causa de áreas de aparcamiento no designadas para los vehículos personales de los trabajadores.  En las etapas de planificación las áreas para el aparcamiento deben estar identificadas y se debe capacitar a todos los trabajadores para que solamente utilicen dichas áreas.  El aparcamiento no designado puede llegar a crear conflictos innecesarios dentro de las áreas de trabajo.</a:t>
            </a:r>
          </a:p>
        </p:txBody>
      </p:sp>
    </p:spTree>
    <p:extLst>
      <p:ext uri="{BB962C8B-B14F-4D97-AF65-F5344CB8AC3E}">
        <p14:creationId xmlns:p14="http://schemas.microsoft.com/office/powerpoint/2010/main" val="627184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E640BBD5-EF48-4A69-9862-A2BF20AE58A0}" type="slidenum">
              <a:rPr lang="de-DE" altLang="en-US" sz="900">
                <a:solidFill>
                  <a:prstClr val="black"/>
                </a:solidFill>
              </a:rPr>
              <a:pPr/>
              <a:t>19</a:t>
            </a:fld>
            <a:endParaRPr lang="de-DE" altLang="en-US" sz="900">
              <a:solidFill>
                <a:prstClr val="black"/>
              </a:solidFill>
            </a:endParaRPr>
          </a:p>
        </p:txBody>
      </p:sp>
      <p:sp>
        <p:nvSpPr>
          <p:cNvPr id="265219" name="Rectangle 2"/>
          <p:cNvSpPr>
            <a:spLocks noGrp="1" noRot="1" noChangeAspect="1" noChangeArrowheads="1" noTextEdit="1"/>
          </p:cNvSpPr>
          <p:nvPr>
            <p:ph type="sldImg"/>
          </p:nvPr>
        </p:nvSpPr>
        <p:spPr>
          <a:xfrm>
            <a:off x="1143000" y="684213"/>
            <a:ext cx="4573588" cy="3430587"/>
          </a:xfrm>
          <a:ln/>
        </p:spPr>
      </p:sp>
      <p:sp>
        <p:nvSpPr>
          <p:cNvPr id="265220"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Fotografías cortesía de Marko Kaar o RW Productions. Usadas con su permiso.</a:t>
            </a:r>
          </a:p>
          <a:p>
            <a:pPr rtl="0" eaLnBrk="1" hangingPunct="1"/>
            <a:endParaRPr lang="en-US" altLang="en-US" dirty="0" smtClean="0"/>
          </a:p>
          <a:p>
            <a:pPr rtl="0" eaLnBrk="1" hangingPunct="1"/>
            <a:r>
              <a:rPr lang="es-US" dirty="0"/>
              <a:t>Aproximadamente el 80% de los accidentes fatales de trabajadores de la construcción se originan por caídas, ser golpeados por algo, quedar atrapados entre elementos o por choques eléctricos.  </a:t>
            </a:r>
          </a:p>
          <a:p>
            <a:pPr rtl="0" eaLnBrk="1" hangingPunct="1"/>
            <a:r>
              <a:rPr lang="es-US" dirty="0"/>
              <a:t>También, las lesiones de tejidos blandos (STI, por sus siglas en inglés), que por lo general son desgarros o torceduras, son uno de los tipos más frecuentes de lesiones en este trabajo.  Las STI son raramente mortales, pero pueden, y así sucede, tener repercusiones serias en la calidad de vida de los trabajadores y la de sus familias.  El concreto es una superficie dura, por lo que los desgarros y torceduras son frecuentes. </a:t>
            </a:r>
          </a:p>
          <a:p>
            <a:pPr rtl="0" eaLnBrk="1" hangingPunct="1"/>
            <a:r>
              <a:rPr lang="es-US" dirty="0"/>
              <a:t>En trabajos de corto plazo o circulantes, hallamos a menudo trabajadores a pocos pies, inclusive pulgadas de vehículos que pesan toneladas circulando a altas velocidades.  El personal responsable debe tener un plan de emergencia para afrontar los problemas que resultan de las lesiones.</a:t>
            </a:r>
          </a:p>
          <a:p>
            <a:pPr rtl="0" eaLnBrk="1" hangingPunct="1"/>
            <a:r>
              <a:rPr lang="es-US" dirty="0"/>
              <a:t>La reparación de superficies involucra el molido/trituración de la superficie antigua, su desecho y la colocación de una nueva superficie.</a:t>
            </a:r>
          </a:p>
          <a:p>
            <a:pPr rtl="0" eaLnBrk="1" hangingPunct="1"/>
            <a:r>
              <a:rPr lang="es-US" dirty="0"/>
              <a:t>En estos casos con comunes las fracturas, aplastamientos, entrada de objetos en los ojos y desgarros y torceduras. </a:t>
            </a:r>
          </a:p>
        </p:txBody>
      </p:sp>
    </p:spTree>
    <p:extLst>
      <p:ext uri="{BB962C8B-B14F-4D97-AF65-F5344CB8AC3E}">
        <p14:creationId xmlns:p14="http://schemas.microsoft.com/office/powerpoint/2010/main" val="198535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46567C14-3654-42B9-B87C-8CE378A6A609}" type="slidenum">
              <a:rPr lang="en-US" altLang="en-US">
                <a:solidFill>
                  <a:prstClr val="black"/>
                </a:solidFill>
                <a:latin typeface="Times New Roman" pitchFamily="18" charset="0"/>
              </a:rPr>
              <a:pPr/>
              <a:t>21</a:t>
            </a:fld>
            <a:endParaRPr lang="en-US" altLang="en-US" dirty="0">
              <a:solidFill>
                <a:prstClr val="black"/>
              </a:solidFill>
              <a:latin typeface="Times New Roman" pitchFamily="18" charset="0"/>
            </a:endParaRPr>
          </a:p>
        </p:txBody>
      </p:sp>
      <p:sp>
        <p:nvSpPr>
          <p:cNvPr id="225283" name="Rectangle 2"/>
          <p:cNvSpPr>
            <a:spLocks noGrp="1" noRot="1" noChangeAspect="1" noChangeArrowheads="1" noTextEdit="1"/>
          </p:cNvSpPr>
          <p:nvPr>
            <p:ph type="sldImg"/>
          </p:nvPr>
        </p:nvSpPr>
        <p:spPr>
          <a:xfrm>
            <a:off x="1144588" y="681038"/>
            <a:ext cx="4548187" cy="3411537"/>
          </a:xfrm>
          <a:ln/>
        </p:spPr>
      </p:sp>
      <p:sp>
        <p:nvSpPr>
          <p:cNvPr id="225284" name="Rectangle 3"/>
          <p:cNvSpPr>
            <a:spLocks noGrp="1" noChangeArrowheads="1"/>
          </p:cNvSpPr>
          <p:nvPr>
            <p:ph type="body" idx="1"/>
          </p:nvPr>
        </p:nvSpPr>
        <p:spPr>
          <a:xfrm>
            <a:off x="889993" y="4318000"/>
            <a:ext cx="5052715" cy="4168322"/>
          </a:xfrm>
          <a:noFill/>
        </p:spPr>
        <p:txBody>
          <a:bodyPr rtlCol="0"/>
          <a:lstStyle/>
          <a:p>
            <a:pPr rtl="0"/>
            <a:endParaRPr lang="en-US" altLang="en-US" dirty="0" smtClean="0"/>
          </a:p>
        </p:txBody>
      </p:sp>
    </p:spTree>
    <p:extLst>
      <p:ext uri="{BB962C8B-B14F-4D97-AF65-F5344CB8AC3E}">
        <p14:creationId xmlns:p14="http://schemas.microsoft.com/office/powerpoint/2010/main" val="456304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10"/>
          </p:nvPr>
        </p:nvSpPr>
        <p:spPr/>
        <p:txBody>
          <a:bodyPr rtlCol="0"/>
          <a:lstStyle/>
          <a:p>
            <a:pPr rtl="0"/>
            <a:fld id="{B71D4D63-0C25-4413-BD04-A1EF74205149}" type="slidenum">
              <a:rPr lang="en-US" smtClean="0"/>
              <a:pPr/>
              <a:t>28</a:t>
            </a:fld>
            <a:endParaRPr lang="en-US" dirty="0"/>
          </a:p>
        </p:txBody>
      </p:sp>
    </p:spTree>
    <p:extLst>
      <p:ext uri="{BB962C8B-B14F-4D97-AF65-F5344CB8AC3E}">
        <p14:creationId xmlns:p14="http://schemas.microsoft.com/office/powerpoint/2010/main" val="2672879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9F070DB8-3499-47C4-B0B5-95AFBCAB2302}" type="slidenum">
              <a:rPr lang="de-DE" altLang="en-US" sz="900">
                <a:solidFill>
                  <a:prstClr val="black"/>
                </a:solidFill>
              </a:rPr>
              <a:pPr/>
              <a:t>35</a:t>
            </a:fld>
            <a:endParaRPr lang="de-DE" altLang="en-US" sz="900">
              <a:solidFill>
                <a:prstClr val="black"/>
              </a:solidFill>
            </a:endParaRPr>
          </a:p>
        </p:txBody>
      </p:sp>
      <p:sp>
        <p:nvSpPr>
          <p:cNvPr id="226307" name="Rectangle 2"/>
          <p:cNvSpPr>
            <a:spLocks noGrp="1" noRot="1" noChangeAspect="1" noChangeArrowheads="1" noTextEdit="1"/>
          </p:cNvSpPr>
          <p:nvPr>
            <p:ph type="sldImg"/>
          </p:nvPr>
        </p:nvSpPr>
        <p:spPr>
          <a:xfrm>
            <a:off x="1143000" y="684213"/>
            <a:ext cx="4573588" cy="3430587"/>
          </a:xfrm>
          <a:ln/>
        </p:spPr>
      </p:sp>
      <p:sp>
        <p:nvSpPr>
          <p:cNvPr id="226308"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Ilustración de Marko Kaar.</a:t>
            </a:r>
          </a:p>
          <a:p>
            <a:pPr rtl="0" eaLnBrk="1" hangingPunct="1"/>
            <a:endParaRPr lang="en-US" altLang="en-US" dirty="0" smtClean="0"/>
          </a:p>
          <a:p>
            <a:pPr rtl="0" eaLnBrk="1" hangingPunct="1"/>
            <a:r>
              <a:rPr lang="es-US" dirty="0"/>
              <a:t>La planificación siempre es la base del éxito.  </a:t>
            </a:r>
          </a:p>
          <a:p>
            <a:pPr rtl="0" eaLnBrk="1" hangingPunct="1"/>
            <a:r>
              <a:rPr lang="es-US" dirty="0"/>
              <a:t>La planificación previa comienza cuando se efectúa la licitación.  Es en este punto cuando deben identificarse los principales problemas del control de riesgos.  Deben incluir la necesidad de materiales propios de la tarea y cualquier habilidad especial que los trabajadores puedan necesitar y que requieran de capacitación específica, tales como “Conciencia de la Zona de Trabajo” o “Ingreso a Espacios Confinados”.  Identificar qué piezas de equipo serán necesarias y cuántos operadores se necesitan para cada una.  ¿Sus trabajadores poseen las autorizaciones y certificaciones adecuadas para operar el equipo?</a:t>
            </a:r>
          </a:p>
          <a:p>
            <a:pPr rtl="0" eaLnBrk="1" hangingPunct="1"/>
            <a:r>
              <a:rPr lang="es-US" dirty="0"/>
              <a:t>Como si se realizara una lista inicial de materiales, deberá revisarse el presupuesto y los problemas de seguridad deberán aparecer por escrito.  </a:t>
            </a:r>
          </a:p>
          <a:p>
            <a:pPr rtl="0" eaLnBrk="1" hangingPunct="1"/>
            <a:r>
              <a:rPr lang="es-US" dirty="0"/>
              <a:t>El grado de instrucción considerado para cada trabajador debe incluir el concepto de que sean capaces de preguntarse a si mismos antes de comenzar cada tarea: “¿Cómo puedo realizar </a:t>
            </a:r>
            <a:r>
              <a:rPr lang="es-US" dirty="0" smtClean="0"/>
              <a:t>esto </a:t>
            </a:r>
            <a:r>
              <a:rPr lang="es-US" dirty="0"/>
              <a:t>sin causar lesiones o accidentes?”.  Aprender a confiar en sus propias respuestas les ayudará a prevenirse de accidentes y lesiones. </a:t>
            </a:r>
          </a:p>
          <a:p>
            <a:pPr rtl="0" eaLnBrk="1" hangingPunct="1"/>
            <a:endParaRPr lang="en-US" altLang="en-US" dirty="0" smtClean="0"/>
          </a:p>
        </p:txBody>
      </p:sp>
    </p:spTree>
    <p:extLst>
      <p:ext uri="{BB962C8B-B14F-4D97-AF65-F5344CB8AC3E}">
        <p14:creationId xmlns:p14="http://schemas.microsoft.com/office/powerpoint/2010/main" val="3578379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a:xfrm>
            <a:off x="915294" y="4343704"/>
            <a:ext cx="5027414" cy="411389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Señale cada una de las partes de la zona de trabajo y discuta por qué es importante cada una de ellas.</a:t>
            </a:r>
          </a:p>
          <a:p>
            <a:pPr rtl="0" eaLnBrk="1" hangingPunct="1"/>
            <a:endParaRPr lang="en-US" altLang="en-US" dirty="0" smtClean="0"/>
          </a:p>
          <a:p>
            <a:pPr rtl="0" eaLnBrk="1" hangingPunct="1"/>
            <a:r>
              <a:rPr lang="es-US" dirty="0"/>
              <a:t>ÁREA DE ADVERTENCIA ANTICIPADA</a:t>
            </a:r>
          </a:p>
          <a:p>
            <a:pPr rtl="0" eaLnBrk="1" hangingPunct="1"/>
            <a:r>
              <a:rPr lang="es-US" dirty="0"/>
              <a:t>Le avisa al conductor que se encuentra a punto de enfrentar una condición inusual, de qué tipo de condición se trata y qué acciones debe llevar a cabo.</a:t>
            </a:r>
          </a:p>
          <a:p>
            <a:pPr rtl="0" eaLnBrk="1" hangingPunct="1"/>
            <a:endParaRPr lang="en-US" altLang="en-US" dirty="0" smtClean="0"/>
          </a:p>
          <a:p>
            <a:pPr rtl="0" eaLnBrk="1" hangingPunct="1"/>
            <a:r>
              <a:rPr lang="es-US" dirty="0"/>
              <a:t>TRANSICIÓN </a:t>
            </a:r>
          </a:p>
          <a:p>
            <a:pPr rtl="0" eaLnBrk="1" hangingPunct="1"/>
            <a:r>
              <a:rPr lang="es-US" dirty="0"/>
              <a:t>Esta es la zona donde el conductor comienza a responder.  Por lo general, la respuesta involucra algún tipo de convergencia al tráfico, detención o giro por parte del conductor.</a:t>
            </a:r>
          </a:p>
          <a:p>
            <a:pPr rtl="0" eaLnBrk="1" hangingPunct="1"/>
            <a:endParaRPr lang="en-US" altLang="en-US" dirty="0" smtClean="0"/>
          </a:p>
          <a:p>
            <a:pPr rtl="0" eaLnBrk="1" hangingPunct="1"/>
            <a:r>
              <a:rPr lang="es-US" dirty="0"/>
              <a:t>ÁREA DE ACTIVIDADES</a:t>
            </a:r>
          </a:p>
          <a:p>
            <a:pPr rtl="0" eaLnBrk="1" hangingPunct="1"/>
            <a:r>
              <a:rPr lang="es-US" dirty="0"/>
              <a:t>Aquí es donde tiene lugar el trabajo real.  Cuando resulte factible, deberá establecerse un área de delimitación que se encuentre libre de trabajadores, equipo y materiales, para que pueda servir como un área de recuperación para los conductores que encuentren dificultades dentro del área de transición.</a:t>
            </a:r>
          </a:p>
          <a:p>
            <a:pPr rtl="0" eaLnBrk="1" hangingPunct="1"/>
            <a:endParaRPr lang="en-US" altLang="en-US" dirty="0" smtClean="0"/>
          </a:p>
          <a:p>
            <a:pPr rtl="0" eaLnBrk="1" hangingPunct="1"/>
            <a:r>
              <a:rPr lang="es-US" dirty="0"/>
              <a:t>ÁREA DE FINALIZACIÓN</a:t>
            </a:r>
          </a:p>
          <a:p>
            <a:pPr rtl="0" eaLnBrk="1" hangingPunct="1"/>
            <a:r>
              <a:rPr lang="es-US" dirty="0"/>
              <a:t>Es aquí donde los conductores retoman la circulación normal.  Los desvíos cortos ayudarán a informarle al conductor que se encuentra fuera de la zona de trabajo.  </a:t>
            </a:r>
          </a:p>
        </p:txBody>
      </p:sp>
    </p:spTree>
    <p:extLst>
      <p:ext uri="{BB962C8B-B14F-4D97-AF65-F5344CB8AC3E}">
        <p14:creationId xmlns:p14="http://schemas.microsoft.com/office/powerpoint/2010/main" val="18504490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a:xfrm>
            <a:off x="1143000" y="682625"/>
            <a:ext cx="4573588" cy="3432175"/>
          </a:xfrm>
          <a:ln/>
        </p:spPr>
      </p:sp>
      <p:sp>
        <p:nvSpPr>
          <p:cNvPr id="228355" name="Rectangle 3"/>
          <p:cNvSpPr>
            <a:spLocks noGrp="1" noChangeArrowheads="1"/>
          </p:cNvSpPr>
          <p:nvPr>
            <p:ph type="body" idx="1"/>
          </p:nvPr>
        </p:nvSpPr>
        <p:spPr>
          <a:xfrm>
            <a:off x="456903" y="4343703"/>
            <a:ext cx="5976938" cy="44011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endParaRPr lang="en-US" altLang="en-US" dirty="0" smtClean="0"/>
          </a:p>
        </p:txBody>
      </p:sp>
    </p:spTree>
    <p:extLst>
      <p:ext uri="{BB962C8B-B14F-4D97-AF65-F5344CB8AC3E}">
        <p14:creationId xmlns:p14="http://schemas.microsoft.com/office/powerpoint/2010/main" val="11984178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C0C634D4-9ED2-44A5-B1DF-25C77CFA3797}" type="slidenum">
              <a:rPr lang="en-US" altLang="en-US">
                <a:solidFill>
                  <a:prstClr val="black"/>
                </a:solidFill>
                <a:latin typeface="Times New Roman" pitchFamily="18" charset="0"/>
              </a:rPr>
              <a:pPr/>
              <a:t>44</a:t>
            </a:fld>
            <a:endParaRPr lang="en-US" altLang="en-US" dirty="0">
              <a:solidFill>
                <a:prstClr val="black"/>
              </a:solidFill>
              <a:latin typeface="Times New Roman" pitchFamily="18" charset="0"/>
            </a:endParaRPr>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p:spPr>
        <p:txBody>
          <a:bodyPr rtlCol="0"/>
          <a:lstStyle/>
          <a:p>
            <a:pPr rtl="0" eaLnBrk="1" hangingPunct="1"/>
            <a:r>
              <a:rPr lang="es-US" dirty="0"/>
              <a:t>Sin las advertencias anticipadas, los conductores no esperan encontrarse en dicho lugar.  Nunca realice señales sin tener las advertencias anticipadas ubicadas en su sitio.</a:t>
            </a:r>
          </a:p>
        </p:txBody>
      </p:sp>
    </p:spTree>
    <p:extLst>
      <p:ext uri="{BB962C8B-B14F-4D97-AF65-F5344CB8AC3E}">
        <p14:creationId xmlns:p14="http://schemas.microsoft.com/office/powerpoint/2010/main" val="2462247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41540ADD-6378-4952-AC22-321622383221}" type="slidenum">
              <a:rPr lang="en-US" altLang="en-US">
                <a:solidFill>
                  <a:prstClr val="black"/>
                </a:solidFill>
                <a:latin typeface="Times New Roman" pitchFamily="18" charset="0"/>
              </a:rPr>
              <a:pPr/>
              <a:t>46</a:t>
            </a:fld>
            <a:endParaRPr lang="en-US" altLang="en-US" dirty="0">
              <a:solidFill>
                <a:prstClr val="black"/>
              </a:solidFill>
              <a:latin typeface="Times New Roman" pitchFamily="18" charset="0"/>
            </a:endParaRPr>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p:spPr>
        <p:txBody>
          <a:bodyPr rtlCol="0"/>
          <a:lstStyle/>
          <a:p>
            <a:pPr rtl="0" eaLnBrk="1" hangingPunct="1"/>
            <a:r>
              <a:rPr lang="es-US" dirty="0"/>
              <a:t>Generalmente, la advertencia a los conductores requiere de un proceso en tres etapas para que resulte efectiva. ¡Si solamente se les indica ABANDERADO ADELANTE, puede que los conductores no realicen la convergencia ya que no saben la razón por la que deben hacerlo!</a:t>
            </a:r>
          </a:p>
        </p:txBody>
      </p:sp>
    </p:spTree>
    <p:extLst>
      <p:ext uri="{BB962C8B-B14F-4D97-AF65-F5344CB8AC3E}">
        <p14:creationId xmlns:p14="http://schemas.microsoft.com/office/powerpoint/2010/main" val="26621033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rtlCol="0"/>
          <a:lstStyle>
            <a:lvl1pPr algn="l" defTabSz="935507" rtl="0">
              <a:defRPr>
                <a:solidFill>
                  <a:schemeClr val="tx1"/>
                </a:solidFill>
                <a:latin typeface="Arial" pitchFamily="34" charset="0"/>
              </a:defRPr>
            </a:lvl1pPr>
            <a:lvl2pPr marL="702756" indent="-270291" algn="l" defTabSz="935507" rtl="0">
              <a:defRPr>
                <a:solidFill>
                  <a:schemeClr val="tx1"/>
                </a:solidFill>
                <a:latin typeface="Arial" pitchFamily="34" charset="0"/>
              </a:defRPr>
            </a:lvl2pPr>
            <a:lvl3pPr marL="1081164" indent="-216233" algn="l" defTabSz="935507" rtl="0">
              <a:defRPr>
                <a:solidFill>
                  <a:schemeClr val="tx1"/>
                </a:solidFill>
                <a:latin typeface="Arial" pitchFamily="34" charset="0"/>
              </a:defRPr>
            </a:lvl3pPr>
            <a:lvl4pPr marL="1513629" indent="-216233" algn="l" defTabSz="935507" rtl="0">
              <a:defRPr>
                <a:solidFill>
                  <a:schemeClr val="tx1"/>
                </a:solidFill>
                <a:latin typeface="Arial" pitchFamily="34" charset="0"/>
              </a:defRPr>
            </a:lvl4pPr>
            <a:lvl5pPr marL="1946095" indent="-216233" algn="l" defTabSz="935507" rtl="0">
              <a:defRPr>
                <a:solidFill>
                  <a:schemeClr val="tx1"/>
                </a:solidFill>
                <a:latin typeface="Arial" pitchFamily="34" charset="0"/>
              </a:defRPr>
            </a:lvl5pPr>
            <a:lvl6pPr marL="2378560" indent="-216233" algn="l" defTabSz="935507" rtl="0" eaLnBrk="0" fontAlgn="base" hangingPunct="0">
              <a:spcBef>
                <a:spcPct val="0"/>
              </a:spcBef>
              <a:spcAft>
                <a:spcPct val="0"/>
              </a:spcAft>
              <a:defRPr>
                <a:solidFill>
                  <a:schemeClr val="tx1"/>
                </a:solidFill>
                <a:latin typeface="Arial" pitchFamily="34" charset="0"/>
              </a:defRPr>
            </a:lvl6pPr>
            <a:lvl7pPr marL="2811026" indent="-216233" algn="l" defTabSz="935507" rtl="0" eaLnBrk="0" fontAlgn="base" hangingPunct="0">
              <a:spcBef>
                <a:spcPct val="0"/>
              </a:spcBef>
              <a:spcAft>
                <a:spcPct val="0"/>
              </a:spcAft>
              <a:defRPr>
                <a:solidFill>
                  <a:schemeClr val="tx1"/>
                </a:solidFill>
                <a:latin typeface="Arial" pitchFamily="34" charset="0"/>
              </a:defRPr>
            </a:lvl7pPr>
            <a:lvl8pPr marL="3243491" indent="-216233" algn="l" defTabSz="935507" rtl="0" eaLnBrk="0" fontAlgn="base" hangingPunct="0">
              <a:spcBef>
                <a:spcPct val="0"/>
              </a:spcBef>
              <a:spcAft>
                <a:spcPct val="0"/>
              </a:spcAft>
              <a:defRPr>
                <a:solidFill>
                  <a:schemeClr val="tx1"/>
                </a:solidFill>
                <a:latin typeface="Arial" pitchFamily="34" charset="0"/>
              </a:defRPr>
            </a:lvl8pPr>
            <a:lvl9pPr marL="3675957" indent="-216233" algn="l" defTabSz="935507" rtl="0" eaLnBrk="0" fontAlgn="base" hangingPunct="0">
              <a:spcBef>
                <a:spcPct val="0"/>
              </a:spcBef>
              <a:spcAft>
                <a:spcPct val="0"/>
              </a:spcAft>
              <a:defRPr>
                <a:solidFill>
                  <a:schemeClr val="tx1"/>
                </a:solidFill>
                <a:latin typeface="Arial" pitchFamily="34" charset="0"/>
              </a:defRPr>
            </a:lvl9pPr>
          </a:lstStyle>
          <a:p>
            <a:pPr rtl="0"/>
            <a:fld id="{D57C007A-FCF6-4799-8D46-89F4C7FCEE5E}" type="slidenum">
              <a:rPr lang="en-US" altLang="en-US">
                <a:solidFill>
                  <a:prstClr val="black"/>
                </a:solidFill>
                <a:latin typeface="Times New Roman" pitchFamily="18" charset="0"/>
              </a:rPr>
              <a:pPr/>
              <a:t>51</a:t>
            </a:fld>
            <a:endParaRPr lang="en-US" altLang="en-US" dirty="0">
              <a:solidFill>
                <a:prstClr val="black"/>
              </a:solidFill>
              <a:latin typeface="Times New Roman" pitchFamily="18" charset="0"/>
            </a:endParaRPr>
          </a:p>
        </p:txBody>
      </p:sp>
      <p:sp>
        <p:nvSpPr>
          <p:cNvPr id="231427" name="Rectangle 2"/>
          <p:cNvSpPr>
            <a:spLocks noGrp="1" noRot="1" noChangeAspect="1" noChangeArrowheads="1" noTextEdit="1"/>
          </p:cNvSpPr>
          <p:nvPr>
            <p:ph type="sldImg"/>
          </p:nvPr>
        </p:nvSpPr>
        <p:spPr>
          <a:xfrm>
            <a:off x="1144588" y="684213"/>
            <a:ext cx="4570412" cy="3429000"/>
          </a:xfrm>
          <a:solidFill>
            <a:srgbClr val="FFFFFF"/>
          </a:solidFill>
          <a:ln/>
        </p:spPr>
      </p:sp>
      <p:sp>
        <p:nvSpPr>
          <p:cNvPr id="231428" name="Rectangle 3"/>
          <p:cNvSpPr>
            <a:spLocks noGrp="1" noChangeArrowheads="1"/>
          </p:cNvSpPr>
          <p:nvPr>
            <p:ph type="body" idx="1"/>
          </p:nvPr>
        </p:nvSpPr>
        <p:spPr>
          <a:solidFill>
            <a:srgbClr val="FFFFFF"/>
          </a:solidFill>
        </p:spPr>
        <p:txBody>
          <a:bodyPr lIns="93677" tIns="46839" rIns="93677" bIns="46839" rtlCol="0"/>
          <a:lstStyle/>
          <a:p>
            <a:pPr algn="just" rtl="0" eaLnBrk="1" hangingPunct="1"/>
            <a:r>
              <a:rPr lang="es-US" dirty="0"/>
              <a:t>Esta ilustración demuestra varias técnicas incorrectas de realizar señales, incluidas las siguientes: (1) el abanderado no se encuentra sosteniendo la señal para que el mensaje pueda ser leído por los conductores (la señal se encuentra de lado) y también se encuentra ubicado de manera innecesaria sobre los carriles de circulación, tal como se ve en la fotografía superior izquierda; (2) el abanderado se encuentra dirigiendo el tráfico de manera incorrecta, sentado en la parte trasera de una camioneta, tal como se muestra en la fotografía superior derecha; y (3) el abanderado le está dando la espalda al tráfico, tal como se ve en la fotografía central inferior.  Además, en todas las fotografías, los abanderados no están usando sus cascos.  </a:t>
            </a:r>
          </a:p>
          <a:p>
            <a:pPr algn="just" rtl="0" eaLnBrk="1" hangingPunct="1"/>
            <a:endParaRPr lang="en-US" altLang="en-US" dirty="0" smtClean="0"/>
          </a:p>
        </p:txBody>
      </p:sp>
    </p:spTree>
    <p:extLst>
      <p:ext uri="{BB962C8B-B14F-4D97-AF65-F5344CB8AC3E}">
        <p14:creationId xmlns:p14="http://schemas.microsoft.com/office/powerpoint/2010/main" val="6142731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4344D279-B98F-467A-B9F1-1F16A66A387F}" type="slidenum">
              <a:rPr lang="en-US" altLang="en-US">
                <a:solidFill>
                  <a:prstClr val="black"/>
                </a:solidFill>
                <a:latin typeface="Times New Roman" pitchFamily="18" charset="0"/>
              </a:rPr>
              <a:pPr/>
              <a:t>54</a:t>
            </a:fld>
            <a:endParaRPr lang="en-US" altLang="en-US" dirty="0">
              <a:solidFill>
                <a:prstClr val="black"/>
              </a:solidFill>
              <a:latin typeface="Times New Roman" pitchFamily="18" charset="0"/>
            </a:endParaRPr>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p:spPr>
        <p:txBody>
          <a:bodyPr rtlCol="0"/>
          <a:lstStyle/>
          <a:p>
            <a:pPr rtl="0" eaLnBrk="1" hangingPunct="1"/>
            <a:r>
              <a:rPr lang="es-US" dirty="0"/>
              <a:t>La vestimenta debería incluir un chaleco de alta visibilidad.  Puede que en su Estado el uso del casco sea obligatorio, pero aunque no lo sea, siempre es una buena idea usarlo. Para realizar señales de noche, la vestimenta debe tener elementos retrorreflectantes.  Las vestimentas retrorreflectantes reflejan la luz hacia su punto de origen.</a:t>
            </a:r>
          </a:p>
        </p:txBody>
      </p:sp>
    </p:spTree>
    <p:extLst>
      <p:ext uri="{BB962C8B-B14F-4D97-AF65-F5344CB8AC3E}">
        <p14:creationId xmlns:p14="http://schemas.microsoft.com/office/powerpoint/2010/main" val="1532340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8D0A2BD5-E226-4444-AE40-60E4BDDAFC63}" type="slidenum">
              <a:rPr lang="de-DE" altLang="en-US" sz="900">
                <a:solidFill>
                  <a:prstClr val="black"/>
                </a:solidFill>
              </a:rPr>
              <a:pPr/>
              <a:t>7</a:t>
            </a:fld>
            <a:endParaRPr lang="de-DE" altLang="en-US" sz="900">
              <a:solidFill>
                <a:prstClr val="black"/>
              </a:solidFill>
            </a:endParaRPr>
          </a:p>
        </p:txBody>
      </p:sp>
      <p:sp>
        <p:nvSpPr>
          <p:cNvPr id="268291" name="Rectangle 2"/>
          <p:cNvSpPr>
            <a:spLocks noGrp="1" noRot="1" noChangeAspect="1" noChangeArrowheads="1" noTextEdit="1"/>
          </p:cNvSpPr>
          <p:nvPr>
            <p:ph type="sldImg"/>
          </p:nvPr>
        </p:nvSpPr>
        <p:spPr>
          <a:xfrm>
            <a:off x="1143000" y="684213"/>
            <a:ext cx="4573588" cy="3430587"/>
          </a:xfrm>
          <a:ln/>
        </p:spPr>
      </p:sp>
      <p:sp>
        <p:nvSpPr>
          <p:cNvPr id="268292"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Fotografías cortesía de Marko Kaar o RW Productions. Usadas con su permiso.</a:t>
            </a:r>
          </a:p>
          <a:p>
            <a:pPr rtl="0" eaLnBrk="1" hangingPunct="1"/>
            <a:endParaRPr lang="en-US" altLang="en-US" dirty="0" smtClean="0"/>
          </a:p>
          <a:p>
            <a:pPr rtl="0" eaLnBrk="1" hangingPunct="1"/>
            <a:r>
              <a:rPr lang="es-US" dirty="0"/>
              <a:t>Aproximadamente el 22% de todos los accidentes fatales de trabajadores de la construcción tienen que ver con el haber sido golpeados por algo.  </a:t>
            </a:r>
          </a:p>
          <a:p>
            <a:pPr rtl="0" eaLnBrk="1" hangingPunct="1"/>
            <a:r>
              <a:rPr lang="es-US" dirty="0"/>
              <a:t>De 1992 a 2000, en el 91% de las 910 muertes de trabajadores en zonas de trabajo participaron vehículos, en su mayoría, camiones de tumba.</a:t>
            </a:r>
          </a:p>
          <a:p>
            <a:pPr rtl="0" eaLnBrk="1" hangingPunct="1"/>
            <a:r>
              <a:rPr lang="es-US" dirty="0"/>
              <a:t>Los registros del NIOSH indican que en 2005, 390 trabajadores murieron en incidentes por golpes, conformando el 7% del total de las muertes por causas laborales.</a:t>
            </a:r>
          </a:p>
          <a:p>
            <a:pPr rtl="0" eaLnBrk="1" hangingPunct="1"/>
            <a:r>
              <a:rPr lang="es-US" dirty="0"/>
              <a:t>Las lesiones van desde contusiones y laceraciones a fracturas, aplastamiento y muerte.</a:t>
            </a:r>
          </a:p>
          <a:p>
            <a:pPr rtl="0" eaLnBrk="1" hangingPunct="1"/>
            <a:r>
              <a:rPr lang="es-US" dirty="0"/>
              <a:t>Las estimaciones actuales dicen que aproximadamente la mitad de las muertes de trabajadores en zonas de trabajo en carreteras son ocasionadas por vehículos de la construcción.  Estos accidentes por lo general involucran aplastamiento.  </a:t>
            </a:r>
          </a:p>
          <a:p>
            <a:pPr rtl="0" eaLnBrk="1" hangingPunct="1"/>
            <a:endParaRPr lang="en-US" altLang="en-US" dirty="0" smtClean="0"/>
          </a:p>
        </p:txBody>
      </p:sp>
    </p:spTree>
    <p:extLst>
      <p:ext uri="{BB962C8B-B14F-4D97-AF65-F5344CB8AC3E}">
        <p14:creationId xmlns:p14="http://schemas.microsoft.com/office/powerpoint/2010/main" val="29498699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7D571977-A816-41F8-8F7B-A1F4B48D01A5}" type="slidenum">
              <a:rPr lang="de-DE" altLang="en-US" sz="900">
                <a:solidFill>
                  <a:prstClr val="black"/>
                </a:solidFill>
              </a:rPr>
              <a:pPr/>
              <a:t>55</a:t>
            </a:fld>
            <a:endParaRPr lang="de-DE" altLang="en-US" sz="900">
              <a:solidFill>
                <a:prstClr val="black"/>
              </a:solidFill>
            </a:endParaRPr>
          </a:p>
        </p:txBody>
      </p:sp>
      <p:sp>
        <p:nvSpPr>
          <p:cNvPr id="233475" name="Rectangle 2"/>
          <p:cNvSpPr>
            <a:spLocks noGrp="1" noRot="1" noChangeAspect="1" noChangeArrowheads="1" noTextEdit="1"/>
          </p:cNvSpPr>
          <p:nvPr>
            <p:ph type="sldImg"/>
          </p:nvPr>
        </p:nvSpPr>
        <p:spPr>
          <a:xfrm>
            <a:off x="1143000" y="684213"/>
            <a:ext cx="4573588" cy="3430587"/>
          </a:xfrm>
          <a:ln/>
        </p:spPr>
      </p:sp>
      <p:sp>
        <p:nvSpPr>
          <p:cNvPr id="233476"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Fotografías cortesía de Marko Kaar o RW Productions. Usadas con su permiso.</a:t>
            </a:r>
          </a:p>
          <a:p>
            <a:pPr rtl="0">
              <a:lnSpc>
                <a:spcPct val="155000"/>
              </a:lnSpc>
              <a:spcBef>
                <a:spcPct val="0"/>
              </a:spcBef>
              <a:buClr>
                <a:schemeClr val="accent2"/>
              </a:buClr>
            </a:pPr>
            <a:r>
              <a:rPr lang="es-US" dirty="0">
                <a:solidFill>
                  <a:schemeClr val="bg1"/>
                </a:solidFill>
              </a:rPr>
              <a:t>Nota: Esta fotografía tiene solamente propósitos ilustrativos y no representa el Equipo de Protección Individual (PPE, por sus siglas en inglés) adecuado para el trabajo. En la mayoría de los casos, la vestimenta Clase I NO debería ser usada para trabajos en calles o carreteras.</a:t>
            </a:r>
          </a:p>
          <a:p>
            <a:pPr rtl="0" eaLnBrk="1" hangingPunct="1"/>
            <a:endParaRPr lang="en-US" altLang="en-US" dirty="0" smtClean="0"/>
          </a:p>
          <a:p>
            <a:pPr rtl="0" eaLnBrk="1" hangingPunct="1"/>
            <a:r>
              <a:rPr lang="es-US" b="1" dirty="0"/>
              <a:t>El “Ver y Ser Visto” comienza aquí.  </a:t>
            </a:r>
            <a:r>
              <a:rPr lang="es-US" dirty="0"/>
              <a:t>Es muy importante que durante la capacitación de los abanderados se enfatice enérgicamente una de las características más valiosas de estas personas: que puedan lograr un contacto visual mutuo con los conductores que se acercan y que comuniquen/ordenen CON FIRMEZA a los conductores el camino a tomar o las acciones a seguir.</a:t>
            </a:r>
          </a:p>
          <a:p>
            <a:pPr rtl="0" eaLnBrk="1" hangingPunct="1"/>
            <a:r>
              <a:rPr lang="es-US" dirty="0"/>
              <a:t>La vestimenta de alta visibilidad es adecuada para todos los ambientes de las zonas de trabajo.</a:t>
            </a:r>
            <a:endParaRPr lang="en-US" altLang="en-US" b="1" dirty="0" smtClean="0"/>
          </a:p>
          <a:p>
            <a:pPr rtl="0" eaLnBrk="1" hangingPunct="1"/>
            <a:r>
              <a:rPr lang="es-US" b="1" dirty="0"/>
              <a:t>Material de apoyo recomendado:</a:t>
            </a:r>
            <a:endParaRPr lang="en-US" altLang="en-US" dirty="0" smtClean="0"/>
          </a:p>
          <a:p>
            <a:pPr rtl="0" eaLnBrk="1" hangingPunct="1"/>
            <a:r>
              <a:rPr lang="es-US" u="sng" dirty="0"/>
              <a:t>www.workzonesafety.org</a:t>
            </a:r>
            <a:r>
              <a:rPr lang="es-US" dirty="0"/>
              <a:t>/</a:t>
            </a:r>
          </a:p>
          <a:p>
            <a:pPr rtl="0" eaLnBrk="1" hangingPunct="1"/>
            <a:r>
              <a:rPr lang="es-US" u="sng" dirty="0"/>
              <a:t>www.cdc.gov/niosh/topics/highwayworkzones/</a:t>
            </a:r>
          </a:p>
          <a:p>
            <a:pPr rtl="0" eaLnBrk="1" hangingPunct="1"/>
            <a:r>
              <a:rPr lang="es-US" dirty="0"/>
              <a:t>Este sitio web ofrece una alternativa posible a tener personas reales realizando estas actividades: </a:t>
            </a:r>
            <a:r>
              <a:rPr lang="es-US" u="sng" dirty="0"/>
              <a:t>www.noflag persons.com</a:t>
            </a:r>
            <a:r>
              <a:rPr lang="es-US" dirty="0"/>
              <a:t> </a:t>
            </a:r>
          </a:p>
          <a:p>
            <a:pPr rtl="0" eaLnBrk="1" hangingPunct="1"/>
            <a:r>
              <a:rPr lang="es-US" dirty="0"/>
              <a:t> </a:t>
            </a:r>
          </a:p>
        </p:txBody>
      </p:sp>
    </p:spTree>
    <p:extLst>
      <p:ext uri="{BB962C8B-B14F-4D97-AF65-F5344CB8AC3E}">
        <p14:creationId xmlns:p14="http://schemas.microsoft.com/office/powerpoint/2010/main" val="31055740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9D1F2FF6-3F8F-48DB-913C-5F29AE39B0FB}" type="slidenum">
              <a:rPr lang="de-DE" altLang="en-US" sz="900">
                <a:solidFill>
                  <a:prstClr val="black"/>
                </a:solidFill>
              </a:rPr>
              <a:pPr/>
              <a:t>56</a:t>
            </a:fld>
            <a:endParaRPr lang="de-DE" altLang="en-US" sz="900">
              <a:solidFill>
                <a:prstClr val="black"/>
              </a:solidFill>
            </a:endParaRPr>
          </a:p>
        </p:txBody>
      </p:sp>
      <p:sp>
        <p:nvSpPr>
          <p:cNvPr id="234499" name="Rectangle 2"/>
          <p:cNvSpPr>
            <a:spLocks noGrp="1" noRot="1" noChangeAspect="1" noChangeArrowheads="1" noTextEdit="1"/>
          </p:cNvSpPr>
          <p:nvPr>
            <p:ph type="sldImg"/>
          </p:nvPr>
        </p:nvSpPr>
        <p:spPr>
          <a:xfrm>
            <a:off x="1143000" y="684213"/>
            <a:ext cx="4573588" cy="3430587"/>
          </a:xfrm>
          <a:ln/>
        </p:spPr>
      </p:sp>
      <p:sp>
        <p:nvSpPr>
          <p:cNvPr id="234500"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Fotografías cortesía de Marko Kaar o RW Productions. Usadas con su permiso.</a:t>
            </a:r>
          </a:p>
          <a:p>
            <a:pPr rtl="0" eaLnBrk="1" hangingPunct="1"/>
            <a:endParaRPr lang="en-US" altLang="en-US" b="1" dirty="0" smtClean="0"/>
          </a:p>
          <a:p>
            <a:pPr rtl="0" eaLnBrk="1" hangingPunct="1"/>
            <a:r>
              <a:rPr lang="es-US" b="1" dirty="0"/>
              <a:t>El “Ver y Ser Visto” comienza aquí.  </a:t>
            </a:r>
            <a:r>
              <a:rPr lang="es-US" dirty="0"/>
              <a:t>Es muy importante que durante la capacitación de los abanderados se enfatice enérgicamente una de las características más valiosas de estas personas: que puedan lograr un contacto visual mutuo con los conductores que se acercan y que comuniquen/ordenen CON FIRMEZA a los conductores el camino a tomar o las acciones a seguir.</a:t>
            </a:r>
          </a:p>
          <a:p>
            <a:pPr rtl="0" eaLnBrk="1" hangingPunct="1"/>
            <a:r>
              <a:rPr lang="es-US" dirty="0"/>
              <a:t>La vestimenta de alta visibilidad es adecuada para todos los ambientes de las zonas de trabajo.</a:t>
            </a:r>
            <a:endParaRPr lang="en-US" altLang="en-US" b="1" dirty="0" smtClean="0"/>
          </a:p>
          <a:p>
            <a:pPr rtl="0" eaLnBrk="1" hangingPunct="1"/>
            <a:endParaRPr lang="en-US" altLang="en-US" b="1" dirty="0" smtClean="0"/>
          </a:p>
          <a:p>
            <a:pPr rtl="0" eaLnBrk="1" hangingPunct="1"/>
            <a:r>
              <a:rPr lang="es-US" b="1" dirty="0"/>
              <a:t>Material de apoyo recomendado:</a:t>
            </a:r>
            <a:endParaRPr lang="en-US" altLang="en-US" dirty="0" smtClean="0"/>
          </a:p>
          <a:p>
            <a:pPr rtl="0" eaLnBrk="1" hangingPunct="1"/>
            <a:r>
              <a:rPr lang="es-US" dirty="0"/>
              <a:t>http://www.workzonesafety.org/</a:t>
            </a:r>
          </a:p>
          <a:p>
            <a:pPr rtl="0" eaLnBrk="1" hangingPunct="1"/>
            <a:r>
              <a:rPr lang="es-US" dirty="0"/>
              <a:t>http://www.cdc.gov/niosh/topics/highwayworkzones/</a:t>
            </a:r>
          </a:p>
          <a:p>
            <a:pPr rtl="0" eaLnBrk="1" hangingPunct="1"/>
            <a:r>
              <a:rPr lang="es-US" dirty="0"/>
              <a:t>Este sitio web ofrece una alternativa posible a tener personas reales realizando estas actividades: </a:t>
            </a:r>
            <a:r>
              <a:rPr lang="es-US" u="sng" dirty="0"/>
              <a:t>www.noflag persons.com</a:t>
            </a:r>
            <a:r>
              <a:rPr lang="es-US" dirty="0"/>
              <a:t> </a:t>
            </a:r>
          </a:p>
        </p:txBody>
      </p:sp>
    </p:spTree>
    <p:extLst>
      <p:ext uri="{BB962C8B-B14F-4D97-AF65-F5344CB8AC3E}">
        <p14:creationId xmlns:p14="http://schemas.microsoft.com/office/powerpoint/2010/main" val="36751908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9B13B494-C537-4AC3-BE5B-90677B684FD4}" type="slidenum">
              <a:rPr lang="de-DE" altLang="en-US" sz="900">
                <a:solidFill>
                  <a:prstClr val="black"/>
                </a:solidFill>
              </a:rPr>
              <a:pPr/>
              <a:t>57</a:t>
            </a:fld>
            <a:endParaRPr lang="de-DE" altLang="en-US" sz="900">
              <a:solidFill>
                <a:prstClr val="black"/>
              </a:solidFill>
            </a:endParaRPr>
          </a:p>
        </p:txBody>
      </p:sp>
      <p:sp>
        <p:nvSpPr>
          <p:cNvPr id="235523" name="Rectangle 2"/>
          <p:cNvSpPr>
            <a:spLocks noGrp="1" noRot="1" noChangeAspect="1" noChangeArrowheads="1" noTextEdit="1"/>
          </p:cNvSpPr>
          <p:nvPr>
            <p:ph type="sldImg"/>
          </p:nvPr>
        </p:nvSpPr>
        <p:spPr>
          <a:xfrm>
            <a:off x="1143000" y="684213"/>
            <a:ext cx="4573588" cy="3430587"/>
          </a:xfrm>
          <a:ln/>
        </p:spPr>
      </p:sp>
      <p:sp>
        <p:nvSpPr>
          <p:cNvPr id="235524"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Fotografías cortesía de Marko Kaar o RW Productions. Usadas con su permiso.</a:t>
            </a:r>
          </a:p>
          <a:p>
            <a:pPr rtl="0" eaLnBrk="1" hangingPunct="1"/>
            <a:endParaRPr lang="en-US" altLang="en-US" b="1" dirty="0" smtClean="0"/>
          </a:p>
          <a:p>
            <a:pPr rtl="0" eaLnBrk="1" hangingPunct="1"/>
            <a:r>
              <a:rPr lang="es-US" b="1" dirty="0"/>
              <a:t>El “Ver y Ser Visto” comienza aquí.  </a:t>
            </a:r>
            <a:r>
              <a:rPr lang="es-US" dirty="0"/>
              <a:t>Es muy importante que durante la capacitación de los abanderados se enfatice enérgicamente una de las características más valiosas de estas personas: que puedan lograr un contacto visual mutuo con los conductores que se acercan y que comuniquen/ordenen CON FIRMEZA a los conductores el camino a tomar o las acciones a seguir.</a:t>
            </a:r>
          </a:p>
          <a:p>
            <a:pPr rtl="0" eaLnBrk="1" hangingPunct="1"/>
            <a:r>
              <a:rPr lang="es-US" dirty="0"/>
              <a:t>La vestimenta de alta visibilidad es adecuada para todos los ambientes de las zonas de trabajo.</a:t>
            </a:r>
            <a:endParaRPr lang="en-US" altLang="en-US" b="1" dirty="0" smtClean="0"/>
          </a:p>
          <a:p>
            <a:pPr rtl="0" eaLnBrk="1" hangingPunct="1"/>
            <a:endParaRPr lang="en-US" altLang="en-US" b="1" dirty="0" smtClean="0"/>
          </a:p>
          <a:p>
            <a:pPr rtl="0" eaLnBrk="1" hangingPunct="1"/>
            <a:r>
              <a:rPr lang="es-US" b="1" dirty="0"/>
              <a:t>Material de apoyo recomendado:</a:t>
            </a:r>
            <a:endParaRPr lang="en-US" altLang="en-US" dirty="0" smtClean="0"/>
          </a:p>
          <a:p>
            <a:pPr rtl="0" eaLnBrk="1" hangingPunct="1"/>
            <a:r>
              <a:rPr lang="es-US" dirty="0"/>
              <a:t>http://www.workzonesafety.org/</a:t>
            </a:r>
          </a:p>
          <a:p>
            <a:pPr rtl="0" eaLnBrk="1" hangingPunct="1"/>
            <a:r>
              <a:rPr lang="es-US" dirty="0"/>
              <a:t>http://www.cdc.gov/niosh/topics/highwayworkzones/</a:t>
            </a:r>
          </a:p>
          <a:p>
            <a:pPr rtl="0" eaLnBrk="1" hangingPunct="1"/>
            <a:r>
              <a:rPr lang="es-US" dirty="0"/>
              <a:t>Este sitio web ofrece una alternativa posible a tener personas reales realizando estas actividades: </a:t>
            </a:r>
            <a:r>
              <a:rPr lang="es-US" u="sng" dirty="0"/>
              <a:t>www.noflag persons.com</a:t>
            </a:r>
            <a:r>
              <a:rPr lang="es-US" dirty="0"/>
              <a:t> </a:t>
            </a:r>
          </a:p>
        </p:txBody>
      </p:sp>
    </p:spTree>
    <p:extLst>
      <p:ext uri="{BB962C8B-B14F-4D97-AF65-F5344CB8AC3E}">
        <p14:creationId xmlns:p14="http://schemas.microsoft.com/office/powerpoint/2010/main" val="9410487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B31C8EE6-5584-4988-AEEB-813836AC319D}" type="slidenum">
              <a:rPr lang="de-DE" altLang="en-US" sz="900">
                <a:solidFill>
                  <a:prstClr val="black"/>
                </a:solidFill>
              </a:rPr>
              <a:pPr/>
              <a:t>59</a:t>
            </a:fld>
            <a:endParaRPr lang="de-DE" altLang="en-US" sz="900">
              <a:solidFill>
                <a:prstClr val="black"/>
              </a:solidFill>
            </a:endParaRPr>
          </a:p>
        </p:txBody>
      </p:sp>
      <p:sp>
        <p:nvSpPr>
          <p:cNvPr id="253955" name="Rectangle 2"/>
          <p:cNvSpPr>
            <a:spLocks noGrp="1" noRot="1" noChangeAspect="1" noChangeArrowheads="1" noTextEdit="1"/>
          </p:cNvSpPr>
          <p:nvPr>
            <p:ph type="sldImg"/>
          </p:nvPr>
        </p:nvSpPr>
        <p:spPr>
          <a:xfrm>
            <a:off x="1143000" y="684213"/>
            <a:ext cx="4573588" cy="3430587"/>
          </a:xfrm>
          <a:ln/>
        </p:spPr>
      </p:sp>
      <p:sp>
        <p:nvSpPr>
          <p:cNvPr id="253956"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Fotografías cortesía de Marko Kaar o RW Productions. Usadas con su permiso.</a:t>
            </a:r>
          </a:p>
        </p:txBody>
      </p:sp>
    </p:spTree>
    <p:extLst>
      <p:ext uri="{BB962C8B-B14F-4D97-AF65-F5344CB8AC3E}">
        <p14:creationId xmlns:p14="http://schemas.microsoft.com/office/powerpoint/2010/main" val="21571391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Rot="1" noChangeAspect="1" noChangeArrowheads="1" noTextEdit="1"/>
          </p:cNvSpPr>
          <p:nvPr>
            <p:ph type="sldImg"/>
          </p:nvPr>
        </p:nvSpPr>
        <p:spPr>
          <a:xfrm>
            <a:off x="1143000" y="682625"/>
            <a:ext cx="4573588" cy="3432175"/>
          </a:xfrm>
          <a:ln/>
        </p:spPr>
      </p:sp>
      <p:sp>
        <p:nvSpPr>
          <p:cNvPr id="256003" name="Rectangle 3"/>
          <p:cNvSpPr>
            <a:spLocks noGrp="1" noChangeArrowheads="1"/>
          </p:cNvSpPr>
          <p:nvPr>
            <p:ph type="body" idx="1"/>
          </p:nvPr>
        </p:nvSpPr>
        <p:spPr>
          <a:xfrm>
            <a:off x="456903" y="4343703"/>
            <a:ext cx="5976938" cy="44011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endParaRPr lang="en-US" altLang="en-US" dirty="0" smtClean="0">
              <a:latin typeface="Arial" pitchFamily="34" charset="0"/>
            </a:endParaRPr>
          </a:p>
        </p:txBody>
      </p:sp>
    </p:spTree>
    <p:extLst>
      <p:ext uri="{BB962C8B-B14F-4D97-AF65-F5344CB8AC3E}">
        <p14:creationId xmlns:p14="http://schemas.microsoft.com/office/powerpoint/2010/main" val="29850961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xfrm>
            <a:off x="1143000" y="682625"/>
            <a:ext cx="4573588" cy="3432175"/>
          </a:xfrm>
          <a:ln/>
        </p:spPr>
      </p:sp>
      <p:sp>
        <p:nvSpPr>
          <p:cNvPr id="257027" name="Rectangle 3"/>
          <p:cNvSpPr>
            <a:spLocks noGrp="1" noChangeArrowheads="1"/>
          </p:cNvSpPr>
          <p:nvPr>
            <p:ph type="body" idx="1"/>
          </p:nvPr>
        </p:nvSpPr>
        <p:spPr>
          <a:xfrm>
            <a:off x="456903" y="4343703"/>
            <a:ext cx="5976938" cy="44011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endParaRPr lang="en-US" altLang="en-US" dirty="0" smtClean="0">
              <a:latin typeface="Arial" pitchFamily="34" charset="0"/>
            </a:endParaRPr>
          </a:p>
        </p:txBody>
      </p:sp>
    </p:spTree>
    <p:extLst>
      <p:ext uri="{BB962C8B-B14F-4D97-AF65-F5344CB8AC3E}">
        <p14:creationId xmlns:p14="http://schemas.microsoft.com/office/powerpoint/2010/main" val="1011051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88997CF0-583A-478B-B8A3-EC6307B5D9FF}" type="slidenum">
              <a:rPr lang="en-US" altLang="en-US">
                <a:solidFill>
                  <a:prstClr val="black"/>
                </a:solidFill>
                <a:latin typeface="Times New Roman" pitchFamily="18" charset="0"/>
              </a:rPr>
              <a:pPr/>
              <a:t>8</a:t>
            </a:fld>
            <a:endParaRPr lang="en-US" altLang="en-US" dirty="0">
              <a:solidFill>
                <a:prstClr val="black"/>
              </a:solidFill>
              <a:latin typeface="Times New Roman" pitchFamily="18" charset="0"/>
            </a:endParaRPr>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p:spPr>
        <p:txBody>
          <a:bodyPr rtlCol="0"/>
          <a:lstStyle/>
          <a:p>
            <a:pPr rtl="0" eaLnBrk="1" hangingPunct="1"/>
            <a:r>
              <a:rPr lang="es-US" dirty="0"/>
              <a:t>El momento en el que el abanderado da por sentado de que un conductor lo/la puede ver, es el momento en que dicha persona resultará herida. ¡Si se ha de suponer algo, suponga que el conductor no lo/la ha visto! Pueden encontrarse bajo influencia de alcohol o drogas, adormecidos o preocupados. Inclusive pueden ser suicidas. La carretera puede estar resbalosa. El sol puede reducir la visibilidad. Todos estos factores afectan la capacidad del conductor para controlar su vehículo.</a:t>
            </a:r>
          </a:p>
        </p:txBody>
      </p:sp>
    </p:spTree>
    <p:extLst>
      <p:ext uri="{BB962C8B-B14F-4D97-AF65-F5344CB8AC3E}">
        <p14:creationId xmlns:p14="http://schemas.microsoft.com/office/powerpoint/2010/main" val="1368556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ChangeArrowheads="1" noTextEdit="1"/>
          </p:cNvSpPr>
          <p:nvPr>
            <p:ph type="sldImg"/>
          </p:nvPr>
        </p:nvSpPr>
        <p:spPr>
          <a:xfrm>
            <a:off x="1230313" y="758825"/>
            <a:ext cx="3979862" cy="2986088"/>
          </a:xfrm>
          <a:ln/>
        </p:spPr>
      </p:sp>
      <p:sp>
        <p:nvSpPr>
          <p:cNvPr id="219139" name="Rectangle 3"/>
          <p:cNvSpPr>
            <a:spLocks noGrp="1" noChangeArrowheads="1"/>
          </p:cNvSpPr>
          <p:nvPr>
            <p:ph type="body" idx="1"/>
          </p:nvPr>
        </p:nvSpPr>
        <p:spPr>
          <a:xfrm>
            <a:off x="456903" y="4343703"/>
            <a:ext cx="5976938" cy="44011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endParaRPr lang="en-US" altLang="en-US" dirty="0" smtClean="0"/>
          </a:p>
        </p:txBody>
      </p:sp>
    </p:spTree>
    <p:extLst>
      <p:ext uri="{BB962C8B-B14F-4D97-AF65-F5344CB8AC3E}">
        <p14:creationId xmlns:p14="http://schemas.microsoft.com/office/powerpoint/2010/main" val="3917464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rtlCol="0"/>
          <a:lstStyle>
            <a:lvl1pPr algn="l" defTabSz="935507" rtl="0">
              <a:defRPr>
                <a:solidFill>
                  <a:schemeClr val="tx1"/>
                </a:solidFill>
                <a:latin typeface="Arial" pitchFamily="34" charset="0"/>
              </a:defRPr>
            </a:lvl1pPr>
            <a:lvl2pPr marL="702756" indent="-270291" algn="l" defTabSz="935507" rtl="0">
              <a:defRPr>
                <a:solidFill>
                  <a:schemeClr val="tx1"/>
                </a:solidFill>
                <a:latin typeface="Arial" pitchFamily="34" charset="0"/>
              </a:defRPr>
            </a:lvl2pPr>
            <a:lvl3pPr marL="1081164" indent="-216233" algn="l" defTabSz="935507" rtl="0">
              <a:defRPr>
                <a:solidFill>
                  <a:schemeClr val="tx1"/>
                </a:solidFill>
                <a:latin typeface="Arial" pitchFamily="34" charset="0"/>
              </a:defRPr>
            </a:lvl3pPr>
            <a:lvl4pPr marL="1513629" indent="-216233" algn="l" defTabSz="935507" rtl="0">
              <a:defRPr>
                <a:solidFill>
                  <a:schemeClr val="tx1"/>
                </a:solidFill>
                <a:latin typeface="Arial" pitchFamily="34" charset="0"/>
              </a:defRPr>
            </a:lvl4pPr>
            <a:lvl5pPr marL="1946095" indent="-216233" algn="l" defTabSz="935507" rtl="0">
              <a:defRPr>
                <a:solidFill>
                  <a:schemeClr val="tx1"/>
                </a:solidFill>
                <a:latin typeface="Arial" pitchFamily="34" charset="0"/>
              </a:defRPr>
            </a:lvl5pPr>
            <a:lvl6pPr marL="2378560" indent="-216233" algn="l" defTabSz="935507" rtl="0" eaLnBrk="0" fontAlgn="base" hangingPunct="0">
              <a:spcBef>
                <a:spcPct val="0"/>
              </a:spcBef>
              <a:spcAft>
                <a:spcPct val="0"/>
              </a:spcAft>
              <a:defRPr>
                <a:solidFill>
                  <a:schemeClr val="tx1"/>
                </a:solidFill>
                <a:latin typeface="Arial" pitchFamily="34" charset="0"/>
              </a:defRPr>
            </a:lvl6pPr>
            <a:lvl7pPr marL="2811026" indent="-216233" algn="l" defTabSz="935507" rtl="0" eaLnBrk="0" fontAlgn="base" hangingPunct="0">
              <a:spcBef>
                <a:spcPct val="0"/>
              </a:spcBef>
              <a:spcAft>
                <a:spcPct val="0"/>
              </a:spcAft>
              <a:defRPr>
                <a:solidFill>
                  <a:schemeClr val="tx1"/>
                </a:solidFill>
                <a:latin typeface="Arial" pitchFamily="34" charset="0"/>
              </a:defRPr>
            </a:lvl7pPr>
            <a:lvl8pPr marL="3243491" indent="-216233" algn="l" defTabSz="935507" rtl="0" eaLnBrk="0" fontAlgn="base" hangingPunct="0">
              <a:spcBef>
                <a:spcPct val="0"/>
              </a:spcBef>
              <a:spcAft>
                <a:spcPct val="0"/>
              </a:spcAft>
              <a:defRPr>
                <a:solidFill>
                  <a:schemeClr val="tx1"/>
                </a:solidFill>
                <a:latin typeface="Arial" pitchFamily="34" charset="0"/>
              </a:defRPr>
            </a:lvl8pPr>
            <a:lvl9pPr marL="3675957" indent="-216233" algn="l" defTabSz="935507" rtl="0" eaLnBrk="0" fontAlgn="base" hangingPunct="0">
              <a:spcBef>
                <a:spcPct val="0"/>
              </a:spcBef>
              <a:spcAft>
                <a:spcPct val="0"/>
              </a:spcAft>
              <a:defRPr>
                <a:solidFill>
                  <a:schemeClr val="tx1"/>
                </a:solidFill>
                <a:latin typeface="Arial" pitchFamily="34" charset="0"/>
              </a:defRPr>
            </a:lvl9pPr>
          </a:lstStyle>
          <a:p>
            <a:pPr rtl="0"/>
            <a:fld id="{80A6B942-217F-491D-ABD3-F0D41F006CCB}" type="slidenum">
              <a:rPr lang="en-US" altLang="en-US">
                <a:solidFill>
                  <a:prstClr val="black"/>
                </a:solidFill>
                <a:latin typeface="Times New Roman" pitchFamily="18" charset="0"/>
              </a:rPr>
              <a:pPr/>
              <a:t>10</a:t>
            </a:fld>
            <a:endParaRPr lang="en-US" altLang="en-US" dirty="0">
              <a:solidFill>
                <a:prstClr val="black"/>
              </a:solidFill>
              <a:latin typeface="Times New Roman" pitchFamily="18" charset="0"/>
            </a:endParaRPr>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p:spPr>
        <p:txBody>
          <a:bodyPr rtlCol="0"/>
          <a:lstStyle/>
          <a:p>
            <a:pPr algn="just" rtl="0" eaLnBrk="1" hangingPunct="1"/>
            <a:r>
              <a:rPr lang="es-US" dirty="0"/>
              <a:t>Esta diapositiva ilustra una situación donde un trabajador está ubicado parcialmente sobre un carril de circulación, en una posición de rodillas que no le permite responder rápidamente en una situación de emergencia.  Además, el trabajador no parece estar consciente de que un gran camión se está acercando, probablemente a gran velocidad, lo que lo coloca en un gran riesgo.  El camión ya pareciera estar circulando sobre el margen del camino para evitar atropellar al trabajador.  Este ejemplo muestra una situación de muy alto riesgo.</a:t>
            </a:r>
          </a:p>
        </p:txBody>
      </p:sp>
    </p:spTree>
    <p:extLst>
      <p:ext uri="{BB962C8B-B14F-4D97-AF65-F5344CB8AC3E}">
        <p14:creationId xmlns:p14="http://schemas.microsoft.com/office/powerpoint/2010/main" val="3512678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rtlCol="0"/>
          <a:lstStyle>
            <a:lvl1pPr algn="l" defTabSz="935507" rtl="0">
              <a:defRPr>
                <a:solidFill>
                  <a:schemeClr val="tx1"/>
                </a:solidFill>
                <a:latin typeface="Arial" pitchFamily="34" charset="0"/>
              </a:defRPr>
            </a:lvl1pPr>
            <a:lvl2pPr marL="702756" indent="-270291" algn="l" defTabSz="935507" rtl="0">
              <a:defRPr>
                <a:solidFill>
                  <a:schemeClr val="tx1"/>
                </a:solidFill>
                <a:latin typeface="Arial" pitchFamily="34" charset="0"/>
              </a:defRPr>
            </a:lvl2pPr>
            <a:lvl3pPr marL="1081164" indent="-216233" algn="l" defTabSz="935507" rtl="0">
              <a:defRPr>
                <a:solidFill>
                  <a:schemeClr val="tx1"/>
                </a:solidFill>
                <a:latin typeface="Arial" pitchFamily="34" charset="0"/>
              </a:defRPr>
            </a:lvl3pPr>
            <a:lvl4pPr marL="1513629" indent="-216233" algn="l" defTabSz="935507" rtl="0">
              <a:defRPr>
                <a:solidFill>
                  <a:schemeClr val="tx1"/>
                </a:solidFill>
                <a:latin typeface="Arial" pitchFamily="34" charset="0"/>
              </a:defRPr>
            </a:lvl4pPr>
            <a:lvl5pPr marL="1946095" indent="-216233" algn="l" defTabSz="935507" rtl="0">
              <a:defRPr>
                <a:solidFill>
                  <a:schemeClr val="tx1"/>
                </a:solidFill>
                <a:latin typeface="Arial" pitchFamily="34" charset="0"/>
              </a:defRPr>
            </a:lvl5pPr>
            <a:lvl6pPr marL="2378560" indent="-216233" algn="l" defTabSz="935507" rtl="0" eaLnBrk="0" fontAlgn="base" hangingPunct="0">
              <a:spcBef>
                <a:spcPct val="0"/>
              </a:spcBef>
              <a:spcAft>
                <a:spcPct val="0"/>
              </a:spcAft>
              <a:defRPr>
                <a:solidFill>
                  <a:schemeClr val="tx1"/>
                </a:solidFill>
                <a:latin typeface="Arial" pitchFamily="34" charset="0"/>
              </a:defRPr>
            </a:lvl6pPr>
            <a:lvl7pPr marL="2811026" indent="-216233" algn="l" defTabSz="935507" rtl="0" eaLnBrk="0" fontAlgn="base" hangingPunct="0">
              <a:spcBef>
                <a:spcPct val="0"/>
              </a:spcBef>
              <a:spcAft>
                <a:spcPct val="0"/>
              </a:spcAft>
              <a:defRPr>
                <a:solidFill>
                  <a:schemeClr val="tx1"/>
                </a:solidFill>
                <a:latin typeface="Arial" pitchFamily="34" charset="0"/>
              </a:defRPr>
            </a:lvl7pPr>
            <a:lvl8pPr marL="3243491" indent="-216233" algn="l" defTabSz="935507" rtl="0" eaLnBrk="0" fontAlgn="base" hangingPunct="0">
              <a:spcBef>
                <a:spcPct val="0"/>
              </a:spcBef>
              <a:spcAft>
                <a:spcPct val="0"/>
              </a:spcAft>
              <a:defRPr>
                <a:solidFill>
                  <a:schemeClr val="tx1"/>
                </a:solidFill>
                <a:latin typeface="Arial" pitchFamily="34" charset="0"/>
              </a:defRPr>
            </a:lvl8pPr>
            <a:lvl9pPr marL="3675957" indent="-216233" algn="l" defTabSz="935507" rtl="0" eaLnBrk="0" fontAlgn="base" hangingPunct="0">
              <a:spcBef>
                <a:spcPct val="0"/>
              </a:spcBef>
              <a:spcAft>
                <a:spcPct val="0"/>
              </a:spcAft>
              <a:defRPr>
                <a:solidFill>
                  <a:schemeClr val="tx1"/>
                </a:solidFill>
                <a:latin typeface="Arial" pitchFamily="34" charset="0"/>
              </a:defRPr>
            </a:lvl9pPr>
          </a:lstStyle>
          <a:p>
            <a:pPr rtl="0"/>
            <a:fld id="{F12C8099-7688-4511-A9B6-CB8CC1143300}" type="slidenum">
              <a:rPr lang="en-US" altLang="en-US">
                <a:solidFill>
                  <a:prstClr val="black"/>
                </a:solidFill>
                <a:latin typeface="Times New Roman" pitchFamily="18" charset="0"/>
              </a:rPr>
              <a:pPr/>
              <a:t>11</a:t>
            </a:fld>
            <a:endParaRPr lang="en-US" altLang="en-US" dirty="0">
              <a:solidFill>
                <a:prstClr val="black"/>
              </a:solidFill>
              <a:latin typeface="Times New Roman" pitchFamily="18" charset="0"/>
            </a:endParaRPr>
          </a:p>
        </p:txBody>
      </p:sp>
      <p:sp>
        <p:nvSpPr>
          <p:cNvPr id="221187" name="Rectangle 2"/>
          <p:cNvSpPr>
            <a:spLocks noGrp="1" noRot="1" noChangeAspect="1" noChangeArrowheads="1" noTextEdit="1"/>
          </p:cNvSpPr>
          <p:nvPr>
            <p:ph type="sldImg"/>
          </p:nvPr>
        </p:nvSpPr>
        <p:spPr>
          <a:xfrm>
            <a:off x="1144588" y="684213"/>
            <a:ext cx="4570412" cy="3429000"/>
          </a:xfrm>
          <a:solidFill>
            <a:srgbClr val="FFFFFF"/>
          </a:solidFill>
          <a:ln/>
        </p:spPr>
      </p:sp>
      <p:sp>
        <p:nvSpPr>
          <p:cNvPr id="221188" name="Rectangle 3"/>
          <p:cNvSpPr>
            <a:spLocks noGrp="1" noChangeArrowheads="1"/>
          </p:cNvSpPr>
          <p:nvPr>
            <p:ph type="body" idx="1"/>
          </p:nvPr>
        </p:nvSpPr>
        <p:spPr>
          <a:solidFill>
            <a:srgbClr val="FFFFFF"/>
          </a:solidFill>
        </p:spPr>
        <p:txBody>
          <a:bodyPr lIns="93677" tIns="46839" rIns="93677" bIns="46839" rtlCol="0"/>
          <a:lstStyle/>
          <a:p>
            <a:pPr algn="just" rtl="0" eaLnBrk="1" hangingPunct="1"/>
            <a:endParaRPr lang="en-US" altLang="en-US" dirty="0" smtClean="0"/>
          </a:p>
        </p:txBody>
      </p:sp>
    </p:spTree>
    <p:extLst>
      <p:ext uri="{BB962C8B-B14F-4D97-AF65-F5344CB8AC3E}">
        <p14:creationId xmlns:p14="http://schemas.microsoft.com/office/powerpoint/2010/main" val="528184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rtlCol="0"/>
          <a:lstStyle>
            <a:lvl1pPr algn="l" defTabSz="935507" rtl="0">
              <a:defRPr>
                <a:solidFill>
                  <a:schemeClr val="tx1"/>
                </a:solidFill>
                <a:latin typeface="Arial" pitchFamily="34" charset="0"/>
              </a:defRPr>
            </a:lvl1pPr>
            <a:lvl2pPr marL="702756" indent="-270291" algn="l" defTabSz="935507" rtl="0">
              <a:defRPr>
                <a:solidFill>
                  <a:schemeClr val="tx1"/>
                </a:solidFill>
                <a:latin typeface="Arial" pitchFamily="34" charset="0"/>
              </a:defRPr>
            </a:lvl2pPr>
            <a:lvl3pPr marL="1081164" indent="-216233" algn="l" defTabSz="935507" rtl="0">
              <a:defRPr>
                <a:solidFill>
                  <a:schemeClr val="tx1"/>
                </a:solidFill>
                <a:latin typeface="Arial" pitchFamily="34" charset="0"/>
              </a:defRPr>
            </a:lvl3pPr>
            <a:lvl4pPr marL="1513629" indent="-216233" algn="l" defTabSz="935507" rtl="0">
              <a:defRPr>
                <a:solidFill>
                  <a:schemeClr val="tx1"/>
                </a:solidFill>
                <a:latin typeface="Arial" pitchFamily="34" charset="0"/>
              </a:defRPr>
            </a:lvl4pPr>
            <a:lvl5pPr marL="1946095" indent="-216233" algn="l" defTabSz="935507" rtl="0">
              <a:defRPr>
                <a:solidFill>
                  <a:schemeClr val="tx1"/>
                </a:solidFill>
                <a:latin typeface="Arial" pitchFamily="34" charset="0"/>
              </a:defRPr>
            </a:lvl5pPr>
            <a:lvl6pPr marL="2378560" indent="-216233" algn="l" defTabSz="935507" rtl="0" eaLnBrk="0" fontAlgn="base" hangingPunct="0">
              <a:spcBef>
                <a:spcPct val="0"/>
              </a:spcBef>
              <a:spcAft>
                <a:spcPct val="0"/>
              </a:spcAft>
              <a:defRPr>
                <a:solidFill>
                  <a:schemeClr val="tx1"/>
                </a:solidFill>
                <a:latin typeface="Arial" pitchFamily="34" charset="0"/>
              </a:defRPr>
            </a:lvl6pPr>
            <a:lvl7pPr marL="2811026" indent="-216233" algn="l" defTabSz="935507" rtl="0" eaLnBrk="0" fontAlgn="base" hangingPunct="0">
              <a:spcBef>
                <a:spcPct val="0"/>
              </a:spcBef>
              <a:spcAft>
                <a:spcPct val="0"/>
              </a:spcAft>
              <a:defRPr>
                <a:solidFill>
                  <a:schemeClr val="tx1"/>
                </a:solidFill>
                <a:latin typeface="Arial" pitchFamily="34" charset="0"/>
              </a:defRPr>
            </a:lvl7pPr>
            <a:lvl8pPr marL="3243491" indent="-216233" algn="l" defTabSz="935507" rtl="0" eaLnBrk="0" fontAlgn="base" hangingPunct="0">
              <a:spcBef>
                <a:spcPct val="0"/>
              </a:spcBef>
              <a:spcAft>
                <a:spcPct val="0"/>
              </a:spcAft>
              <a:defRPr>
                <a:solidFill>
                  <a:schemeClr val="tx1"/>
                </a:solidFill>
                <a:latin typeface="Arial" pitchFamily="34" charset="0"/>
              </a:defRPr>
            </a:lvl8pPr>
            <a:lvl9pPr marL="3675957" indent="-216233" algn="l" defTabSz="935507" rtl="0" eaLnBrk="0" fontAlgn="base" hangingPunct="0">
              <a:spcBef>
                <a:spcPct val="0"/>
              </a:spcBef>
              <a:spcAft>
                <a:spcPct val="0"/>
              </a:spcAft>
              <a:defRPr>
                <a:solidFill>
                  <a:schemeClr val="tx1"/>
                </a:solidFill>
                <a:latin typeface="Arial" pitchFamily="34" charset="0"/>
              </a:defRPr>
            </a:lvl9pPr>
          </a:lstStyle>
          <a:p>
            <a:pPr rtl="0"/>
            <a:fld id="{A3782522-0E66-4DB5-A273-8D675E146CEC}" type="slidenum">
              <a:rPr lang="en-US" altLang="en-US">
                <a:solidFill>
                  <a:prstClr val="black"/>
                </a:solidFill>
                <a:latin typeface="Times New Roman" pitchFamily="18" charset="0"/>
              </a:rPr>
              <a:pPr/>
              <a:t>12</a:t>
            </a:fld>
            <a:endParaRPr lang="en-US" altLang="en-US" dirty="0">
              <a:solidFill>
                <a:prstClr val="black"/>
              </a:solidFill>
              <a:latin typeface="Times New Roman" pitchFamily="18" charset="0"/>
            </a:endParaRPr>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p:spPr>
        <p:txBody>
          <a:bodyPr rtlCol="0"/>
          <a:lstStyle/>
          <a:p>
            <a:pPr algn="just" rtl="0">
              <a:spcBef>
                <a:spcPct val="0"/>
              </a:spcBef>
            </a:pPr>
            <a:r>
              <a:rPr lang="es-US" dirty="0" smtClean="0"/>
              <a:t>Esto </a:t>
            </a:r>
            <a:r>
              <a:rPr lang="es-US" dirty="0"/>
              <a:t>ilustra los peligros relacionados a problemas de visibilidad dentro de una zona de trabajo. La fotografía superior demuestra que los trabajadores pueden no ser vistos si se encuentran a la sombra de un camión, aún durante el día.   Si los trabajadores no pueden ser vistos por los conductores del camión, pueden correr peligro de ser atropellados.   Una vestimenta de alta visibilidad mejoraría la situación de este trabajador. Además, el trabajador debería permanecer en contacto con los operadores del vehículo para reforzar aún más su seguridad.      </a:t>
            </a:r>
          </a:p>
          <a:p>
            <a:pPr algn="just" rtl="0">
              <a:spcBef>
                <a:spcPct val="0"/>
              </a:spcBef>
            </a:pPr>
            <a:endParaRPr lang="en-US" altLang="en-US" dirty="0" smtClean="0"/>
          </a:p>
          <a:p>
            <a:pPr algn="just" rtl="0">
              <a:spcBef>
                <a:spcPct val="0"/>
              </a:spcBef>
            </a:pPr>
            <a:r>
              <a:rPr lang="es-US" dirty="0"/>
              <a:t>La fotografía inferior ilustra la realización de trabajo nocturno, donde un grupo de trabajadores usan chalecos de seguridad reflectantes y son claramente visibles para los camiones que circulan en su dirección.  Sin embargo, uno de los trabajadores no está usando vestimenta de alta visibilidad y puede que no sea visto.  Además, los trabajadores de este lugar de trabajo no usan cascos, lo cual no es una práctica segura.  </a:t>
            </a:r>
          </a:p>
          <a:p>
            <a:pPr rtl="0" eaLnBrk="1" hangingPunct="1"/>
            <a:endParaRPr lang="en-US" altLang="en-US" dirty="0" smtClean="0"/>
          </a:p>
        </p:txBody>
      </p:sp>
    </p:spTree>
    <p:extLst>
      <p:ext uri="{BB962C8B-B14F-4D97-AF65-F5344CB8AC3E}">
        <p14:creationId xmlns:p14="http://schemas.microsoft.com/office/powerpoint/2010/main" val="2942603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4D3B1C7B-A797-47C8-A15D-848956EB2645}" type="slidenum">
              <a:rPr lang="de-DE" altLang="en-US" sz="900">
                <a:solidFill>
                  <a:prstClr val="black"/>
                </a:solidFill>
              </a:rPr>
              <a:pPr/>
              <a:t>13</a:t>
            </a:fld>
            <a:endParaRPr lang="de-DE" altLang="en-US" sz="900">
              <a:solidFill>
                <a:prstClr val="black"/>
              </a:solidFill>
            </a:endParaRPr>
          </a:p>
        </p:txBody>
      </p:sp>
      <p:sp>
        <p:nvSpPr>
          <p:cNvPr id="254979" name="Rectangle 2"/>
          <p:cNvSpPr>
            <a:spLocks noGrp="1" noRot="1" noChangeAspect="1" noChangeArrowheads="1" noTextEdit="1"/>
          </p:cNvSpPr>
          <p:nvPr>
            <p:ph type="sldImg"/>
          </p:nvPr>
        </p:nvSpPr>
        <p:spPr>
          <a:xfrm>
            <a:off x="1143000" y="684213"/>
            <a:ext cx="4573588" cy="3430587"/>
          </a:xfrm>
          <a:ln/>
        </p:spPr>
      </p:sp>
      <p:sp>
        <p:nvSpPr>
          <p:cNvPr id="254980"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Fotografías cortesía de Marko Kaar o RW Productions. Usadas con su permiso.</a:t>
            </a:r>
          </a:p>
          <a:p>
            <a:pPr rtl="0" eaLnBrk="1" hangingPunct="1"/>
            <a:endParaRPr lang="en-US" altLang="en-US" dirty="0" smtClean="0"/>
          </a:p>
          <a:p>
            <a:pPr rtl="0" eaLnBrk="1" hangingPunct="1"/>
            <a:r>
              <a:rPr lang="es-US" dirty="0"/>
              <a:t>Aproximadamente el 80% de los accidentes fatales de trabajadores de la construcción se originan por caídas, ser golpeados por algo, quedar atrapados entre elementos o por choques eléctricos.  </a:t>
            </a:r>
          </a:p>
          <a:p>
            <a:pPr rtl="0" eaLnBrk="1" hangingPunct="1"/>
            <a:r>
              <a:rPr lang="es-US" dirty="0"/>
              <a:t>También, las lesiones de tejidos blandos (STI, por sus siglas en inglés), que por lo general son desgarros o torceduras, son uno de los tipos más frecuentes de lesiones en este trabajo.  Las STI son raramente mortales, pero pueden, y así sucede, tener repercusiones serias en la calidad de vida de los trabajadores y la de sus familias.  El asfalto es una superficie dura, por lo que son frecuentes los desgarros y torceduras. </a:t>
            </a:r>
          </a:p>
          <a:p>
            <a:pPr rtl="0" eaLnBrk="1" hangingPunct="1"/>
            <a:r>
              <a:rPr lang="es-US" dirty="0"/>
              <a:t>En la pavimentación con asfalto, hallamos a menudo trabajadores a pocos pies, inclusive pulgadas de vehículos que pesan toneladas, circulando a altas velocidades. El personal responsable debe tener un plan de emergencia para afrontar los problemas que resultan de las lesiones.</a:t>
            </a:r>
          </a:p>
          <a:p>
            <a:pPr rtl="0" eaLnBrk="1" hangingPunct="1"/>
            <a:r>
              <a:rPr lang="es-US" dirty="0"/>
              <a:t>Las quemaduras pueden ser resultado de un golpe contra el asfalto caliente.</a:t>
            </a:r>
          </a:p>
        </p:txBody>
      </p:sp>
    </p:spTree>
    <p:extLst>
      <p:ext uri="{BB962C8B-B14F-4D97-AF65-F5344CB8AC3E}">
        <p14:creationId xmlns:p14="http://schemas.microsoft.com/office/powerpoint/2010/main" val="437136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BFBC558D-2222-40BB-9806-3A5A047812D6}" type="slidenum">
              <a:rPr lang="de-DE" altLang="en-US" sz="900">
                <a:solidFill>
                  <a:prstClr val="black"/>
                </a:solidFill>
              </a:rPr>
              <a:pPr/>
              <a:t>18</a:t>
            </a:fld>
            <a:endParaRPr lang="de-DE" altLang="en-US" sz="900">
              <a:solidFill>
                <a:prstClr val="black"/>
              </a:solidFill>
            </a:endParaRPr>
          </a:p>
        </p:txBody>
      </p:sp>
      <p:sp>
        <p:nvSpPr>
          <p:cNvPr id="274435" name="Rectangle 2"/>
          <p:cNvSpPr>
            <a:spLocks noGrp="1" noRot="1" noChangeAspect="1" noChangeArrowheads="1" noTextEdit="1"/>
          </p:cNvSpPr>
          <p:nvPr>
            <p:ph type="sldImg"/>
          </p:nvPr>
        </p:nvSpPr>
        <p:spPr>
          <a:xfrm>
            <a:off x="1143000" y="684213"/>
            <a:ext cx="4573588" cy="3430587"/>
          </a:xfrm>
          <a:ln/>
        </p:spPr>
      </p:sp>
      <p:sp>
        <p:nvSpPr>
          <p:cNvPr id="274436"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Fotografías cortesía de Marko Kaar o RW Productions. Usadas con su permiso.</a:t>
            </a:r>
          </a:p>
          <a:p>
            <a:pPr rtl="0" eaLnBrk="1" hangingPunct="1"/>
            <a:endParaRPr lang="en-US" altLang="en-US" dirty="0" smtClean="0"/>
          </a:p>
          <a:p>
            <a:pPr rtl="0" eaLnBrk="1" hangingPunct="1"/>
            <a:r>
              <a:rPr lang="es-US" dirty="0"/>
              <a:t>Aproximadamente el 22% de todos los accidentes fatales de trabajadores de la construcción tienen que ver con el haber sido golpeados por algo.  </a:t>
            </a:r>
          </a:p>
          <a:p>
            <a:pPr rtl="0" eaLnBrk="1" hangingPunct="1"/>
            <a:r>
              <a:rPr lang="es-US" dirty="0"/>
              <a:t>De 1992 a 2000, en el 91% de las 910 muertes de trabajadores en zonas de trabajo participaron vehículos, en su mayoría, camiones de tumba.</a:t>
            </a:r>
          </a:p>
          <a:p>
            <a:pPr rtl="0" eaLnBrk="1" hangingPunct="1"/>
            <a:r>
              <a:rPr lang="es-US" dirty="0"/>
              <a:t>Los registros del NIOSH indican que en 2005, 390 trabajadores murieron en incidentes por golpes, conformando el 7% del total de las muertes por causas laborales.</a:t>
            </a:r>
          </a:p>
          <a:p>
            <a:pPr rtl="0" eaLnBrk="1" hangingPunct="1"/>
            <a:r>
              <a:rPr lang="es-US" dirty="0"/>
              <a:t>Las lesiones van desde contusiones y laceraciones a fracturas, aplastamiento y muerte.</a:t>
            </a:r>
          </a:p>
          <a:p>
            <a:pPr rtl="0" eaLnBrk="1" hangingPunct="1"/>
            <a:r>
              <a:rPr lang="es-US" dirty="0"/>
              <a:t>Las estimaciones actuales dicen que aproximadamente la mitad de las muertes de trabajadores en zonas de trabajo en carreteras son ocasionadas por vehículos de la construcción.  Estos accidentes por lo general involucran aplastamiento.  </a:t>
            </a:r>
          </a:p>
          <a:p>
            <a:pPr rtl="0" eaLnBrk="1" hangingPunct="1"/>
            <a:endParaRPr lang="en-US" altLang="en-US" dirty="0" smtClean="0"/>
          </a:p>
          <a:p>
            <a:pPr rtl="0" eaLnBrk="1" hangingPunct="1"/>
            <a:endParaRPr lang="en-US" altLang="en-US" dirty="0" smtClean="0"/>
          </a:p>
        </p:txBody>
      </p:sp>
    </p:spTree>
    <p:extLst>
      <p:ext uri="{BB962C8B-B14F-4D97-AF65-F5344CB8AC3E}">
        <p14:creationId xmlns:p14="http://schemas.microsoft.com/office/powerpoint/2010/main" val="2780401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189890" name="Rectangle 2"/>
          <p:cNvSpPr>
            <a:spLocks noGrp="1" noChangeArrowheads="1"/>
          </p:cNvSpPr>
          <p:nvPr>
            <p:ph type="subTitle" sz="quarter" idx="1"/>
          </p:nvPr>
        </p:nvSpPr>
        <p:spPr>
          <a:xfrm>
            <a:off x="4211638" y="3860800"/>
            <a:ext cx="4464050" cy="1295400"/>
          </a:xfrm>
        </p:spPr>
        <p:txBody>
          <a:bodyPr rtlCol="0"/>
          <a:lstStyle>
            <a:lvl1pPr marL="0" indent="0" algn="l" rtl="0">
              <a:buFontTx/>
              <a:buNone/>
              <a:defRPr sz="2400"/>
            </a:lvl1pPr>
          </a:lstStyle>
          <a:p>
            <a:pPr rtl="0"/>
            <a:r>
              <a:rPr lang="es-US"/>
              <a:t>Click to edit Master subtitle style</a:t>
            </a:r>
            <a:endParaRPr lang="en-US"/>
          </a:p>
        </p:txBody>
      </p:sp>
      <p:sp>
        <p:nvSpPr>
          <p:cNvPr id="1189891" name="Rectangle 3"/>
          <p:cNvSpPr>
            <a:spLocks noGrp="1" noChangeArrowheads="1"/>
          </p:cNvSpPr>
          <p:nvPr>
            <p:ph type="ctrTitle" sz="quarter"/>
          </p:nvPr>
        </p:nvSpPr>
        <p:spPr>
          <a:xfrm>
            <a:off x="2268538" y="2419350"/>
            <a:ext cx="6407150" cy="673100"/>
          </a:xfrm>
        </p:spPr>
        <p:txBody>
          <a:bodyPr rtlCol="0"/>
          <a:lstStyle>
            <a:lvl1pPr algn="l" rtl="0">
              <a:defRPr sz="3200"/>
            </a:lvl1pPr>
          </a:lstStyle>
          <a:p>
            <a:pPr rtl="0"/>
            <a:r>
              <a:rPr lang="es-US"/>
              <a:t>Click to edit Master title style</a:t>
            </a:r>
            <a:endParaRPr lang="en-US"/>
          </a:p>
        </p:txBody>
      </p:sp>
      <p:sp>
        <p:nvSpPr>
          <p:cNvPr id="4" name="Rectangle 4"/>
          <p:cNvSpPr>
            <a:spLocks noGrp="1" noChangeArrowheads="1"/>
          </p:cNvSpPr>
          <p:nvPr>
            <p:ph type="ftr" sz="quarter" idx="10"/>
          </p:nvPr>
        </p:nvSpPr>
        <p:spPr>
          <a:xfrm>
            <a:off x="2157413" y="6524625"/>
            <a:ext cx="2035175" cy="230188"/>
          </a:xfrm>
        </p:spPr>
        <p:txBody>
          <a:bodyPr rtlCol="0"/>
          <a:lstStyle>
            <a:lvl1pPr algn="l" rtl="0">
              <a:lnSpc>
                <a:spcPct val="100000"/>
              </a:lnSpc>
              <a:defRPr sz="700"/>
            </a:lvl1pPr>
          </a:lstStyle>
          <a:p>
            <a:pPr rtl="0">
              <a:defRPr/>
            </a:pPr>
            <a:r>
              <a:rPr lang="es-US" dirty="0"/>
              <a:t>AGC of America</a:t>
            </a:r>
            <a:endParaRPr lang="en-US" dirty="0"/>
          </a:p>
        </p:txBody>
      </p:sp>
      <p:sp>
        <p:nvSpPr>
          <p:cNvPr id="5" name="Rectangle 5"/>
          <p:cNvSpPr>
            <a:spLocks noGrp="1" noChangeArrowheads="1"/>
          </p:cNvSpPr>
          <p:nvPr>
            <p:ph type="sldNum" sz="quarter" idx="11"/>
          </p:nvPr>
        </p:nvSpPr>
        <p:spPr>
          <a:xfrm>
            <a:off x="7829550" y="6496050"/>
            <a:ext cx="990600" cy="228600"/>
          </a:xfrm>
        </p:spPr>
        <p:txBody>
          <a:bodyPr rtlCol="0"/>
          <a:lstStyle>
            <a:lvl1pPr algn="l" rtl="0">
              <a:defRPr sz="700">
                <a:solidFill>
                  <a:srgbClr val="000000"/>
                </a:solidFill>
              </a:defRPr>
            </a:lvl1pPr>
          </a:lstStyle>
          <a:p>
            <a:pPr rtl="0">
              <a:defRPr/>
            </a:pPr>
            <a:fld id="{E50045AD-A962-46E9-BCB9-347526CF209C}" type="slidenum">
              <a:rPr lang="en-US"/>
              <a:pPr rtl="0">
                <a:defRPr/>
              </a:pPr>
              <a:t>‹#›</a:t>
            </a:fld>
            <a:endParaRPr lang="en-US" dirty="0"/>
          </a:p>
        </p:txBody>
      </p:sp>
    </p:spTree>
    <p:extLst>
      <p:ext uri="{BB962C8B-B14F-4D97-AF65-F5344CB8AC3E}">
        <p14:creationId xmlns:p14="http://schemas.microsoft.com/office/powerpoint/2010/main" val="2680900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Vertical Text Placeholder 2"/>
          <p:cNvSpPr>
            <a:spLocks noGrp="1"/>
          </p:cNvSpPr>
          <p:nvPr>
            <p:ph type="body" orient="vert" idx="1"/>
          </p:nvPr>
        </p:nvSpPr>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5" name="Rectangle 5"/>
          <p:cNvSpPr>
            <a:spLocks noGrp="1" noChangeArrowheads="1"/>
          </p:cNvSpPr>
          <p:nvPr>
            <p:ph type="sldNum" sz="quarter" idx="11"/>
          </p:nvPr>
        </p:nvSpPr>
        <p:spPr/>
        <p:txBody>
          <a:bodyPr rtlCol="0"/>
          <a:lstStyle>
            <a:lvl1pPr algn="l" rtl="0">
              <a:defRPr/>
            </a:lvl1pPr>
          </a:lstStyle>
          <a:p>
            <a:pPr rtl="0">
              <a:defRPr/>
            </a:pPr>
            <a:fld id="{9EFEC9B5-B451-4A62-9006-43EFEC980692}" type="slidenum">
              <a:rPr lang="en-US"/>
              <a:pPr rtl="0">
                <a:defRPr/>
              </a:pPr>
              <a:t>‹#›</a:t>
            </a:fld>
            <a:endParaRPr lang="en-US" dirty="0"/>
          </a:p>
        </p:txBody>
      </p:sp>
    </p:spTree>
    <p:extLst>
      <p:ext uri="{BB962C8B-B14F-4D97-AF65-F5344CB8AC3E}">
        <p14:creationId xmlns:p14="http://schemas.microsoft.com/office/powerpoint/2010/main" val="1795157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2100" y="506413"/>
            <a:ext cx="2033588" cy="5154612"/>
          </a:xfrm>
        </p:spPr>
        <p:txBody>
          <a:bodyPr vert="eaVert" rtlCol="0"/>
          <a:lstStyle/>
          <a:p>
            <a:pPr rtl="0"/>
            <a:r>
              <a:rPr lang="es-US"/>
              <a:t>Click to edit Master title style</a:t>
            </a:r>
            <a:endParaRPr lang="en-US"/>
          </a:p>
        </p:txBody>
      </p:sp>
      <p:sp>
        <p:nvSpPr>
          <p:cNvPr id="3" name="Vertical Text Placeholder 2"/>
          <p:cNvSpPr>
            <a:spLocks noGrp="1"/>
          </p:cNvSpPr>
          <p:nvPr>
            <p:ph type="body" orient="vert" idx="1"/>
          </p:nvPr>
        </p:nvSpPr>
        <p:spPr>
          <a:xfrm>
            <a:off x="539750" y="506413"/>
            <a:ext cx="5949950" cy="5154612"/>
          </a:xfrm>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5" name="Rectangle 5"/>
          <p:cNvSpPr>
            <a:spLocks noGrp="1" noChangeArrowheads="1"/>
          </p:cNvSpPr>
          <p:nvPr>
            <p:ph type="sldNum" sz="quarter" idx="11"/>
          </p:nvPr>
        </p:nvSpPr>
        <p:spPr/>
        <p:txBody>
          <a:bodyPr rtlCol="0"/>
          <a:lstStyle>
            <a:lvl1pPr algn="l" rtl="0">
              <a:defRPr/>
            </a:lvl1pPr>
          </a:lstStyle>
          <a:p>
            <a:pPr rtl="0">
              <a:defRPr/>
            </a:pPr>
            <a:fld id="{293A7248-D498-41E3-9A8F-58C8E224C740}" type="slidenum">
              <a:rPr lang="en-US"/>
              <a:pPr rtl="0">
                <a:defRPr/>
              </a:pPr>
              <a:t>‹#›</a:t>
            </a:fld>
            <a:endParaRPr lang="en-US" dirty="0"/>
          </a:p>
        </p:txBody>
      </p:sp>
    </p:spTree>
    <p:extLst>
      <p:ext uri="{BB962C8B-B14F-4D97-AF65-F5344CB8AC3E}">
        <p14:creationId xmlns:p14="http://schemas.microsoft.com/office/powerpoint/2010/main" val="1618292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1050" y="506413"/>
            <a:ext cx="6624638" cy="1038225"/>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539750" y="2133600"/>
            <a:ext cx="3990975" cy="3527425"/>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83125" y="2133600"/>
            <a:ext cx="3992563" cy="3527425"/>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6" name="Rectangle 5"/>
          <p:cNvSpPr>
            <a:spLocks noGrp="1" noChangeArrowheads="1"/>
          </p:cNvSpPr>
          <p:nvPr>
            <p:ph type="sldNum" sz="quarter" idx="11"/>
          </p:nvPr>
        </p:nvSpPr>
        <p:spPr/>
        <p:txBody>
          <a:bodyPr rtlCol="0"/>
          <a:lstStyle>
            <a:lvl1pPr algn="l" rtl="0">
              <a:defRPr/>
            </a:lvl1pPr>
          </a:lstStyle>
          <a:p>
            <a:pPr rtl="0">
              <a:defRPr/>
            </a:pPr>
            <a:fld id="{7E5218B8-0ECB-4A4C-A26B-8AEDD034F744}" type="slidenum">
              <a:rPr lang="en-US"/>
              <a:pPr rtl="0">
                <a:defRPr/>
              </a:pPr>
              <a:t>‹#›</a:t>
            </a:fld>
            <a:endParaRPr lang="en-US" dirty="0"/>
          </a:p>
        </p:txBody>
      </p:sp>
    </p:spTree>
    <p:extLst>
      <p:ext uri="{BB962C8B-B14F-4D97-AF65-F5344CB8AC3E}">
        <p14:creationId xmlns:p14="http://schemas.microsoft.com/office/powerpoint/2010/main" val="2880588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rtlCol="0"/>
          <a:lstStyle>
            <a:lvl1pPr algn="l" rtl="0">
              <a:defRPr sz="5000">
                <a:solidFill>
                  <a:srgbClr val="FFFFFF"/>
                </a:solidFill>
              </a:defRPr>
            </a:lvl1pPr>
          </a:lstStyle>
          <a:p>
            <a:pPr lvl="0" rtl="0"/>
            <a:r>
              <a:rPr lang="es-US" noProof="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rtlCol="0"/>
          <a:lstStyle>
            <a:lvl1pPr marL="0" indent="0" algn="l" rtl="0">
              <a:buFont typeface="Wingdings" pitchFamily="2" charset="2"/>
              <a:buNone/>
              <a:defRPr sz="3400"/>
            </a:lvl1pPr>
          </a:lstStyle>
          <a:p>
            <a:pPr lvl="0" rtl="0"/>
            <a:r>
              <a:rPr lang="es-US" noProof="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rtlCol="0"/>
          <a:lstStyle>
            <a:lvl1pPr algn="l" rtl="0">
              <a:defRPr/>
            </a:lvl1pPr>
          </a:lstStyle>
          <a:p>
            <a:pPr rtl="0">
              <a:defRPr/>
            </a:pPr>
            <a:endParaRPr lang="en-US" dirty="0">
              <a:solidFill>
                <a:srgbClr val="000000"/>
              </a:solidFill>
            </a:endParaRPr>
          </a:p>
        </p:txBody>
      </p:sp>
      <p:sp>
        <p:nvSpPr>
          <p:cNvPr id="19" name="Rectangle 17"/>
          <p:cNvSpPr>
            <a:spLocks noGrp="1" noChangeArrowheads="1"/>
          </p:cNvSpPr>
          <p:nvPr>
            <p:ph type="ftr" sz="quarter" idx="11"/>
          </p:nvPr>
        </p:nvSpPr>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20" name="Rectangle 18"/>
          <p:cNvSpPr>
            <a:spLocks noGrp="1" noChangeArrowheads="1"/>
          </p:cNvSpPr>
          <p:nvPr>
            <p:ph type="sldNum" sz="quarter" idx="12"/>
          </p:nvPr>
        </p:nvSpPr>
        <p:spPr/>
        <p:txBody>
          <a:bodyPr rtlCol="0"/>
          <a:lstStyle>
            <a:lvl1pPr algn="l" rtl="0">
              <a:defRPr/>
            </a:lvl1pPr>
          </a:lstStyle>
          <a:p>
            <a:pPr rtl="0">
              <a:defRPr/>
            </a:pPr>
            <a:fld id="{E05EC0FB-BF12-4A6D-91A9-4C505C526AFA}"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2526866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idx="1"/>
          </p:nvPr>
        </p:nvSpPr>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AF711A62-1A85-4ACF-953E-003AAD912065}"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6618077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rtlCol="0" anchor="t"/>
          <a:lstStyle>
            <a:lvl1pPr algn="l" rtl="0">
              <a:defRPr sz="4000" b="1" cap="all"/>
            </a:lvl1pPr>
          </a:lstStyle>
          <a:p>
            <a:pPr rtl="0"/>
            <a:r>
              <a:rPr lang="es-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rtlCol="0" anchor="b"/>
          <a:lstStyle>
            <a:lvl1pPr marL="0" indent="0" algn="l" rtl="0">
              <a:buNone/>
              <a:defRPr sz="2000"/>
            </a:lvl1pPr>
            <a:lvl2pPr marL="457200" indent="0" algn="l" rtl="0">
              <a:buNone/>
              <a:defRPr sz="1800"/>
            </a:lvl2pPr>
            <a:lvl3pPr marL="914400" indent="0" algn="l" rtl="0">
              <a:buNone/>
              <a:defRPr sz="1600"/>
            </a:lvl3pPr>
            <a:lvl4pPr marL="1371600" indent="0" algn="l" rtl="0">
              <a:buNone/>
              <a:defRPr sz="1400"/>
            </a:lvl4pPr>
            <a:lvl5pPr marL="1828800" indent="0" algn="l" rtl="0">
              <a:buNone/>
              <a:defRPr sz="1400"/>
            </a:lvl5pPr>
            <a:lvl6pPr marL="2286000" indent="0" algn="l" rtl="0">
              <a:buNone/>
              <a:defRPr sz="1400"/>
            </a:lvl6pPr>
            <a:lvl7pPr marL="2743200" indent="0" algn="l" rtl="0">
              <a:buNone/>
              <a:defRPr sz="1400"/>
            </a:lvl7pPr>
            <a:lvl8pPr marL="3200400" indent="0" algn="l" rtl="0">
              <a:buNone/>
              <a:defRPr sz="1400"/>
            </a:lvl8pPr>
            <a:lvl9pPr marL="3657600" indent="0" algn="l" rtl="0">
              <a:buNone/>
              <a:defRPr sz="1400"/>
            </a:lvl9pPr>
          </a:lstStyle>
          <a:p>
            <a:pPr lvl="0" rtl="0"/>
            <a:r>
              <a:rPr lang="es-US"/>
              <a:t>Click to edit Master text styles</a:t>
            </a:r>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B4CE53D1-11DE-4829-AAA8-530BD4DB1AE8}"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4214276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C3233FF6-D749-4F17-9854-78406CBA09C5}"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090162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rtlCol="0"/>
          <a:lstStyle>
            <a:lvl1pPr algn="l" rtl="0">
              <a:defRPr/>
            </a:lvl1pPr>
          </a:lstStyle>
          <a:p>
            <a:pPr rtl="0"/>
            <a:r>
              <a:rPr lang="es-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1956D12A-58F2-49B9-A6CA-3719259CE9A9}"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8216538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48BBA86F-84D8-4C62-A5FE-0141C87271B7}"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1243556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3" name="Rectangle 3"/>
          <p:cNvSpPr>
            <a:spLocks noGrp="1" noChangeArrowheads="1"/>
          </p:cNvSpPr>
          <p:nvPr>
            <p:ph type="sldNum" sz="quarter" idx="11"/>
          </p:nvPr>
        </p:nvSpPr>
        <p:spPr>
          <a:ln/>
        </p:spPr>
        <p:txBody>
          <a:bodyPr rtlCol="0"/>
          <a:lstStyle>
            <a:lvl1pPr algn="l" rtl="0">
              <a:defRPr/>
            </a:lvl1pPr>
          </a:lstStyle>
          <a:p>
            <a:pPr rtl="0">
              <a:defRPr/>
            </a:pPr>
            <a:fld id="{C3676673-1D96-438E-BE96-FAA6D97A8E21}" type="slidenum">
              <a:rPr lang="en-US">
                <a:solidFill>
                  <a:srgbClr val="000000"/>
                </a:solidFill>
              </a:rPr>
              <a:pPr rtl="0">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746955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idx="1"/>
          </p:nvPr>
        </p:nvSpPr>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5" name="Rectangle 5"/>
          <p:cNvSpPr>
            <a:spLocks noGrp="1" noChangeArrowheads="1"/>
          </p:cNvSpPr>
          <p:nvPr>
            <p:ph type="sldNum" sz="quarter" idx="11"/>
          </p:nvPr>
        </p:nvSpPr>
        <p:spPr/>
        <p:txBody>
          <a:bodyPr rtlCol="0"/>
          <a:lstStyle>
            <a:lvl1pPr algn="l" rtl="0">
              <a:defRPr/>
            </a:lvl1pPr>
          </a:lstStyle>
          <a:p>
            <a:pPr rtl="0">
              <a:defRPr/>
            </a:pPr>
            <a:fld id="{D39459A8-BEB6-4895-95A6-BA7FD1BF30E7}" type="slidenum">
              <a:rPr lang="en-US"/>
              <a:pPr rtl="0">
                <a:defRPr/>
              </a:pPr>
              <a:t>‹#›</a:t>
            </a:fld>
            <a:endParaRPr lang="en-US" dirty="0"/>
          </a:p>
        </p:txBody>
      </p:sp>
    </p:spTree>
    <p:extLst>
      <p:ext uri="{BB962C8B-B14F-4D97-AF65-F5344CB8AC3E}">
        <p14:creationId xmlns:p14="http://schemas.microsoft.com/office/powerpoint/2010/main" val="42488671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rtl="0">
              <a:defRPr sz="2000" b="1"/>
            </a:lvl1pPr>
          </a:lstStyle>
          <a:p>
            <a:pPr rtl="0"/>
            <a:r>
              <a:rPr lang="es-US"/>
              <a:t>Click to edit Master title style</a:t>
            </a:r>
            <a:endParaRPr lang="en-US"/>
          </a:p>
        </p:txBody>
      </p:sp>
      <p:sp>
        <p:nvSpPr>
          <p:cNvPr id="3" name="Content Placeholder 2"/>
          <p:cNvSpPr>
            <a:spLocks noGrp="1"/>
          </p:cNvSpPr>
          <p:nvPr>
            <p:ph idx="1"/>
          </p:nvPr>
        </p:nvSpPr>
        <p:spPr>
          <a:xfrm>
            <a:off x="3575050" y="273050"/>
            <a:ext cx="5111750" cy="5853113"/>
          </a:xfrm>
        </p:spPr>
        <p:txBody>
          <a:bodyPr rtlCol="0"/>
          <a:lstStyle>
            <a:lvl1pPr algn="l" rtl="0">
              <a:defRPr sz="3200"/>
            </a:lvl1pPr>
            <a:lvl2pPr algn="l" rtl="0">
              <a:defRPr sz="2800"/>
            </a:lvl2pPr>
            <a:lvl3pPr algn="l" rtl="0">
              <a:defRPr sz="2400"/>
            </a:lvl3pPr>
            <a:lvl4pPr algn="l" rtl="0">
              <a:defRPr sz="2000"/>
            </a:lvl4pPr>
            <a:lvl5pPr algn="l" rtl="0">
              <a:defRPr sz="2000"/>
            </a:lvl5pPr>
            <a:lvl6pPr algn="l" rtl="0">
              <a:defRPr sz="2000"/>
            </a:lvl6pPr>
            <a:lvl7pPr algn="l" rtl="0">
              <a:defRPr sz="2000"/>
            </a:lvl7pPr>
            <a:lvl8pPr algn="l" rtl="0">
              <a:defRPr sz="2000"/>
            </a:lvl8pPr>
            <a:lvl9pPr algn="l" rtl="0">
              <a:defRPr sz="20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57200" y="1435100"/>
            <a:ext cx="3008313" cy="4691063"/>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8A630AAD-4B3F-4F55-B2B9-4841190D2C72}"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805014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rtl="0">
              <a:defRPr sz="2000" b="1"/>
            </a:lvl1pPr>
          </a:lstStyle>
          <a:p>
            <a:pPr rtl="0"/>
            <a:r>
              <a:rPr lang="es-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lvl="0" rtl="0"/>
            <a:endParaRPr lang="en-US" noProof="0" dirty="0" smtClean="0"/>
          </a:p>
        </p:txBody>
      </p:sp>
      <p:sp>
        <p:nvSpPr>
          <p:cNvPr id="4" name="Text Placeholder 3"/>
          <p:cNvSpPr>
            <a:spLocks noGrp="1"/>
          </p:cNvSpPr>
          <p:nvPr>
            <p:ph type="body" sz="half" idx="2"/>
          </p:nvPr>
        </p:nvSpPr>
        <p:spPr>
          <a:xfrm>
            <a:off x="1792288" y="5367338"/>
            <a:ext cx="5486400" cy="804862"/>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36C10A9A-71FE-4537-B155-8AD87FFF376D}"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2268377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Vertical Text Placeholder 2"/>
          <p:cNvSpPr>
            <a:spLocks noGrp="1"/>
          </p:cNvSpPr>
          <p:nvPr>
            <p:ph type="body" orient="vert" idx="1"/>
          </p:nvPr>
        </p:nvSpPr>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6121151D-6E9A-4265-A8A3-EC5C71D91E8A}"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8149764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rtlCol="0"/>
          <a:lstStyle/>
          <a:p>
            <a:pPr rtl="0"/>
            <a:r>
              <a:rPr lang="es-US"/>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ACC0CB08-DF8B-44BA-862B-F957605F1569}"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407662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7E63FE65-EEB1-468F-AD36-E7711C432542}"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37147494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AB13FA05-CF81-4B41-8C23-BBB76CA58DD7}"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4493369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A2433EC5-F143-44FE-ADD3-195ACBD649DE}"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6865578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rtlCol="0"/>
          <a:lstStyle/>
          <a:p>
            <a:pPr lvl="0" rtl="0"/>
            <a:endParaRPr lang="en-US" noProof="0" dirty="0" smtClean="0"/>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2EB64ACE-9DEF-41B6-9C9B-94A6E0E8CC0E}"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42483106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6DDE0CD4-067C-4C27-9168-B3880E669C1C}"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4828083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57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Content Placeholder 5"/>
          <p:cNvSpPr>
            <a:spLocks noGrp="1"/>
          </p:cNvSpPr>
          <p:nvPr>
            <p:ph sz="quarter" idx="4"/>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64B21834-3C1E-48FA-9DC2-882E3E416A36}"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600772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rtlCol="0"/>
          <a:lstStyle>
            <a:lvl1pPr algn="l" rtl="0">
              <a:defRPr sz="4000" b="1" cap="all"/>
            </a:lvl1pPr>
          </a:lstStyle>
          <a:p>
            <a:pPr rtl="0"/>
            <a:r>
              <a:rPr lang="es-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rtlCol="0" anchor="b"/>
          <a:lstStyle>
            <a:lvl1pPr marL="0" indent="0" algn="l" rtl="0">
              <a:buNone/>
              <a:defRPr sz="2000"/>
            </a:lvl1pPr>
            <a:lvl2pPr marL="457200" indent="0" algn="l" rtl="0">
              <a:buNone/>
              <a:defRPr sz="1800"/>
            </a:lvl2pPr>
            <a:lvl3pPr marL="914400" indent="0" algn="l" rtl="0">
              <a:buNone/>
              <a:defRPr sz="1600"/>
            </a:lvl3pPr>
            <a:lvl4pPr marL="1371600" indent="0" algn="l" rtl="0">
              <a:buNone/>
              <a:defRPr sz="1400"/>
            </a:lvl4pPr>
            <a:lvl5pPr marL="1828800" indent="0" algn="l" rtl="0">
              <a:buNone/>
              <a:defRPr sz="1400"/>
            </a:lvl5pPr>
            <a:lvl6pPr marL="2286000" indent="0" algn="l" rtl="0">
              <a:buNone/>
              <a:defRPr sz="1400"/>
            </a:lvl6pPr>
            <a:lvl7pPr marL="2743200" indent="0" algn="l" rtl="0">
              <a:buNone/>
              <a:defRPr sz="1400"/>
            </a:lvl7pPr>
            <a:lvl8pPr marL="3200400" indent="0" algn="l" rtl="0">
              <a:buNone/>
              <a:defRPr sz="1400"/>
            </a:lvl8pPr>
            <a:lvl9pPr marL="3657600" indent="0" algn="l" rtl="0">
              <a:buNone/>
              <a:defRPr sz="1400"/>
            </a:lvl9pPr>
          </a:lstStyle>
          <a:p>
            <a:pPr lvl="0" rtl="0"/>
            <a:r>
              <a:rPr lang="es-US"/>
              <a:t>Click to edit Master text styles</a:t>
            </a:r>
          </a:p>
        </p:txBody>
      </p:sp>
      <p:sp>
        <p:nvSpPr>
          <p:cNvPr id="4"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5" name="Rectangle 5"/>
          <p:cNvSpPr>
            <a:spLocks noGrp="1" noChangeArrowheads="1"/>
          </p:cNvSpPr>
          <p:nvPr>
            <p:ph type="sldNum" sz="quarter" idx="11"/>
          </p:nvPr>
        </p:nvSpPr>
        <p:spPr/>
        <p:txBody>
          <a:bodyPr rtlCol="0"/>
          <a:lstStyle>
            <a:lvl1pPr algn="l" rtl="0">
              <a:defRPr/>
            </a:lvl1pPr>
          </a:lstStyle>
          <a:p>
            <a:pPr rtl="0">
              <a:defRPr/>
            </a:pPr>
            <a:fld id="{6688C20F-DDD0-4706-9245-20D243CB8434}" type="slidenum">
              <a:rPr lang="en-US"/>
              <a:pPr rtl="0">
                <a:defRPr/>
              </a:pPr>
              <a:t>‹#›</a:t>
            </a:fld>
            <a:endParaRPr lang="en-US" dirty="0"/>
          </a:p>
        </p:txBody>
      </p:sp>
    </p:spTree>
    <p:extLst>
      <p:ext uri="{BB962C8B-B14F-4D97-AF65-F5344CB8AC3E}">
        <p14:creationId xmlns:p14="http://schemas.microsoft.com/office/powerpoint/2010/main" val="901506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95B9A935-E62F-4E62-B394-0EE19A9F78B0}"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8749924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rtlCol="0"/>
          <a:lstStyle/>
          <a:p>
            <a:pPr rtl="0"/>
            <a:r>
              <a:rPr lang="es-US"/>
              <a:t>Click to edit Master title style</a:t>
            </a:r>
            <a:endParaRPr lang="en-US"/>
          </a:p>
        </p:txBody>
      </p:sp>
      <p:sp>
        <p:nvSpPr>
          <p:cNvPr id="3" name="ClipArt Placeholder 2"/>
          <p:cNvSpPr>
            <a:spLocks noGrp="1"/>
          </p:cNvSpPr>
          <p:nvPr>
            <p:ph type="clipArt" sz="half" idx="1"/>
          </p:nvPr>
        </p:nvSpPr>
        <p:spPr>
          <a:xfrm>
            <a:off x="1182688" y="2017713"/>
            <a:ext cx="3810000" cy="4114800"/>
          </a:xfrm>
        </p:spPr>
        <p:txBody>
          <a:bodyPr rtlCol="0"/>
          <a:lstStyle/>
          <a:p>
            <a:pPr lvl="0" rtl="0"/>
            <a:endParaRPr lang="en-US" noProof="0" dirty="0" smtClean="0"/>
          </a:p>
        </p:txBody>
      </p:sp>
      <p:sp>
        <p:nvSpPr>
          <p:cNvPr id="4" name="Text Placeholder 3"/>
          <p:cNvSpPr>
            <a:spLocks noGrp="1"/>
          </p:cNvSpPr>
          <p:nvPr>
            <p:ph type="body" sz="half" idx="2"/>
          </p:nvPr>
        </p:nvSpPr>
        <p:spPr>
          <a:xfrm>
            <a:off x="5145088" y="2017713"/>
            <a:ext cx="3810000" cy="41148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11"/>
          <p:cNvSpPr>
            <a:spLocks noGrp="1" noChangeArrowheads="1"/>
          </p:cNvSpPr>
          <p:nvPr>
            <p:ph type="dt" sz="half" idx="10"/>
          </p:nvPr>
        </p:nvSpPr>
        <p:spPr/>
        <p:txBody>
          <a:bodyPr rtlCol="0"/>
          <a:lstStyle>
            <a:lvl1pPr algn="l" rtl="0">
              <a:defRPr/>
            </a:lvl1pPr>
          </a:lstStyle>
          <a:p>
            <a:pPr rtl="0">
              <a:defRPr/>
            </a:pPr>
            <a:endParaRPr lang="en-US" dirty="0">
              <a:solidFill>
                <a:srgbClr val="000000"/>
              </a:solidFill>
            </a:endParaRPr>
          </a:p>
        </p:txBody>
      </p:sp>
      <p:sp>
        <p:nvSpPr>
          <p:cNvPr id="6" name="Rectangle 12"/>
          <p:cNvSpPr>
            <a:spLocks noGrp="1" noChangeArrowheads="1"/>
          </p:cNvSpPr>
          <p:nvPr>
            <p:ph type="ftr" sz="quarter" idx="11"/>
          </p:nvPr>
        </p:nvSpPr>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13"/>
          <p:cNvSpPr>
            <a:spLocks noGrp="1" noChangeArrowheads="1"/>
          </p:cNvSpPr>
          <p:nvPr>
            <p:ph type="sldNum" sz="quarter" idx="12"/>
          </p:nvPr>
        </p:nvSpPr>
        <p:spPr/>
        <p:txBody>
          <a:bodyPr rtlCol="0"/>
          <a:lstStyle>
            <a:lvl1pPr algn="l" rtl="0">
              <a:defRPr/>
            </a:lvl1pPr>
          </a:lstStyle>
          <a:p>
            <a:pPr rtl="0">
              <a:defRPr/>
            </a:pPr>
            <a:fld id="{51049A1C-B7EB-47A1-AB80-CA23B17D10D0}"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1739585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lipArt Placeholder 3"/>
          <p:cNvSpPr>
            <a:spLocks noGrp="1"/>
          </p:cNvSpPr>
          <p:nvPr>
            <p:ph type="clipArt" sz="half" idx="2"/>
          </p:nvPr>
        </p:nvSpPr>
        <p:spPr>
          <a:xfrm>
            <a:off x="5145088" y="2017713"/>
            <a:ext cx="3810000" cy="4114800"/>
          </a:xfrm>
        </p:spPr>
        <p:txBody>
          <a:bodyPr rtlCol="0"/>
          <a:lstStyle/>
          <a:p>
            <a:pPr lvl="0" rtl="0"/>
            <a:endParaRPr lang="en-US" noProof="0" dirty="0" smtClean="0"/>
          </a:p>
        </p:txBody>
      </p:sp>
      <p:sp>
        <p:nvSpPr>
          <p:cNvPr id="5" name="Rectangle 11"/>
          <p:cNvSpPr>
            <a:spLocks noGrp="1" noChangeArrowheads="1"/>
          </p:cNvSpPr>
          <p:nvPr>
            <p:ph type="dt" sz="half" idx="10"/>
          </p:nvPr>
        </p:nvSpPr>
        <p:spPr/>
        <p:txBody>
          <a:bodyPr rtlCol="0"/>
          <a:lstStyle>
            <a:lvl1pPr algn="l" rtl="0">
              <a:defRPr/>
            </a:lvl1pPr>
          </a:lstStyle>
          <a:p>
            <a:pPr rtl="0">
              <a:defRPr/>
            </a:pPr>
            <a:endParaRPr lang="en-US" dirty="0">
              <a:solidFill>
                <a:srgbClr val="000000"/>
              </a:solidFill>
            </a:endParaRPr>
          </a:p>
        </p:txBody>
      </p:sp>
      <p:sp>
        <p:nvSpPr>
          <p:cNvPr id="6" name="Rectangle 12"/>
          <p:cNvSpPr>
            <a:spLocks noGrp="1" noChangeArrowheads="1"/>
          </p:cNvSpPr>
          <p:nvPr>
            <p:ph type="ftr" sz="quarter" idx="11"/>
          </p:nvPr>
        </p:nvSpPr>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13"/>
          <p:cNvSpPr>
            <a:spLocks noGrp="1" noChangeArrowheads="1"/>
          </p:cNvSpPr>
          <p:nvPr>
            <p:ph type="sldNum" sz="quarter" idx="12"/>
          </p:nvPr>
        </p:nvSpPr>
        <p:spPr/>
        <p:txBody>
          <a:bodyPr rtlCol="0"/>
          <a:lstStyle>
            <a:lvl1pPr algn="l" rtl="0">
              <a:defRPr/>
            </a:lvl1pPr>
          </a:lstStyle>
          <a:p>
            <a:pPr rtl="0">
              <a:defRPr/>
            </a:pPr>
            <a:fld id="{EF1AC1AB-2D73-4593-9DDA-C1CEE107DB86}"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40343795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rtlCol="0"/>
          <a:lstStyle>
            <a:lvl1pPr algn="l" rtl="0">
              <a:defRPr sz="5000">
                <a:solidFill>
                  <a:srgbClr val="FFFFFF"/>
                </a:solidFill>
              </a:defRPr>
            </a:lvl1pPr>
          </a:lstStyle>
          <a:p>
            <a:pPr lvl="0" rtl="0"/>
            <a:r>
              <a:rPr lang="es-US" noProof="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rtlCol="0"/>
          <a:lstStyle>
            <a:lvl1pPr marL="0" indent="0" algn="l" rtl="0">
              <a:buFont typeface="Wingdings" pitchFamily="2" charset="2"/>
              <a:buNone/>
              <a:defRPr sz="3400"/>
            </a:lvl1pPr>
          </a:lstStyle>
          <a:p>
            <a:pPr lvl="0" rtl="0"/>
            <a:r>
              <a:rPr lang="es-US" noProof="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rtlCol="0"/>
          <a:lstStyle>
            <a:lvl1pPr algn="l" rtl="0">
              <a:defRPr/>
            </a:lvl1pPr>
          </a:lstStyle>
          <a:p>
            <a:pPr rtl="0">
              <a:defRPr/>
            </a:pPr>
            <a:endParaRPr lang="en-US" dirty="0">
              <a:solidFill>
                <a:srgbClr val="000000"/>
              </a:solidFill>
            </a:endParaRPr>
          </a:p>
        </p:txBody>
      </p:sp>
      <p:sp>
        <p:nvSpPr>
          <p:cNvPr id="19" name="Rectangle 17"/>
          <p:cNvSpPr>
            <a:spLocks noGrp="1" noChangeArrowheads="1"/>
          </p:cNvSpPr>
          <p:nvPr>
            <p:ph type="ftr" sz="quarter" idx="11"/>
          </p:nvPr>
        </p:nvSpPr>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20" name="Rectangle 18"/>
          <p:cNvSpPr>
            <a:spLocks noGrp="1" noChangeArrowheads="1"/>
          </p:cNvSpPr>
          <p:nvPr>
            <p:ph type="sldNum" sz="quarter" idx="12"/>
          </p:nvPr>
        </p:nvSpPr>
        <p:spPr/>
        <p:txBody>
          <a:bodyPr rtlCol="0"/>
          <a:lstStyle>
            <a:lvl1pPr algn="l" rtl="0">
              <a:defRPr/>
            </a:lvl1pPr>
          </a:lstStyle>
          <a:p>
            <a:pPr rtl="0">
              <a:defRPr/>
            </a:pPr>
            <a:fld id="{91D45258-614A-4CD8-B032-BBE88B6F71A1}"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703175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idx="1"/>
          </p:nvPr>
        </p:nvSpPr>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6C0E0315-2DF1-4AB8-98BA-F97A9A7D02C5}"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5783172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rtlCol="0" anchor="t"/>
          <a:lstStyle>
            <a:lvl1pPr algn="l" rtl="0">
              <a:defRPr sz="4000" b="1" cap="all"/>
            </a:lvl1pPr>
          </a:lstStyle>
          <a:p>
            <a:pPr rtl="0"/>
            <a:r>
              <a:rPr lang="es-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rtlCol="0" anchor="b"/>
          <a:lstStyle>
            <a:lvl1pPr marL="0" indent="0" algn="l" rtl="0">
              <a:buNone/>
              <a:defRPr sz="2000"/>
            </a:lvl1pPr>
            <a:lvl2pPr marL="457200" indent="0" algn="l" rtl="0">
              <a:buNone/>
              <a:defRPr sz="1800"/>
            </a:lvl2pPr>
            <a:lvl3pPr marL="914400" indent="0" algn="l" rtl="0">
              <a:buNone/>
              <a:defRPr sz="1600"/>
            </a:lvl3pPr>
            <a:lvl4pPr marL="1371600" indent="0" algn="l" rtl="0">
              <a:buNone/>
              <a:defRPr sz="1400"/>
            </a:lvl4pPr>
            <a:lvl5pPr marL="1828800" indent="0" algn="l" rtl="0">
              <a:buNone/>
              <a:defRPr sz="1400"/>
            </a:lvl5pPr>
            <a:lvl6pPr marL="2286000" indent="0" algn="l" rtl="0">
              <a:buNone/>
              <a:defRPr sz="1400"/>
            </a:lvl6pPr>
            <a:lvl7pPr marL="2743200" indent="0" algn="l" rtl="0">
              <a:buNone/>
              <a:defRPr sz="1400"/>
            </a:lvl7pPr>
            <a:lvl8pPr marL="3200400" indent="0" algn="l" rtl="0">
              <a:buNone/>
              <a:defRPr sz="1400"/>
            </a:lvl8pPr>
            <a:lvl9pPr marL="3657600" indent="0" algn="l" rtl="0">
              <a:buNone/>
              <a:defRPr sz="1400"/>
            </a:lvl9pPr>
          </a:lstStyle>
          <a:p>
            <a:pPr lvl="0" rtl="0"/>
            <a:r>
              <a:rPr lang="es-US"/>
              <a:t>Click to edit Master text styles</a:t>
            </a:r>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1E133DBD-8B73-4BBF-A65D-347E29E5CCE0}"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38604764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601C0BDF-4DE1-4A31-A693-E5EB7A2AAE38}"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7132106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rtlCol="0"/>
          <a:lstStyle>
            <a:lvl1pPr algn="l" rtl="0">
              <a:defRPr/>
            </a:lvl1pPr>
          </a:lstStyle>
          <a:p>
            <a:pPr rtl="0"/>
            <a:r>
              <a:rPr lang="es-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89637B8E-23B0-4ED3-8ED6-1C8CDC262042}"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3050829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A9018CC3-1F78-4715-840B-CA401CE0A3B1}"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40575999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3" name="Rectangle 3"/>
          <p:cNvSpPr>
            <a:spLocks noGrp="1" noChangeArrowheads="1"/>
          </p:cNvSpPr>
          <p:nvPr>
            <p:ph type="sldNum" sz="quarter" idx="11"/>
          </p:nvPr>
        </p:nvSpPr>
        <p:spPr>
          <a:ln/>
        </p:spPr>
        <p:txBody>
          <a:bodyPr rtlCol="0"/>
          <a:lstStyle>
            <a:lvl1pPr algn="l" rtl="0">
              <a:defRPr/>
            </a:lvl1pPr>
          </a:lstStyle>
          <a:p>
            <a:pPr rtl="0">
              <a:defRPr/>
            </a:pPr>
            <a:fld id="{FCE39F11-1333-4C3E-A3B0-2002652D4B05}" type="slidenum">
              <a:rPr lang="en-US">
                <a:solidFill>
                  <a:srgbClr val="000000"/>
                </a:solidFill>
              </a:rPr>
              <a:pPr rtl="0">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65565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539750" y="2133600"/>
            <a:ext cx="3990975" cy="3527425"/>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83125" y="2133600"/>
            <a:ext cx="3992563" cy="3527425"/>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6" name="Rectangle 5"/>
          <p:cNvSpPr>
            <a:spLocks noGrp="1" noChangeArrowheads="1"/>
          </p:cNvSpPr>
          <p:nvPr>
            <p:ph type="sldNum" sz="quarter" idx="11"/>
          </p:nvPr>
        </p:nvSpPr>
        <p:spPr/>
        <p:txBody>
          <a:bodyPr rtlCol="0"/>
          <a:lstStyle>
            <a:lvl1pPr algn="l" rtl="0">
              <a:defRPr/>
            </a:lvl1pPr>
          </a:lstStyle>
          <a:p>
            <a:pPr rtl="0">
              <a:defRPr/>
            </a:pPr>
            <a:fld id="{C8F62FB0-B9C2-4132-9F09-72A80BB40AFA}" type="slidenum">
              <a:rPr lang="en-US"/>
              <a:pPr rtl="0">
                <a:defRPr/>
              </a:pPr>
              <a:t>‹#›</a:t>
            </a:fld>
            <a:endParaRPr lang="en-US" dirty="0"/>
          </a:p>
        </p:txBody>
      </p:sp>
    </p:spTree>
    <p:extLst>
      <p:ext uri="{BB962C8B-B14F-4D97-AF65-F5344CB8AC3E}">
        <p14:creationId xmlns:p14="http://schemas.microsoft.com/office/powerpoint/2010/main" val="27669148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rtl="0">
              <a:defRPr sz="2000" b="1"/>
            </a:lvl1pPr>
          </a:lstStyle>
          <a:p>
            <a:pPr rtl="0"/>
            <a:r>
              <a:rPr lang="es-US"/>
              <a:t>Click to edit Master title style</a:t>
            </a:r>
            <a:endParaRPr lang="en-US"/>
          </a:p>
        </p:txBody>
      </p:sp>
      <p:sp>
        <p:nvSpPr>
          <p:cNvPr id="3" name="Content Placeholder 2"/>
          <p:cNvSpPr>
            <a:spLocks noGrp="1"/>
          </p:cNvSpPr>
          <p:nvPr>
            <p:ph idx="1"/>
          </p:nvPr>
        </p:nvSpPr>
        <p:spPr>
          <a:xfrm>
            <a:off x="3575050" y="273050"/>
            <a:ext cx="5111750" cy="5853113"/>
          </a:xfrm>
        </p:spPr>
        <p:txBody>
          <a:bodyPr rtlCol="0"/>
          <a:lstStyle>
            <a:lvl1pPr algn="l" rtl="0">
              <a:defRPr sz="3200"/>
            </a:lvl1pPr>
            <a:lvl2pPr algn="l" rtl="0">
              <a:defRPr sz="2800"/>
            </a:lvl2pPr>
            <a:lvl3pPr algn="l" rtl="0">
              <a:defRPr sz="2400"/>
            </a:lvl3pPr>
            <a:lvl4pPr algn="l" rtl="0">
              <a:defRPr sz="2000"/>
            </a:lvl4pPr>
            <a:lvl5pPr algn="l" rtl="0">
              <a:defRPr sz="2000"/>
            </a:lvl5pPr>
            <a:lvl6pPr algn="l" rtl="0">
              <a:defRPr sz="2000"/>
            </a:lvl6pPr>
            <a:lvl7pPr algn="l" rtl="0">
              <a:defRPr sz="2000"/>
            </a:lvl7pPr>
            <a:lvl8pPr algn="l" rtl="0">
              <a:defRPr sz="2000"/>
            </a:lvl8pPr>
            <a:lvl9pPr algn="l" rtl="0">
              <a:defRPr sz="20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57200" y="1435100"/>
            <a:ext cx="3008313" cy="4691063"/>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190B672D-DDBB-4481-A789-FF6170E73048}"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3015692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rtl="0">
              <a:defRPr sz="2000" b="1"/>
            </a:lvl1pPr>
          </a:lstStyle>
          <a:p>
            <a:pPr rtl="0"/>
            <a:r>
              <a:rPr lang="es-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lvl="0" rtl="0"/>
            <a:endParaRPr lang="en-US" noProof="0" dirty="0" smtClean="0"/>
          </a:p>
        </p:txBody>
      </p:sp>
      <p:sp>
        <p:nvSpPr>
          <p:cNvPr id="4" name="Text Placeholder 3"/>
          <p:cNvSpPr>
            <a:spLocks noGrp="1"/>
          </p:cNvSpPr>
          <p:nvPr>
            <p:ph type="body" sz="half" idx="2"/>
          </p:nvPr>
        </p:nvSpPr>
        <p:spPr>
          <a:xfrm>
            <a:off x="1792288" y="5367338"/>
            <a:ext cx="5486400" cy="804862"/>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22B2CE04-275A-4372-983F-FF139E9B0539}"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5056676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Vertical Text Placeholder 2"/>
          <p:cNvSpPr>
            <a:spLocks noGrp="1"/>
          </p:cNvSpPr>
          <p:nvPr>
            <p:ph type="body" orient="vert" idx="1"/>
          </p:nvPr>
        </p:nvSpPr>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00CDA40D-B660-4F0D-BD30-411A700B45A1}"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38820729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rtlCol="0"/>
          <a:lstStyle/>
          <a:p>
            <a:pPr rtl="0"/>
            <a:r>
              <a:rPr lang="es-US"/>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980FF1B5-1E2A-4E3A-A399-7887F22D5119}"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6491559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2EB01A83-9004-4CAF-9DDD-4B837D030ED7}"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4122891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B292C795-EEC1-4C7F-B556-EE71E4AC981F}"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31261683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86FAEB09-3D4C-4AF6-8731-6C611A749323}"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82455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rtlCol="0"/>
          <a:lstStyle/>
          <a:p>
            <a:pPr lvl="0" rtl="0"/>
            <a:endParaRPr lang="en-US" noProof="0" dirty="0" smtClean="0"/>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E87F4DDA-0E58-435F-88EB-3B291FBC4DD1}"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385690338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34257EFA-EE76-4F71-80EE-8E3DE3A5B6C4}"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882297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57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Content Placeholder 5"/>
          <p:cNvSpPr>
            <a:spLocks noGrp="1"/>
          </p:cNvSpPr>
          <p:nvPr>
            <p:ph sz="quarter" idx="4"/>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9C71E1B8-8E01-43F7-A5AD-BE6492098C36}"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1309467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rtlCol="0"/>
          <a:lstStyle>
            <a:lvl1pPr algn="l" rtl="0">
              <a:defRPr/>
            </a:lvl1pPr>
          </a:lstStyle>
          <a:p>
            <a:pPr rtl="0"/>
            <a:r>
              <a:rPr lang="es-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8" name="Rectangle 5"/>
          <p:cNvSpPr>
            <a:spLocks noGrp="1" noChangeArrowheads="1"/>
          </p:cNvSpPr>
          <p:nvPr>
            <p:ph type="sldNum" sz="quarter" idx="11"/>
          </p:nvPr>
        </p:nvSpPr>
        <p:spPr/>
        <p:txBody>
          <a:bodyPr rtlCol="0"/>
          <a:lstStyle>
            <a:lvl1pPr algn="l" rtl="0">
              <a:defRPr/>
            </a:lvl1pPr>
          </a:lstStyle>
          <a:p>
            <a:pPr rtl="0">
              <a:defRPr/>
            </a:pPr>
            <a:fld id="{AF767D30-CEC5-4704-BEDF-77B0AF25B7D0}" type="slidenum">
              <a:rPr lang="en-US"/>
              <a:pPr rtl="0">
                <a:defRPr/>
              </a:pPr>
              <a:t>‹#›</a:t>
            </a:fld>
            <a:endParaRPr lang="en-US" dirty="0"/>
          </a:p>
        </p:txBody>
      </p:sp>
    </p:spTree>
    <p:extLst>
      <p:ext uri="{BB962C8B-B14F-4D97-AF65-F5344CB8AC3E}">
        <p14:creationId xmlns:p14="http://schemas.microsoft.com/office/powerpoint/2010/main" val="2536972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15D83FCA-351D-4AC3-8DF8-EE5556DB0D91}"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endParaRPr lang="en-US" dirty="0">
              <a:solidFill>
                <a:srgbClr val="000000"/>
              </a:solidFill>
            </a:endParaRPr>
          </a:p>
        </p:txBody>
      </p:sp>
    </p:spTree>
    <p:extLst>
      <p:ext uri="{BB962C8B-B14F-4D97-AF65-F5344CB8AC3E}">
        <p14:creationId xmlns:p14="http://schemas.microsoft.com/office/powerpoint/2010/main" val="20136683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rtlCol="0"/>
          <a:lstStyle/>
          <a:p>
            <a:pPr rtl="0"/>
            <a:r>
              <a:rPr lang="es-US"/>
              <a:t>Click to edit Master title style</a:t>
            </a:r>
            <a:endParaRPr lang="en-US"/>
          </a:p>
        </p:txBody>
      </p:sp>
      <p:sp>
        <p:nvSpPr>
          <p:cNvPr id="3" name="ClipArt Placeholder 2"/>
          <p:cNvSpPr>
            <a:spLocks noGrp="1"/>
          </p:cNvSpPr>
          <p:nvPr>
            <p:ph type="clipArt" sz="half" idx="1"/>
          </p:nvPr>
        </p:nvSpPr>
        <p:spPr>
          <a:xfrm>
            <a:off x="1182688" y="2017713"/>
            <a:ext cx="3810000" cy="4114800"/>
          </a:xfrm>
        </p:spPr>
        <p:txBody>
          <a:bodyPr rtlCol="0"/>
          <a:lstStyle/>
          <a:p>
            <a:pPr lvl="0" rtl="0"/>
            <a:endParaRPr lang="en-US" noProof="0" dirty="0" smtClean="0"/>
          </a:p>
        </p:txBody>
      </p:sp>
      <p:sp>
        <p:nvSpPr>
          <p:cNvPr id="4" name="Text Placeholder 3"/>
          <p:cNvSpPr>
            <a:spLocks noGrp="1"/>
          </p:cNvSpPr>
          <p:nvPr>
            <p:ph type="body" sz="half" idx="2"/>
          </p:nvPr>
        </p:nvSpPr>
        <p:spPr>
          <a:xfrm>
            <a:off x="5145088" y="2017713"/>
            <a:ext cx="3810000" cy="41148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11"/>
          <p:cNvSpPr>
            <a:spLocks noGrp="1" noChangeArrowheads="1"/>
          </p:cNvSpPr>
          <p:nvPr>
            <p:ph type="dt" sz="half" idx="10"/>
          </p:nvPr>
        </p:nvSpPr>
        <p:spPr/>
        <p:txBody>
          <a:bodyPr rtlCol="0"/>
          <a:lstStyle>
            <a:lvl1pPr algn="l" rtl="0">
              <a:defRPr/>
            </a:lvl1pPr>
          </a:lstStyle>
          <a:p>
            <a:pPr rtl="0">
              <a:defRPr/>
            </a:pPr>
            <a:endParaRPr lang="en-US" dirty="0">
              <a:solidFill>
                <a:srgbClr val="000000"/>
              </a:solidFill>
            </a:endParaRPr>
          </a:p>
        </p:txBody>
      </p:sp>
      <p:sp>
        <p:nvSpPr>
          <p:cNvPr id="6" name="Rectangle 12"/>
          <p:cNvSpPr>
            <a:spLocks noGrp="1" noChangeArrowheads="1"/>
          </p:cNvSpPr>
          <p:nvPr>
            <p:ph type="ftr" sz="quarter" idx="11"/>
          </p:nvPr>
        </p:nvSpPr>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13"/>
          <p:cNvSpPr>
            <a:spLocks noGrp="1" noChangeArrowheads="1"/>
          </p:cNvSpPr>
          <p:nvPr>
            <p:ph type="sldNum" sz="quarter" idx="12"/>
          </p:nvPr>
        </p:nvSpPr>
        <p:spPr/>
        <p:txBody>
          <a:bodyPr rtlCol="0"/>
          <a:lstStyle>
            <a:lvl1pPr algn="l" rtl="0">
              <a:defRPr/>
            </a:lvl1pPr>
          </a:lstStyle>
          <a:p>
            <a:pPr rtl="0">
              <a:defRPr/>
            </a:pPr>
            <a:fld id="{B82EBCB6-C6A7-4F68-B3AC-DD202CDD2AAC}"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12493455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lipArt Placeholder 3"/>
          <p:cNvSpPr>
            <a:spLocks noGrp="1"/>
          </p:cNvSpPr>
          <p:nvPr>
            <p:ph type="clipArt" sz="half" idx="2"/>
          </p:nvPr>
        </p:nvSpPr>
        <p:spPr>
          <a:xfrm>
            <a:off x="5145088" y="2017713"/>
            <a:ext cx="3810000" cy="4114800"/>
          </a:xfrm>
        </p:spPr>
        <p:txBody>
          <a:bodyPr rtlCol="0"/>
          <a:lstStyle/>
          <a:p>
            <a:pPr lvl="0" rtl="0"/>
            <a:endParaRPr lang="en-US" noProof="0" dirty="0" smtClean="0"/>
          </a:p>
        </p:txBody>
      </p:sp>
      <p:sp>
        <p:nvSpPr>
          <p:cNvPr id="5" name="Rectangle 11"/>
          <p:cNvSpPr>
            <a:spLocks noGrp="1" noChangeArrowheads="1"/>
          </p:cNvSpPr>
          <p:nvPr>
            <p:ph type="dt" sz="half" idx="10"/>
          </p:nvPr>
        </p:nvSpPr>
        <p:spPr/>
        <p:txBody>
          <a:bodyPr rtlCol="0"/>
          <a:lstStyle>
            <a:lvl1pPr algn="l" rtl="0">
              <a:defRPr/>
            </a:lvl1pPr>
          </a:lstStyle>
          <a:p>
            <a:pPr rtl="0">
              <a:defRPr/>
            </a:pPr>
            <a:endParaRPr lang="en-US" dirty="0">
              <a:solidFill>
                <a:srgbClr val="000000"/>
              </a:solidFill>
            </a:endParaRPr>
          </a:p>
        </p:txBody>
      </p:sp>
      <p:sp>
        <p:nvSpPr>
          <p:cNvPr id="6" name="Rectangle 12"/>
          <p:cNvSpPr>
            <a:spLocks noGrp="1" noChangeArrowheads="1"/>
          </p:cNvSpPr>
          <p:nvPr>
            <p:ph type="ftr" sz="quarter" idx="11"/>
          </p:nvPr>
        </p:nvSpPr>
        <p:spPr/>
        <p:txBody>
          <a:bodyPr rtlCol="0"/>
          <a:lstStyle>
            <a:lvl1pPr algn="l" rtl="0">
              <a:defRPr/>
            </a:lvl1pPr>
          </a:lstStyle>
          <a:p>
            <a:pPr rtl="0">
              <a:defRPr/>
            </a:pPr>
            <a:r>
              <a:rPr lang="es-US" dirty="0">
                <a:solidFill>
                  <a:srgbClr val="000000"/>
                </a:solidFill>
              </a:rPr>
              <a:t>AGC of America</a:t>
            </a:r>
            <a:endParaRPr lang="en-US" dirty="0">
              <a:solidFill>
                <a:srgbClr val="000000"/>
              </a:solidFill>
            </a:endParaRPr>
          </a:p>
        </p:txBody>
      </p:sp>
      <p:sp>
        <p:nvSpPr>
          <p:cNvPr id="7" name="Rectangle 13"/>
          <p:cNvSpPr>
            <a:spLocks noGrp="1" noChangeArrowheads="1"/>
          </p:cNvSpPr>
          <p:nvPr>
            <p:ph type="sldNum" sz="quarter" idx="12"/>
          </p:nvPr>
        </p:nvSpPr>
        <p:spPr/>
        <p:txBody>
          <a:bodyPr rtlCol="0"/>
          <a:lstStyle>
            <a:lvl1pPr algn="l" rtl="0">
              <a:defRPr/>
            </a:lvl1pPr>
          </a:lstStyle>
          <a:p>
            <a:pPr rtl="0">
              <a:defRPr/>
            </a:pPr>
            <a:fld id="{541383CC-5264-4A08-9670-611C71E909AA}"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2574735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4" name="Rectangle 5"/>
          <p:cNvSpPr>
            <a:spLocks noGrp="1" noChangeArrowheads="1"/>
          </p:cNvSpPr>
          <p:nvPr>
            <p:ph type="sldNum" sz="quarter" idx="11"/>
          </p:nvPr>
        </p:nvSpPr>
        <p:spPr/>
        <p:txBody>
          <a:bodyPr rtlCol="0"/>
          <a:lstStyle>
            <a:lvl1pPr algn="l" rtl="0">
              <a:defRPr/>
            </a:lvl1pPr>
          </a:lstStyle>
          <a:p>
            <a:pPr rtl="0">
              <a:defRPr/>
            </a:pPr>
            <a:fld id="{14A5C79C-AAED-4755-89C5-795731AFB8EC}" type="slidenum">
              <a:rPr lang="en-US"/>
              <a:pPr rtl="0">
                <a:defRPr/>
              </a:pPr>
              <a:t>‹#›</a:t>
            </a:fld>
            <a:endParaRPr lang="en-US" dirty="0"/>
          </a:p>
        </p:txBody>
      </p:sp>
    </p:spTree>
    <p:extLst>
      <p:ext uri="{BB962C8B-B14F-4D97-AF65-F5344CB8AC3E}">
        <p14:creationId xmlns:p14="http://schemas.microsoft.com/office/powerpoint/2010/main" val="3409076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3" name="Rectangle 5"/>
          <p:cNvSpPr>
            <a:spLocks noGrp="1" noChangeArrowheads="1"/>
          </p:cNvSpPr>
          <p:nvPr>
            <p:ph type="sldNum" sz="quarter" idx="11"/>
          </p:nvPr>
        </p:nvSpPr>
        <p:spPr/>
        <p:txBody>
          <a:bodyPr rtlCol="0"/>
          <a:lstStyle>
            <a:lvl1pPr algn="l" rtl="0">
              <a:defRPr/>
            </a:lvl1pPr>
          </a:lstStyle>
          <a:p>
            <a:pPr rtl="0">
              <a:defRPr/>
            </a:pPr>
            <a:fld id="{BA69A182-6783-4D27-8307-FE8311D392CB}" type="slidenum">
              <a:rPr lang="en-US"/>
              <a:pPr rtl="0">
                <a:defRPr/>
              </a:pPr>
              <a:t>‹#›</a:t>
            </a:fld>
            <a:endParaRPr lang="en-US" dirty="0"/>
          </a:p>
        </p:txBody>
      </p:sp>
    </p:spTree>
    <p:extLst>
      <p:ext uri="{BB962C8B-B14F-4D97-AF65-F5344CB8AC3E}">
        <p14:creationId xmlns:p14="http://schemas.microsoft.com/office/powerpoint/2010/main" val="46292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rtl="0">
              <a:defRPr sz="2000" b="1"/>
            </a:lvl1pPr>
          </a:lstStyle>
          <a:p>
            <a:pPr rtl="0"/>
            <a:r>
              <a:rPr lang="es-US"/>
              <a:t>Click to edit Master title style</a:t>
            </a:r>
            <a:endParaRPr lang="en-US"/>
          </a:p>
        </p:txBody>
      </p:sp>
      <p:sp>
        <p:nvSpPr>
          <p:cNvPr id="3" name="Content Placeholder 2"/>
          <p:cNvSpPr>
            <a:spLocks noGrp="1"/>
          </p:cNvSpPr>
          <p:nvPr>
            <p:ph idx="1"/>
          </p:nvPr>
        </p:nvSpPr>
        <p:spPr>
          <a:xfrm>
            <a:off x="3575050" y="273050"/>
            <a:ext cx="5111750" cy="5853113"/>
          </a:xfrm>
        </p:spPr>
        <p:txBody>
          <a:bodyPr rtlCol="0"/>
          <a:lstStyle>
            <a:lvl1pPr algn="l" rtl="0">
              <a:defRPr sz="3200"/>
            </a:lvl1pPr>
            <a:lvl2pPr algn="l" rtl="0">
              <a:defRPr sz="2800"/>
            </a:lvl2pPr>
            <a:lvl3pPr algn="l" rtl="0">
              <a:defRPr sz="2400"/>
            </a:lvl3pPr>
            <a:lvl4pPr algn="l" rtl="0">
              <a:defRPr sz="2000"/>
            </a:lvl4pPr>
            <a:lvl5pPr algn="l" rtl="0">
              <a:defRPr sz="2000"/>
            </a:lvl5pPr>
            <a:lvl6pPr algn="l" rtl="0">
              <a:defRPr sz="2000"/>
            </a:lvl6pPr>
            <a:lvl7pPr algn="l" rtl="0">
              <a:defRPr sz="2000"/>
            </a:lvl7pPr>
            <a:lvl8pPr algn="l" rtl="0">
              <a:defRPr sz="2000"/>
            </a:lvl8pPr>
            <a:lvl9pPr algn="l" rtl="0">
              <a:defRPr sz="20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57200" y="1435100"/>
            <a:ext cx="3008313" cy="4691063"/>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6" name="Rectangle 5"/>
          <p:cNvSpPr>
            <a:spLocks noGrp="1" noChangeArrowheads="1"/>
          </p:cNvSpPr>
          <p:nvPr>
            <p:ph type="sldNum" sz="quarter" idx="11"/>
          </p:nvPr>
        </p:nvSpPr>
        <p:spPr/>
        <p:txBody>
          <a:bodyPr rtlCol="0"/>
          <a:lstStyle>
            <a:lvl1pPr algn="l" rtl="0">
              <a:defRPr/>
            </a:lvl1pPr>
          </a:lstStyle>
          <a:p>
            <a:pPr rtl="0">
              <a:defRPr/>
            </a:pPr>
            <a:fld id="{E051AE77-D0C9-4CC6-9431-ADE24EA94762}" type="slidenum">
              <a:rPr lang="en-US"/>
              <a:pPr rtl="0">
                <a:defRPr/>
              </a:pPr>
              <a:t>‹#›</a:t>
            </a:fld>
            <a:endParaRPr lang="en-US" dirty="0"/>
          </a:p>
        </p:txBody>
      </p:sp>
    </p:spTree>
    <p:extLst>
      <p:ext uri="{BB962C8B-B14F-4D97-AF65-F5344CB8AC3E}">
        <p14:creationId xmlns:p14="http://schemas.microsoft.com/office/powerpoint/2010/main" val="4110673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rtl="0">
              <a:defRPr sz="2000" b="1"/>
            </a:lvl1pPr>
          </a:lstStyle>
          <a:p>
            <a:pPr rtl="0"/>
            <a:r>
              <a:rPr lang="es-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lvl="0" rtl="0"/>
            <a:endParaRPr lang="en-US" noProof="0" dirty="0" smtClean="0"/>
          </a:p>
        </p:txBody>
      </p:sp>
      <p:sp>
        <p:nvSpPr>
          <p:cNvPr id="4" name="Text Placeholder 3"/>
          <p:cNvSpPr>
            <a:spLocks noGrp="1"/>
          </p:cNvSpPr>
          <p:nvPr>
            <p:ph type="body" sz="half" idx="2"/>
          </p:nvPr>
        </p:nvSpPr>
        <p:spPr>
          <a:xfrm>
            <a:off x="1792288" y="5367338"/>
            <a:ext cx="5486400" cy="804862"/>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p:txBody>
          <a:bodyPr rtlCol="0"/>
          <a:lstStyle>
            <a:lvl1pPr algn="l" rtl="0">
              <a:lnSpc>
                <a:spcPct val="100000"/>
              </a:lnSpc>
              <a:defRPr/>
            </a:lvl1pPr>
          </a:lstStyle>
          <a:p>
            <a:pPr rtl="0">
              <a:defRPr/>
            </a:pPr>
            <a:r>
              <a:rPr lang="es-US" dirty="0"/>
              <a:t>AGC of America</a:t>
            </a:r>
            <a:endParaRPr lang="en-US" dirty="0"/>
          </a:p>
        </p:txBody>
      </p:sp>
      <p:sp>
        <p:nvSpPr>
          <p:cNvPr id="6" name="Rectangle 5"/>
          <p:cNvSpPr>
            <a:spLocks noGrp="1" noChangeArrowheads="1"/>
          </p:cNvSpPr>
          <p:nvPr>
            <p:ph type="sldNum" sz="quarter" idx="11"/>
          </p:nvPr>
        </p:nvSpPr>
        <p:spPr/>
        <p:txBody>
          <a:bodyPr rtlCol="0"/>
          <a:lstStyle>
            <a:lvl1pPr algn="l" rtl="0">
              <a:defRPr/>
            </a:lvl1pPr>
          </a:lstStyle>
          <a:p>
            <a:pPr rtl="0">
              <a:defRPr/>
            </a:pPr>
            <a:fld id="{23B84A10-9AE8-46B4-92C1-7F6ECFCC4EA0}" type="slidenum">
              <a:rPr lang="en-US"/>
              <a:pPr rtl="0">
                <a:defRPr/>
              </a:pPr>
              <a:t>‹#›</a:t>
            </a:fld>
            <a:endParaRPr lang="en-US" dirty="0"/>
          </a:p>
        </p:txBody>
      </p:sp>
    </p:spTree>
    <p:extLst>
      <p:ext uri="{BB962C8B-B14F-4D97-AF65-F5344CB8AC3E}">
        <p14:creationId xmlns:p14="http://schemas.microsoft.com/office/powerpoint/2010/main" val="1241409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theme" Target="../theme/theme2.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21" Type="http://schemas.openxmlformats.org/officeDocument/2006/relationships/theme" Target="../theme/theme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188866" name="Rectangle 2"/>
          <p:cNvSpPr>
            <a:spLocks noGrp="1" noChangeArrowheads="1"/>
          </p:cNvSpPr>
          <p:nvPr>
            <p:ph type="ftr" sz="quarter" idx="3"/>
          </p:nvPr>
        </p:nvSpPr>
        <p:spPr bwMode="auto">
          <a:xfrm>
            <a:off x="558800" y="6648450"/>
            <a:ext cx="2540000" cy="230188"/>
          </a:xfrm>
          <a:prstGeom prst="rect">
            <a:avLst/>
          </a:prstGeom>
          <a:noFill/>
          <a:ln w="9525">
            <a:noFill/>
            <a:miter lim="800000"/>
            <a:headEnd/>
            <a:tailEnd/>
          </a:ln>
          <a:effectLst/>
        </p:spPr>
        <p:txBody>
          <a:bodyPr vert="horz" wrap="square" lIns="0" tIns="0" rIns="0" bIns="0" numCol="1" rtlCol="0" anchor="b" anchorCtr="0" compatLnSpc="1">
            <a:prstTxWarp prst="textNoShape">
              <a:avLst/>
            </a:prstTxWarp>
          </a:bodyPr>
          <a:lstStyle>
            <a:lvl1pPr algn="l" rtl="0">
              <a:lnSpc>
                <a:spcPct val="155000"/>
              </a:lnSpc>
              <a:buClr>
                <a:srgbClr val="8899BB"/>
              </a:buClr>
              <a:defRPr sz="800">
                <a:solidFill>
                  <a:srgbClr val="FFFFFF"/>
                </a:solidFill>
                <a:latin typeface="Arial" charset="0"/>
              </a:defRPr>
            </a:lvl1pPr>
          </a:lstStyle>
          <a:p>
            <a:pPr rtl="0" eaLnBrk="0" fontAlgn="base" hangingPunct="0">
              <a:spcBef>
                <a:spcPct val="0"/>
              </a:spcBef>
              <a:spcAft>
                <a:spcPct val="0"/>
              </a:spcAft>
              <a:defRPr/>
            </a:pPr>
            <a:r>
              <a:rPr lang="es-US" dirty="0"/>
              <a:t>AGC of America</a:t>
            </a:r>
            <a:endParaRPr lang="en-US" dirty="0"/>
          </a:p>
        </p:txBody>
      </p:sp>
      <p:sp>
        <p:nvSpPr>
          <p:cNvPr id="2051" name="Rectangle 3"/>
          <p:cNvSpPr>
            <a:spLocks noGrp="1" noChangeArrowheads="1"/>
          </p:cNvSpPr>
          <p:nvPr>
            <p:ph type="title"/>
          </p:nvPr>
        </p:nvSpPr>
        <p:spPr bwMode="auto">
          <a:xfrm>
            <a:off x="2051050" y="506413"/>
            <a:ext cx="6624638"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bodyPr>
          <a:lstStyle/>
          <a:p>
            <a:pPr lvl="0" rtl="0"/>
            <a:r>
              <a:rPr lang="es-US"/>
              <a:t>Click to edit Master title style</a:t>
            </a:r>
            <a:endParaRPr lang="en-US" altLang="en-US" smtClean="0"/>
          </a:p>
        </p:txBody>
      </p:sp>
      <p:sp>
        <p:nvSpPr>
          <p:cNvPr id="2052" name="Rectangle 4"/>
          <p:cNvSpPr>
            <a:spLocks noGrp="1" noChangeArrowheads="1"/>
          </p:cNvSpPr>
          <p:nvPr>
            <p:ph type="body" idx="1"/>
          </p:nvPr>
        </p:nvSpPr>
        <p:spPr bwMode="auto">
          <a:xfrm>
            <a:off x="539750" y="2133600"/>
            <a:ext cx="8135938"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prstTxWarp prst="textNoShape">
              <a:avLst/>
            </a:prstTxWarp>
          </a:body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1188869" name="Rectangle 5"/>
          <p:cNvSpPr>
            <a:spLocks noGrp="1" noChangeArrowheads="1"/>
          </p:cNvSpPr>
          <p:nvPr>
            <p:ph type="sldNum" sz="quarter" idx="4"/>
          </p:nvPr>
        </p:nvSpPr>
        <p:spPr bwMode="auto">
          <a:xfrm>
            <a:off x="8701088" y="6524625"/>
            <a:ext cx="395287" cy="228600"/>
          </a:xfrm>
          <a:prstGeom prst="rect">
            <a:avLst/>
          </a:prstGeom>
          <a:noFill/>
          <a:ln w="9525">
            <a:noFill/>
            <a:miter lim="800000"/>
            <a:headEnd/>
            <a:tailEnd/>
          </a:ln>
          <a:effectLst/>
        </p:spPr>
        <p:txBody>
          <a:bodyPr vert="horz" wrap="square" lIns="0" tIns="0" rIns="0" bIns="0" numCol="1" rtlCol="0" anchor="b" anchorCtr="0" compatLnSpc="1">
            <a:prstTxWarp prst="textNoShape">
              <a:avLst/>
            </a:prstTxWarp>
          </a:bodyPr>
          <a:lstStyle>
            <a:lvl1pPr algn="ctr" rtl="0" eaLnBrk="1" hangingPunct="1">
              <a:lnSpc>
                <a:spcPct val="100000"/>
              </a:lnSpc>
              <a:buClrTx/>
              <a:defRPr sz="800">
                <a:solidFill>
                  <a:srgbClr val="FFFFFF"/>
                </a:solidFill>
                <a:latin typeface="Arial" charset="0"/>
              </a:defRPr>
            </a:lvl1pPr>
          </a:lstStyle>
          <a:p>
            <a:pPr rtl="0" fontAlgn="base">
              <a:spcBef>
                <a:spcPct val="0"/>
              </a:spcBef>
              <a:spcAft>
                <a:spcPct val="0"/>
              </a:spcAft>
              <a:defRPr/>
            </a:pPr>
            <a:fld id="{DC8A223A-F136-4888-B98C-8B93AD469061}" type="slidenum">
              <a:rPr lang="en-US"/>
              <a:pPr rtl="0" fontAlgn="base">
                <a:spcBef>
                  <a:spcPct val="0"/>
                </a:spcBef>
                <a:spcAft>
                  <a:spcPct val="0"/>
                </a:spcAft>
                <a:defRPr/>
              </a:pPr>
              <a:t>‹#›</a:t>
            </a:fld>
            <a:endParaRPr lang="en-US" dirty="0"/>
          </a:p>
        </p:txBody>
      </p:sp>
      <p:sp>
        <p:nvSpPr>
          <p:cNvPr id="2054" name="Rectangle 6"/>
          <p:cNvSpPr>
            <a:spLocks noChangeArrowheads="1"/>
          </p:cNvSpPr>
          <p:nvPr/>
        </p:nvSpPr>
        <p:spPr bwMode="auto">
          <a:xfrm>
            <a:off x="762000" y="2438400"/>
            <a:ext cx="7608888" cy="383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rtlCol="0" anchor="ctr"/>
          <a:lstStyle>
            <a:lvl1pPr algn="l" rtl="0">
              <a:defRPr sz="2400">
                <a:solidFill>
                  <a:schemeClr val="tx1"/>
                </a:solidFill>
                <a:latin typeface="Arial" charset="0"/>
              </a:defRPr>
            </a:lvl1pPr>
            <a:lvl2pPr marL="742950" indent="-285750" algn="l" rtl="0">
              <a:defRPr sz="2400">
                <a:solidFill>
                  <a:schemeClr val="tx1"/>
                </a:solidFill>
                <a:latin typeface="Arial" charset="0"/>
              </a:defRPr>
            </a:lvl2pPr>
            <a:lvl3pPr marL="1143000" indent="-228600" algn="l" rtl="0">
              <a:defRPr sz="2400">
                <a:solidFill>
                  <a:schemeClr val="tx1"/>
                </a:solidFill>
                <a:latin typeface="Arial" charset="0"/>
              </a:defRPr>
            </a:lvl3pPr>
            <a:lvl4pPr marL="1600200" indent="-228600" algn="l" rtl="0">
              <a:defRPr sz="2400">
                <a:solidFill>
                  <a:schemeClr val="tx1"/>
                </a:solidFill>
                <a:latin typeface="Arial" charset="0"/>
              </a:defRPr>
            </a:lvl4pPr>
            <a:lvl5pPr marL="2057400" indent="-228600" algn="l" rtl="0">
              <a:defRPr sz="2400">
                <a:solidFill>
                  <a:schemeClr val="tx1"/>
                </a:solidFill>
                <a:latin typeface="Arial" charset="0"/>
              </a:defRPr>
            </a:lvl5pPr>
            <a:lvl6pPr marL="25146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6pPr>
            <a:lvl7pPr marL="29718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7pPr>
            <a:lvl8pPr marL="34290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8pPr>
            <a:lvl9pPr marL="38862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9pPr>
          </a:lstStyle>
          <a:p>
            <a:pPr algn="ctr" rtl="0" eaLnBrk="0" fontAlgn="base" hangingPunct="0">
              <a:lnSpc>
                <a:spcPct val="155000"/>
              </a:lnSpc>
              <a:spcBef>
                <a:spcPct val="0"/>
              </a:spcBef>
              <a:spcAft>
                <a:spcPct val="0"/>
              </a:spcAft>
              <a:buClr>
                <a:srgbClr val="8899BB"/>
              </a:buClr>
              <a:defRPr/>
            </a:pPr>
            <a:endParaRPr lang="en-US" altLang="en-US" dirty="0" smtClean="0">
              <a:solidFill>
                <a:srgbClr val="000066"/>
              </a:solidFill>
            </a:endParaRPr>
          </a:p>
        </p:txBody>
      </p:sp>
      <p:sp>
        <p:nvSpPr>
          <p:cNvPr id="2055" name="Line 7"/>
          <p:cNvSpPr>
            <a:spLocks noChangeShapeType="1"/>
          </p:cNvSpPr>
          <p:nvPr/>
        </p:nvSpPr>
        <p:spPr bwMode="auto">
          <a:xfrm flipV="1">
            <a:off x="0" y="2971800"/>
            <a:ext cx="91440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9050">
                <a:solidFill>
                  <a:srgbClr val="000000"/>
                </a:solidFill>
                <a:round/>
                <a:headEnd type="none" w="sm" len="sm"/>
                <a:tailEnd type="none" w="sm" len="sm"/>
              </a14:hiddenLine>
            </a:ext>
          </a:extLst>
        </p:spPr>
        <p:txBody>
          <a:bodyPr wrap="none" rtlCol="0" anchor="ctr"/>
          <a:lstStyle/>
          <a:p>
            <a:pPr rtl="0" eaLnBrk="0" fontAlgn="base" hangingPunct="0">
              <a:spcBef>
                <a:spcPct val="0"/>
              </a:spcBef>
              <a:spcAft>
                <a:spcPct val="0"/>
              </a:spcAft>
            </a:pPr>
            <a:endParaRPr lang="en-US" dirty="0">
              <a:solidFill>
                <a:srgbClr val="000066"/>
              </a:solidFill>
            </a:endParaRPr>
          </a:p>
        </p:txBody>
      </p:sp>
      <p:sp>
        <p:nvSpPr>
          <p:cNvPr id="2056" name="Rectangle 8"/>
          <p:cNvSpPr>
            <a:spLocks noChangeArrowheads="1"/>
          </p:cNvSpPr>
          <p:nvPr/>
        </p:nvSpPr>
        <p:spPr bwMode="auto">
          <a:xfrm>
            <a:off x="3906838" y="3284538"/>
            <a:ext cx="844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rtlCol="0" anchor="ctr"/>
          <a:lstStyle>
            <a:lvl1pPr algn="l" rtl="0">
              <a:defRPr sz="2400">
                <a:solidFill>
                  <a:schemeClr val="tx1"/>
                </a:solidFill>
                <a:latin typeface="Arial" charset="0"/>
              </a:defRPr>
            </a:lvl1pPr>
            <a:lvl2pPr marL="742950" indent="-285750" algn="l" rtl="0">
              <a:defRPr sz="2400">
                <a:solidFill>
                  <a:schemeClr val="tx1"/>
                </a:solidFill>
                <a:latin typeface="Arial" charset="0"/>
              </a:defRPr>
            </a:lvl2pPr>
            <a:lvl3pPr marL="1143000" indent="-228600" algn="l" rtl="0">
              <a:defRPr sz="2400">
                <a:solidFill>
                  <a:schemeClr val="tx1"/>
                </a:solidFill>
                <a:latin typeface="Arial" charset="0"/>
              </a:defRPr>
            </a:lvl3pPr>
            <a:lvl4pPr marL="1600200" indent="-228600" algn="l" rtl="0">
              <a:defRPr sz="2400">
                <a:solidFill>
                  <a:schemeClr val="tx1"/>
                </a:solidFill>
                <a:latin typeface="Arial" charset="0"/>
              </a:defRPr>
            </a:lvl4pPr>
            <a:lvl5pPr marL="2057400" indent="-228600" algn="l" rtl="0">
              <a:defRPr sz="2400">
                <a:solidFill>
                  <a:schemeClr val="tx1"/>
                </a:solidFill>
                <a:latin typeface="Arial" charset="0"/>
              </a:defRPr>
            </a:lvl5pPr>
            <a:lvl6pPr marL="25146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6pPr>
            <a:lvl7pPr marL="29718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7pPr>
            <a:lvl8pPr marL="34290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8pPr>
            <a:lvl9pPr marL="3886200" indent="-228600" algn="ctr" rtl="0" eaLnBrk="0" fontAlgn="base" hangingPunct="0">
              <a:lnSpc>
                <a:spcPct val="155000"/>
              </a:lnSpc>
              <a:spcBef>
                <a:spcPct val="0"/>
              </a:spcBef>
              <a:spcAft>
                <a:spcPct val="0"/>
              </a:spcAft>
              <a:buClr>
                <a:schemeClr val="accent2"/>
              </a:buClr>
              <a:defRPr sz="2400">
                <a:solidFill>
                  <a:schemeClr val="tx1"/>
                </a:solidFill>
                <a:latin typeface="Arial" charset="0"/>
              </a:defRPr>
            </a:lvl9pPr>
          </a:lstStyle>
          <a:p>
            <a:pPr algn="ctr" rtl="0" eaLnBrk="0" fontAlgn="base" hangingPunct="0">
              <a:lnSpc>
                <a:spcPct val="155000"/>
              </a:lnSpc>
              <a:spcBef>
                <a:spcPct val="0"/>
              </a:spcBef>
              <a:spcAft>
                <a:spcPct val="0"/>
              </a:spcAft>
              <a:buClr>
                <a:srgbClr val="8899BB"/>
              </a:buClr>
              <a:defRPr/>
            </a:pPr>
            <a:endParaRPr lang="en-US" altLang="en-US" dirty="0" smtClean="0">
              <a:solidFill>
                <a:srgbClr val="000066"/>
              </a:solidFill>
            </a:endParaRPr>
          </a:p>
        </p:txBody>
      </p:sp>
    </p:spTree>
    <p:extLst>
      <p:ext uri="{BB962C8B-B14F-4D97-AF65-F5344CB8AC3E}">
        <p14:creationId xmlns:p14="http://schemas.microsoft.com/office/powerpoint/2010/main" val="30117935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sldNum="0" hdr="0" dt="0"/>
  <p:txStyles>
    <p:titleStyle>
      <a:lvl1pPr algn="l" rtl="0" eaLnBrk="0" fontAlgn="base" hangingPunct="0">
        <a:lnSpc>
          <a:spcPct val="90000"/>
        </a:lnSpc>
        <a:spcBef>
          <a:spcPct val="0"/>
        </a:spcBef>
        <a:spcAft>
          <a:spcPct val="0"/>
        </a:spcAft>
        <a:defRPr sz="2400">
          <a:solidFill>
            <a:schemeClr val="bg1"/>
          </a:solidFill>
          <a:latin typeface="+mj-lt"/>
          <a:ea typeface="+mj-ea"/>
          <a:cs typeface="+mj-cs"/>
        </a:defRPr>
      </a:lvl1pPr>
      <a:lvl2pPr algn="l" rtl="0" eaLnBrk="0" fontAlgn="base" hangingPunct="0">
        <a:lnSpc>
          <a:spcPct val="90000"/>
        </a:lnSpc>
        <a:spcBef>
          <a:spcPct val="0"/>
        </a:spcBef>
        <a:spcAft>
          <a:spcPct val="0"/>
        </a:spcAft>
        <a:defRPr sz="2400">
          <a:solidFill>
            <a:schemeClr val="bg1"/>
          </a:solidFill>
          <a:latin typeface="Arial" charset="0"/>
        </a:defRPr>
      </a:lvl2pPr>
      <a:lvl3pPr algn="l" rtl="0" eaLnBrk="0" fontAlgn="base" hangingPunct="0">
        <a:lnSpc>
          <a:spcPct val="90000"/>
        </a:lnSpc>
        <a:spcBef>
          <a:spcPct val="0"/>
        </a:spcBef>
        <a:spcAft>
          <a:spcPct val="0"/>
        </a:spcAft>
        <a:defRPr sz="2400">
          <a:solidFill>
            <a:schemeClr val="bg1"/>
          </a:solidFill>
          <a:latin typeface="Arial" charset="0"/>
        </a:defRPr>
      </a:lvl3pPr>
      <a:lvl4pPr algn="l" rtl="0" eaLnBrk="0" fontAlgn="base" hangingPunct="0">
        <a:lnSpc>
          <a:spcPct val="90000"/>
        </a:lnSpc>
        <a:spcBef>
          <a:spcPct val="0"/>
        </a:spcBef>
        <a:spcAft>
          <a:spcPct val="0"/>
        </a:spcAft>
        <a:defRPr sz="2400">
          <a:solidFill>
            <a:schemeClr val="bg1"/>
          </a:solidFill>
          <a:latin typeface="Arial" charset="0"/>
        </a:defRPr>
      </a:lvl4pPr>
      <a:lvl5pPr algn="l" rtl="0" eaLnBrk="0" fontAlgn="base" hangingPunct="0">
        <a:lnSpc>
          <a:spcPct val="90000"/>
        </a:lnSpc>
        <a:spcBef>
          <a:spcPct val="0"/>
        </a:spcBef>
        <a:spcAft>
          <a:spcPct val="0"/>
        </a:spcAft>
        <a:defRPr sz="2400">
          <a:solidFill>
            <a:schemeClr val="bg1"/>
          </a:solidFill>
          <a:latin typeface="Arial" charset="0"/>
        </a:defRPr>
      </a:lvl5pPr>
      <a:lvl6pPr marL="457200" algn="l" rtl="0" fontAlgn="base">
        <a:lnSpc>
          <a:spcPct val="90000"/>
        </a:lnSpc>
        <a:spcBef>
          <a:spcPct val="0"/>
        </a:spcBef>
        <a:spcAft>
          <a:spcPct val="0"/>
        </a:spcAft>
        <a:defRPr sz="2400">
          <a:solidFill>
            <a:schemeClr val="bg1"/>
          </a:solidFill>
          <a:latin typeface="Arial" charset="0"/>
        </a:defRPr>
      </a:lvl6pPr>
      <a:lvl7pPr marL="914400" algn="l" rtl="0" fontAlgn="base">
        <a:lnSpc>
          <a:spcPct val="90000"/>
        </a:lnSpc>
        <a:spcBef>
          <a:spcPct val="0"/>
        </a:spcBef>
        <a:spcAft>
          <a:spcPct val="0"/>
        </a:spcAft>
        <a:defRPr sz="2400">
          <a:solidFill>
            <a:schemeClr val="bg1"/>
          </a:solidFill>
          <a:latin typeface="Arial" charset="0"/>
        </a:defRPr>
      </a:lvl7pPr>
      <a:lvl8pPr marL="1371600" algn="l" rtl="0" fontAlgn="base">
        <a:lnSpc>
          <a:spcPct val="90000"/>
        </a:lnSpc>
        <a:spcBef>
          <a:spcPct val="0"/>
        </a:spcBef>
        <a:spcAft>
          <a:spcPct val="0"/>
        </a:spcAft>
        <a:defRPr sz="2400">
          <a:solidFill>
            <a:schemeClr val="bg1"/>
          </a:solidFill>
          <a:latin typeface="Arial" charset="0"/>
        </a:defRPr>
      </a:lvl8pPr>
      <a:lvl9pPr marL="1828800" algn="l" rtl="0" fontAlgn="base">
        <a:lnSpc>
          <a:spcPct val="90000"/>
        </a:lnSpc>
        <a:spcBef>
          <a:spcPct val="0"/>
        </a:spcBef>
        <a:spcAft>
          <a:spcPct val="0"/>
        </a:spcAft>
        <a:defRPr sz="2400">
          <a:solidFill>
            <a:schemeClr val="bg1"/>
          </a:solidFill>
          <a:latin typeface="Arial" charset="0"/>
        </a:defRPr>
      </a:lvl9pPr>
    </p:titleStyle>
    <p:bodyStyle>
      <a:lvl1pPr marL="379413" indent="-379413" algn="l" rtl="0" eaLnBrk="0" fontAlgn="base" hangingPunct="0">
        <a:lnSpc>
          <a:spcPct val="110000"/>
        </a:lnSpc>
        <a:spcBef>
          <a:spcPct val="25000"/>
        </a:spcBef>
        <a:spcAft>
          <a:spcPct val="0"/>
        </a:spcAft>
        <a:buClr>
          <a:srgbClr val="000000"/>
        </a:buClr>
        <a:buChar char="•"/>
        <a:defRPr sz="2000">
          <a:solidFill>
            <a:srgbClr val="000000"/>
          </a:solidFill>
          <a:latin typeface="+mn-lt"/>
          <a:ea typeface="+mn-ea"/>
          <a:cs typeface="+mn-cs"/>
        </a:defRPr>
      </a:lvl1pPr>
      <a:lvl2pPr marL="760413" indent="-379413" algn="l" rtl="0" eaLnBrk="0" fontAlgn="base" hangingPunct="0">
        <a:spcBef>
          <a:spcPct val="20000"/>
        </a:spcBef>
        <a:spcAft>
          <a:spcPct val="0"/>
        </a:spcAft>
        <a:buClr>
          <a:srgbClr val="000000"/>
        </a:buClr>
        <a:buChar char="•"/>
        <a:defRPr sz="2000">
          <a:solidFill>
            <a:srgbClr val="000000"/>
          </a:solidFill>
          <a:latin typeface="+mn-lt"/>
        </a:defRPr>
      </a:lvl2pPr>
      <a:lvl3pPr marL="1069975" indent="-307975" algn="l" rtl="0" eaLnBrk="0" fontAlgn="base" hangingPunct="0">
        <a:spcBef>
          <a:spcPct val="20000"/>
        </a:spcBef>
        <a:spcAft>
          <a:spcPct val="0"/>
        </a:spcAft>
        <a:buClr>
          <a:srgbClr val="000000"/>
        </a:buClr>
        <a:buChar char="•"/>
        <a:defRPr sz="2000">
          <a:solidFill>
            <a:srgbClr val="000000"/>
          </a:solidFill>
          <a:latin typeface="+mn-lt"/>
        </a:defRPr>
      </a:lvl3pPr>
      <a:lvl4pPr marL="1341438" indent="-269875" algn="l" rtl="0" eaLnBrk="0" fontAlgn="base" hangingPunct="0">
        <a:spcBef>
          <a:spcPct val="20000"/>
        </a:spcBef>
        <a:spcAft>
          <a:spcPct val="0"/>
        </a:spcAft>
        <a:buClr>
          <a:srgbClr val="000000"/>
        </a:buClr>
        <a:buChar char="•"/>
        <a:defRPr sz="2000">
          <a:solidFill>
            <a:srgbClr val="000000"/>
          </a:solidFill>
          <a:latin typeface="+mn-lt"/>
        </a:defRPr>
      </a:lvl4pPr>
      <a:lvl5pPr marL="1625600" indent="-282575" algn="l" rtl="0" eaLnBrk="0" fontAlgn="base" hangingPunct="0">
        <a:spcBef>
          <a:spcPct val="20000"/>
        </a:spcBef>
        <a:spcAft>
          <a:spcPct val="0"/>
        </a:spcAft>
        <a:buClr>
          <a:srgbClr val="000000"/>
        </a:buClr>
        <a:buChar char="•"/>
        <a:defRPr sz="2000">
          <a:solidFill>
            <a:srgbClr val="000000"/>
          </a:solidFill>
          <a:latin typeface="+mn-lt"/>
        </a:defRPr>
      </a:lvl5pPr>
      <a:lvl6pPr marL="2082800" indent="-282575" algn="l" rtl="0" fontAlgn="base">
        <a:spcBef>
          <a:spcPct val="20000"/>
        </a:spcBef>
        <a:spcAft>
          <a:spcPct val="0"/>
        </a:spcAft>
        <a:buClr>
          <a:srgbClr val="000000"/>
        </a:buClr>
        <a:buChar char="•"/>
        <a:defRPr sz="2000">
          <a:solidFill>
            <a:srgbClr val="000000"/>
          </a:solidFill>
          <a:latin typeface="+mn-lt"/>
        </a:defRPr>
      </a:lvl6pPr>
      <a:lvl7pPr marL="2540000" indent="-282575" algn="l" rtl="0" fontAlgn="base">
        <a:spcBef>
          <a:spcPct val="20000"/>
        </a:spcBef>
        <a:spcAft>
          <a:spcPct val="0"/>
        </a:spcAft>
        <a:buClr>
          <a:srgbClr val="000000"/>
        </a:buClr>
        <a:buChar char="•"/>
        <a:defRPr sz="2000">
          <a:solidFill>
            <a:srgbClr val="000000"/>
          </a:solidFill>
          <a:latin typeface="+mn-lt"/>
        </a:defRPr>
      </a:lvl7pPr>
      <a:lvl8pPr marL="2997200" indent="-282575" algn="l" rtl="0" fontAlgn="base">
        <a:spcBef>
          <a:spcPct val="20000"/>
        </a:spcBef>
        <a:spcAft>
          <a:spcPct val="0"/>
        </a:spcAft>
        <a:buClr>
          <a:srgbClr val="000000"/>
        </a:buClr>
        <a:buChar char="•"/>
        <a:defRPr sz="2000">
          <a:solidFill>
            <a:srgbClr val="000000"/>
          </a:solidFill>
          <a:latin typeface="+mn-lt"/>
        </a:defRPr>
      </a:lvl8pPr>
      <a:lvl9pPr marL="3454400" indent="-282575" algn="l" rtl="0" fontAlgn="base">
        <a:spcBef>
          <a:spcPct val="20000"/>
        </a:spcBef>
        <a:spcAft>
          <a:spcPct val="0"/>
        </a:spcAft>
        <a:buClr>
          <a:srgbClr val="000000"/>
        </a:buClr>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ctr" rtl="0" eaLnBrk="1" hangingPunct="1">
              <a:defRPr sz="1200">
                <a:latin typeface="Arial" charset="0"/>
              </a:defRPr>
            </a:lvl1pPr>
          </a:lstStyle>
          <a:p>
            <a:pPr rtl="0" fontAlgn="base">
              <a:spcBef>
                <a:spcPct val="0"/>
              </a:spcBef>
              <a:spcAft>
                <a:spcPct val="0"/>
              </a:spcAft>
              <a:defRPr/>
            </a:pPr>
            <a:r>
              <a:rPr lang="es-US" dirty="0">
                <a:solidFill>
                  <a:srgbClr val="000000"/>
                </a:solidFill>
              </a:rPr>
              <a:t>AGC of America</a:t>
            </a:r>
            <a:endParaRPr lang="en-US" dirty="0">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Black" pitchFamily="34" charset="0"/>
              </a:defRPr>
            </a:lvl1pPr>
          </a:lstStyle>
          <a:p>
            <a:pPr rtl="0" fontAlgn="base">
              <a:spcBef>
                <a:spcPct val="0"/>
              </a:spcBef>
              <a:spcAft>
                <a:spcPct val="0"/>
              </a:spcAft>
              <a:defRPr/>
            </a:pPr>
            <a:fld id="{D767107C-D76E-40F1-976F-2C7478D9C9E9}" type="slidenum">
              <a:rPr lang="en-US">
                <a:solidFill>
                  <a:srgbClr val="000000"/>
                </a:solidFill>
              </a:rPr>
              <a:pPr rtl="0"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lvl="0" rtl="0"/>
            <a:r>
              <a:rPr lang="es-US"/>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charset="0"/>
              </a:defRPr>
            </a:lvl1pPr>
          </a:lstStyle>
          <a:p>
            <a:pPr rtl="0" fontAlgn="base">
              <a:spcBef>
                <a:spcPct val="0"/>
              </a:spcBef>
              <a:spcAft>
                <a:spcPct val="0"/>
              </a:spcAft>
              <a:defRPr/>
            </a:pPr>
            <a:endParaRPr lang="en-US" dirty="0">
              <a:solidFill>
                <a:srgbClr val="000000"/>
              </a:solidFill>
            </a:endParaRPr>
          </a:p>
        </p:txBody>
      </p:sp>
    </p:spTree>
    <p:extLst>
      <p:ext uri="{BB962C8B-B14F-4D97-AF65-F5344CB8AC3E}">
        <p14:creationId xmlns:p14="http://schemas.microsoft.com/office/powerpoint/2010/main" val="55373071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Lst>
  <p:hf sldNum="0" hd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ctr" rtl="0" eaLnBrk="1" hangingPunct="1">
              <a:defRPr sz="1200">
                <a:latin typeface="Arial" charset="0"/>
              </a:defRPr>
            </a:lvl1pPr>
          </a:lstStyle>
          <a:p>
            <a:pPr rtl="0" fontAlgn="base">
              <a:spcBef>
                <a:spcPct val="0"/>
              </a:spcBef>
              <a:spcAft>
                <a:spcPct val="0"/>
              </a:spcAft>
              <a:defRPr/>
            </a:pPr>
            <a:r>
              <a:rPr lang="es-US" dirty="0">
                <a:solidFill>
                  <a:srgbClr val="000000"/>
                </a:solidFill>
              </a:rPr>
              <a:t>AGC of America</a:t>
            </a:r>
            <a:endParaRPr lang="en-US" dirty="0">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Black" pitchFamily="34" charset="0"/>
              </a:defRPr>
            </a:lvl1pPr>
          </a:lstStyle>
          <a:p>
            <a:pPr rtl="0" fontAlgn="base">
              <a:spcBef>
                <a:spcPct val="0"/>
              </a:spcBef>
              <a:spcAft>
                <a:spcPct val="0"/>
              </a:spcAft>
              <a:defRPr/>
            </a:pPr>
            <a:fld id="{1DE2B84A-337C-4237-A82E-083CBACECB4A}" type="slidenum">
              <a:rPr lang="en-US">
                <a:solidFill>
                  <a:srgbClr val="000000"/>
                </a:solidFill>
              </a:rPr>
              <a:pPr rtl="0"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lvl="0" rtl="0"/>
            <a:r>
              <a:rPr lang="es-US"/>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charset="0"/>
              </a:defRPr>
            </a:lvl1pPr>
          </a:lstStyle>
          <a:p>
            <a:pPr rtl="0" fontAlgn="base">
              <a:spcBef>
                <a:spcPct val="0"/>
              </a:spcBef>
              <a:spcAft>
                <a:spcPct val="0"/>
              </a:spcAft>
              <a:defRPr/>
            </a:pPr>
            <a:endParaRPr lang="en-US" dirty="0">
              <a:solidFill>
                <a:srgbClr val="000000"/>
              </a:solidFill>
            </a:endParaRPr>
          </a:p>
        </p:txBody>
      </p:sp>
    </p:spTree>
    <p:extLst>
      <p:ext uri="{BB962C8B-B14F-4D97-AF65-F5344CB8AC3E}">
        <p14:creationId xmlns:p14="http://schemas.microsoft.com/office/powerpoint/2010/main" val="261709444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Lst>
  <p:hf sldNum="0" hd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9.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9.xml"/><Relationship Id="rId1" Type="http://schemas.openxmlformats.org/officeDocument/2006/relationships/vmlDrawing" Target="../drawings/vmlDrawing1.vml"/><Relationship Id="rId5" Type="http://schemas.openxmlformats.org/officeDocument/2006/relationships/image" Target="../media/image55.jpeg"/><Relationship Id="rId4" Type="http://schemas.openxmlformats.org/officeDocument/2006/relationships/image" Target="../media/image54.png"/></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9.xml"/><Relationship Id="rId1" Type="http://schemas.openxmlformats.org/officeDocument/2006/relationships/vmlDrawing" Target="../drawings/vmlDrawing2.vml"/><Relationship Id="rId6" Type="http://schemas.openxmlformats.org/officeDocument/2006/relationships/image" Target="../media/image57.png"/><Relationship Id="rId5" Type="http://schemas.openxmlformats.org/officeDocument/2006/relationships/oleObject" Target="../embeddings/oleObject3.bin"/><Relationship Id="rId4"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59.png"/><Relationship Id="rId5" Type="http://schemas.openxmlformats.org/officeDocument/2006/relationships/oleObject" Target="../embeddings/oleObject5.bin"/><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0.png"/><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image" Target="../media/image63.png"/><Relationship Id="rId4" Type="http://schemas.openxmlformats.org/officeDocument/2006/relationships/image" Target="../media/image62.png"/></Relationships>
</file>

<file path=ppt/slides/_rels/slide5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66.jpeg"/><Relationship Id="rId4" Type="http://schemas.openxmlformats.org/officeDocument/2006/relationships/image" Target="../media/image65.jpeg"/></Relationships>
</file>

<file path=ppt/slides/_rels/slide5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9.xml"/><Relationship Id="rId1" Type="http://schemas.openxmlformats.org/officeDocument/2006/relationships/slideLayout" Target="../slideLayouts/slideLayout26.xml"/><Relationship Id="rId5" Type="http://schemas.openxmlformats.org/officeDocument/2006/relationships/image" Target="../media/image73.jpeg"/><Relationship Id="rId4" Type="http://schemas.openxmlformats.org/officeDocument/2006/relationships/image" Target="../media/image72.jpeg"/></Relationships>
</file>

<file path=ppt/slides/_rels/slide5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5.xml"/><Relationship Id="rId1" Type="http://schemas.openxmlformats.org/officeDocument/2006/relationships/slideLayout" Target="../slideLayouts/slideLayout16.xml"/><Relationship Id="rId5" Type="http://schemas.openxmlformats.org/officeDocument/2006/relationships/image" Target="../media/image85.jpeg"/><Relationship Id="rId4" Type="http://schemas.openxmlformats.org/officeDocument/2006/relationships/image" Target="../media/image84.jpeg"/></Relationships>
</file>

<file path=ppt/slides/_rels/slide64.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0.jpeg"/><Relationship Id="rId1" Type="http://schemas.openxmlformats.org/officeDocument/2006/relationships/slideLayout" Target="../slideLayouts/slideLayout30.xml"/><Relationship Id="rId4" Type="http://schemas.openxmlformats.org/officeDocument/2006/relationships/image" Target="../media/image8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lstStyle/>
          <a:p>
            <a:pPr rtl="0"/>
            <a:r>
              <a:rPr lang="es-US" dirty="0"/>
              <a:t>Susan Harwood Seguridad en la Zona de Trabajo</a:t>
            </a:r>
            <a:endParaRPr lang="en-US" dirty="0"/>
          </a:p>
        </p:txBody>
      </p:sp>
      <p:sp>
        <p:nvSpPr>
          <p:cNvPr id="3" name="Subtitle 2"/>
          <p:cNvSpPr>
            <a:spLocks noGrp="1"/>
          </p:cNvSpPr>
          <p:nvPr>
            <p:ph type="subTitle" idx="1"/>
          </p:nvPr>
        </p:nvSpPr>
        <p:spPr/>
        <p:txBody>
          <a:bodyPr rtlCol="0"/>
          <a:lstStyle/>
          <a:p>
            <a:pPr rtl="0"/>
            <a:r>
              <a:rPr lang="es-US" b="1" dirty="0"/>
              <a:t>Zonas de Trabajo y Control del Tráfico</a:t>
            </a:r>
          </a:p>
          <a:p>
            <a:pPr rtl="0"/>
            <a:r>
              <a:rPr lang="es-US" b="1" dirty="0"/>
              <a:t>Módulo 2</a:t>
            </a:r>
            <a:endParaRPr lang="en-US" b="1" dirty="0"/>
          </a:p>
        </p:txBody>
      </p:sp>
      <p:sp>
        <p:nvSpPr>
          <p:cNvPr id="4" name="Footer Placeholder 3"/>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357444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5" descr="Butt in Traffi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676400"/>
            <a:ext cx="6629400" cy="4183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25724" dir="2700000" algn="ctr" rotWithShape="0">
                    <a:srgbClr val="A50021"/>
                  </a:outerShdw>
                </a:effectLst>
              </a14:hiddenEffects>
            </a:ext>
          </a:extLst>
        </p:spPr>
      </p:pic>
      <p:sp>
        <p:nvSpPr>
          <p:cNvPr id="30723" name="Text Box 3"/>
          <p:cNvSpPr txBox="1">
            <a:spLocks noChangeArrowheads="1"/>
          </p:cNvSpPr>
          <p:nvPr/>
        </p:nvSpPr>
        <p:spPr bwMode="auto">
          <a:xfrm>
            <a:off x="7264400" y="2719388"/>
            <a:ext cx="183673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400" b="1" dirty="0">
                <a:solidFill>
                  <a:srgbClr val="000000"/>
                </a:solidFill>
                <a:latin typeface="Arial Narrow" pitchFamily="34" charset="0"/>
              </a:rPr>
              <a:t>El camión puede estar desplazándose a alta velocidad</a:t>
            </a:r>
          </a:p>
        </p:txBody>
      </p:sp>
      <p:sp>
        <p:nvSpPr>
          <p:cNvPr id="30724" name="Line 4"/>
          <p:cNvSpPr>
            <a:spLocks noChangeShapeType="1"/>
          </p:cNvSpPr>
          <p:nvPr/>
        </p:nvSpPr>
        <p:spPr bwMode="auto">
          <a:xfrm flipH="1">
            <a:off x="3960813" y="3176588"/>
            <a:ext cx="3359150" cy="0"/>
          </a:xfrm>
          <a:prstGeom prst="line">
            <a:avLst/>
          </a:prstGeom>
          <a:noFill/>
          <a:ln w="254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lstStyle/>
          <a:p>
            <a:pPr rtl="0" eaLnBrk="0" fontAlgn="base" hangingPunct="0">
              <a:spcBef>
                <a:spcPct val="0"/>
              </a:spcBef>
              <a:spcAft>
                <a:spcPct val="0"/>
              </a:spcAft>
            </a:pPr>
            <a:endParaRPr lang="en-US" dirty="0">
              <a:solidFill>
                <a:srgbClr val="000000"/>
              </a:solidFill>
            </a:endParaRPr>
          </a:p>
        </p:txBody>
      </p:sp>
      <p:sp>
        <p:nvSpPr>
          <p:cNvPr id="30725" name="Text Box 5"/>
          <p:cNvSpPr txBox="1">
            <a:spLocks noChangeArrowheads="1"/>
          </p:cNvSpPr>
          <p:nvPr/>
        </p:nvSpPr>
        <p:spPr bwMode="auto">
          <a:xfrm>
            <a:off x="2209800" y="5811580"/>
            <a:ext cx="6934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400" b="1" dirty="0">
                <a:solidFill>
                  <a:srgbClr val="000000"/>
                </a:solidFill>
                <a:latin typeface="Arial Narrow" pitchFamily="34" charset="0"/>
              </a:rPr>
              <a:t>El trabajador se encuentra sobre el carril de circulación</a:t>
            </a:r>
          </a:p>
        </p:txBody>
      </p:sp>
      <p:sp>
        <p:nvSpPr>
          <p:cNvPr id="30726" name="Line 6"/>
          <p:cNvSpPr>
            <a:spLocks noChangeShapeType="1"/>
          </p:cNvSpPr>
          <p:nvPr/>
        </p:nvSpPr>
        <p:spPr bwMode="auto">
          <a:xfrm rot="6680989">
            <a:off x="3051562" y="5248918"/>
            <a:ext cx="1230313" cy="195262"/>
          </a:xfrm>
          <a:prstGeom prst="line">
            <a:avLst/>
          </a:prstGeom>
          <a:noFill/>
          <a:ln w="25400">
            <a:solidFill>
              <a:srgbClr val="FF0000"/>
            </a:solidFill>
            <a:miter lim="800000"/>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lstStyle/>
          <a:p>
            <a:pPr rtl="0" eaLnBrk="0" fontAlgn="base" hangingPunct="0">
              <a:spcBef>
                <a:spcPct val="0"/>
              </a:spcBef>
              <a:spcAft>
                <a:spcPct val="0"/>
              </a:spcAft>
            </a:pPr>
            <a:endParaRPr lang="en-US" dirty="0">
              <a:solidFill>
                <a:srgbClr val="000000"/>
              </a:solidFill>
            </a:endParaRPr>
          </a:p>
        </p:txBody>
      </p:sp>
      <p:sp>
        <p:nvSpPr>
          <p:cNvPr id="30728" name="Rectangle 8"/>
          <p:cNvSpPr>
            <a:spLocks noChangeArrowheads="1"/>
          </p:cNvSpPr>
          <p:nvPr/>
        </p:nvSpPr>
        <p:spPr bwMode="auto">
          <a:xfrm>
            <a:off x="76200" y="457200"/>
            <a:ext cx="9067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b"/>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eaLnBrk="0" fontAlgn="base" hangingPunct="0">
              <a:spcBef>
                <a:spcPct val="0"/>
              </a:spcBef>
              <a:spcAft>
                <a:spcPct val="0"/>
              </a:spcAft>
              <a:buClrTx/>
              <a:buSzTx/>
              <a:buFontTx/>
              <a:buNone/>
            </a:pPr>
            <a:r>
              <a:rPr lang="es-US" b="1" dirty="0">
                <a:solidFill>
                  <a:srgbClr val="000000"/>
                </a:solidFill>
              </a:rPr>
              <a:t>Peligro para los Trabajadores de a Pie: </a:t>
            </a:r>
          </a:p>
          <a:p>
            <a:pPr algn="ctr" rtl="0" eaLnBrk="0" fontAlgn="base" hangingPunct="0">
              <a:spcBef>
                <a:spcPct val="0"/>
              </a:spcBef>
              <a:spcAft>
                <a:spcPct val="0"/>
              </a:spcAft>
              <a:buClrTx/>
              <a:buSzTx/>
              <a:buFontTx/>
              <a:buNone/>
            </a:pPr>
            <a:r>
              <a:rPr lang="es-US" b="1" dirty="0">
                <a:solidFill>
                  <a:srgbClr val="000000"/>
                </a:solidFill>
              </a:rPr>
              <a:t>Demasiado próximos al carril de circulación</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10" name="AutoShape 7"/>
          <p:cNvSpPr>
            <a:spLocks noChangeArrowheads="1"/>
          </p:cNvSpPr>
          <p:nvPr/>
        </p:nvSpPr>
        <p:spPr bwMode="auto">
          <a:xfrm>
            <a:off x="3505200" y="34290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428907467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descr="pix2"/>
          <p:cNvPicPr>
            <a:picLocks noChangeAspect="1" noChangeArrowheads="1"/>
          </p:cNvPicPr>
          <p:nvPr/>
        </p:nvPicPr>
        <p:blipFill>
          <a:blip r:embed="rId3" cstate="print">
            <a:lum contrast="30000"/>
            <a:extLst>
              <a:ext uri="{28A0092B-C50C-407E-A947-70E740481C1C}">
                <a14:useLocalDpi xmlns:a14="http://schemas.microsoft.com/office/drawing/2010/main" val="0"/>
              </a:ext>
            </a:extLst>
          </a:blip>
          <a:srcRect t="10036"/>
          <a:stretch>
            <a:fillRect/>
          </a:stretch>
        </p:blipFill>
        <p:spPr bwMode="auto">
          <a:xfrm>
            <a:off x="1171575" y="1638300"/>
            <a:ext cx="6619875"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ext Box 7"/>
          <p:cNvSpPr txBox="1">
            <a:spLocks noChangeArrowheads="1"/>
          </p:cNvSpPr>
          <p:nvPr/>
        </p:nvSpPr>
        <p:spPr bwMode="auto">
          <a:xfrm>
            <a:off x="3429000" y="4848225"/>
            <a:ext cx="35814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400" b="1" dirty="0">
                <a:solidFill>
                  <a:srgbClr val="000000"/>
                </a:solidFill>
                <a:latin typeface="Arial Narrow" pitchFamily="34" charset="0"/>
              </a:rPr>
              <a:t>No hay barreras rígidas que separen a los trabajadores del tráfico circulante</a:t>
            </a:r>
          </a:p>
        </p:txBody>
      </p:sp>
      <p:sp>
        <p:nvSpPr>
          <p:cNvPr id="36868" name="Line 8"/>
          <p:cNvSpPr>
            <a:spLocks noChangeShapeType="1"/>
          </p:cNvSpPr>
          <p:nvPr/>
        </p:nvSpPr>
        <p:spPr bwMode="auto">
          <a:xfrm rot="6680989">
            <a:off x="4074319" y="4420394"/>
            <a:ext cx="985837" cy="130175"/>
          </a:xfrm>
          <a:prstGeom prst="line">
            <a:avLst/>
          </a:prstGeom>
          <a:noFill/>
          <a:ln w="25400">
            <a:solidFill>
              <a:srgbClr val="FF0000"/>
            </a:solidFill>
            <a:miter lim="800000"/>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lstStyle/>
          <a:p>
            <a:pPr rtl="0" eaLnBrk="0" fontAlgn="base" hangingPunct="0">
              <a:spcBef>
                <a:spcPct val="0"/>
              </a:spcBef>
              <a:spcAft>
                <a:spcPct val="0"/>
              </a:spcAft>
            </a:pPr>
            <a:endParaRPr lang="en-US" dirty="0">
              <a:solidFill>
                <a:srgbClr val="000000"/>
              </a:solidFill>
            </a:endParaRPr>
          </a:p>
        </p:txBody>
      </p:sp>
      <p:sp>
        <p:nvSpPr>
          <p:cNvPr id="36869" name="Line 9"/>
          <p:cNvSpPr>
            <a:spLocks noChangeShapeType="1"/>
          </p:cNvSpPr>
          <p:nvPr/>
        </p:nvSpPr>
        <p:spPr bwMode="auto">
          <a:xfrm rot="6680989">
            <a:off x="4294187" y="4125913"/>
            <a:ext cx="1192213" cy="706438"/>
          </a:xfrm>
          <a:prstGeom prst="line">
            <a:avLst/>
          </a:prstGeom>
          <a:noFill/>
          <a:ln w="25400">
            <a:solidFill>
              <a:srgbClr val="FF0000"/>
            </a:solidFill>
            <a:miter lim="800000"/>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lstStyle/>
          <a:p>
            <a:pPr rtl="0" eaLnBrk="0" fontAlgn="base" hangingPunct="0">
              <a:spcBef>
                <a:spcPct val="0"/>
              </a:spcBef>
              <a:spcAft>
                <a:spcPct val="0"/>
              </a:spcAft>
            </a:pPr>
            <a:endParaRPr lang="en-US" dirty="0">
              <a:solidFill>
                <a:srgbClr val="000000"/>
              </a:solidFill>
            </a:endParaRPr>
          </a:p>
        </p:txBody>
      </p:sp>
      <p:sp>
        <p:nvSpPr>
          <p:cNvPr id="36870" name="Rectangle 2"/>
          <p:cNvSpPr>
            <a:spLocks noGrp="1" noChangeArrowheads="1"/>
          </p:cNvSpPr>
          <p:nvPr>
            <p:ph type="title"/>
          </p:nvPr>
        </p:nvSpPr>
        <p:spPr>
          <a:xfrm>
            <a:off x="646112" y="838200"/>
            <a:ext cx="8269288" cy="457200"/>
          </a:xfrm>
        </p:spPr>
        <p:txBody>
          <a:bodyPr rtlCol="0"/>
          <a:lstStyle/>
          <a:p>
            <a:pPr rtl="0" eaLnBrk="1" hangingPunct="1"/>
            <a:r>
              <a:rPr lang="es-US" sz="4000" b="1" dirty="0"/>
              <a:t>Peligro para los Trabajadores de a </a:t>
            </a:r>
            <a:r>
              <a:rPr lang="es-US" sz="4000" b="1" dirty="0" smtClean="0"/>
              <a:t>Pie: Tipo </a:t>
            </a:r>
            <a:r>
              <a:rPr lang="es-US" sz="4000" b="1" dirty="0"/>
              <a:t>de Barrera</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73622927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1828800" y="17430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38915" name="Rectangle 3"/>
          <p:cNvSpPr>
            <a:spLocks noChangeArrowheads="1"/>
          </p:cNvSpPr>
          <p:nvPr/>
        </p:nvSpPr>
        <p:spPr bwMode="auto">
          <a:xfrm>
            <a:off x="361950" y="630556"/>
            <a:ext cx="8420100" cy="817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b"/>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eaLnBrk="0" fontAlgn="base" hangingPunct="0">
              <a:spcBef>
                <a:spcPct val="0"/>
              </a:spcBef>
              <a:spcAft>
                <a:spcPct val="0"/>
              </a:spcAft>
              <a:buClrTx/>
              <a:buSzTx/>
              <a:buFontTx/>
              <a:buNone/>
            </a:pPr>
            <a:r>
              <a:rPr lang="es-US" sz="4000" b="1" dirty="0">
                <a:solidFill>
                  <a:srgbClr val="000000"/>
                </a:solidFill>
              </a:rPr>
              <a:t>Peligros (Visibilidad Pobre)</a:t>
            </a:r>
          </a:p>
        </p:txBody>
      </p:sp>
      <p:sp>
        <p:nvSpPr>
          <p:cNvPr id="38916" name="Rectangle 4"/>
          <p:cNvSpPr>
            <a:spLocks noChangeArrowheads="1"/>
          </p:cNvSpPr>
          <p:nvPr/>
        </p:nvSpPr>
        <p:spPr bwMode="auto">
          <a:xfrm>
            <a:off x="1828800" y="2052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38917" name="Rectangle 6"/>
          <p:cNvSpPr>
            <a:spLocks noChangeArrowheads="1"/>
          </p:cNvSpPr>
          <p:nvPr/>
        </p:nvSpPr>
        <p:spPr bwMode="auto">
          <a:xfrm>
            <a:off x="2909888" y="23383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38918" name="Oval 8"/>
          <p:cNvSpPr>
            <a:spLocks noChangeArrowheads="1"/>
          </p:cNvSpPr>
          <p:nvPr/>
        </p:nvSpPr>
        <p:spPr bwMode="auto">
          <a:xfrm>
            <a:off x="4159250" y="2498725"/>
            <a:ext cx="654050" cy="1193800"/>
          </a:xfrm>
          <a:prstGeom prst="ellipse">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38919" name="Text Box 9"/>
          <p:cNvSpPr txBox="1">
            <a:spLocks noChangeArrowheads="1"/>
          </p:cNvSpPr>
          <p:nvPr/>
        </p:nvSpPr>
        <p:spPr bwMode="auto">
          <a:xfrm>
            <a:off x="509589" y="4281488"/>
            <a:ext cx="2081212"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000" b="1" dirty="0">
                <a:solidFill>
                  <a:srgbClr val="000000"/>
                </a:solidFill>
                <a:latin typeface="Arial Narrow" pitchFamily="34" charset="0"/>
              </a:rPr>
              <a:t>Es difícil ver a un trabajador que se encuentra a la sombra de un camión</a:t>
            </a:r>
          </a:p>
        </p:txBody>
      </p:sp>
      <p:sp>
        <p:nvSpPr>
          <p:cNvPr id="38921" name="Oval 11"/>
          <p:cNvSpPr>
            <a:spLocks noChangeArrowheads="1"/>
          </p:cNvSpPr>
          <p:nvPr/>
        </p:nvSpPr>
        <p:spPr bwMode="auto">
          <a:xfrm rot="287214">
            <a:off x="7950200" y="4813300"/>
            <a:ext cx="457200" cy="1371600"/>
          </a:xfrm>
          <a:prstGeom prst="ellipse">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38922" name="Text Box 12"/>
          <p:cNvSpPr txBox="1">
            <a:spLocks noChangeArrowheads="1"/>
          </p:cNvSpPr>
          <p:nvPr/>
        </p:nvSpPr>
        <p:spPr bwMode="auto">
          <a:xfrm>
            <a:off x="2590800" y="4318337"/>
            <a:ext cx="25908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000" b="1" dirty="0">
                <a:solidFill>
                  <a:srgbClr val="000000"/>
                </a:solidFill>
                <a:latin typeface="Arial Narrow" pitchFamily="34" charset="0"/>
              </a:rPr>
              <a:t>Falta de chaleco/indumentaria de alta visibilidad</a:t>
            </a:r>
          </a:p>
        </p:txBody>
      </p:sp>
      <p:sp>
        <p:nvSpPr>
          <p:cNvPr id="38923" name="Line 13"/>
          <p:cNvSpPr>
            <a:spLocks noChangeShapeType="1"/>
          </p:cNvSpPr>
          <p:nvPr/>
        </p:nvSpPr>
        <p:spPr bwMode="auto">
          <a:xfrm>
            <a:off x="4572000" y="5003800"/>
            <a:ext cx="3370263" cy="334963"/>
          </a:xfrm>
          <a:prstGeom prst="line">
            <a:avLst/>
          </a:prstGeom>
          <a:noFill/>
          <a:ln w="254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lstStyle/>
          <a:p>
            <a:pPr rtl="0" eaLnBrk="0" fontAlgn="base" hangingPunct="0">
              <a:spcBef>
                <a:spcPct val="0"/>
              </a:spcBef>
              <a:spcAft>
                <a:spcPct val="0"/>
              </a:spcAft>
            </a:pPr>
            <a:endParaRPr lang="en-US" dirty="0">
              <a:solidFill>
                <a:srgbClr val="000000"/>
              </a:solidFill>
            </a:endParaRPr>
          </a:p>
        </p:txBody>
      </p:sp>
      <p:pic>
        <p:nvPicPr>
          <p:cNvPr id="38924" name="Picture 2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5488" y="1439228"/>
            <a:ext cx="54864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5" name="Picture 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18100" y="3956050"/>
            <a:ext cx="3324225"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15" name="AutoShape 7"/>
          <p:cNvSpPr>
            <a:spLocks noChangeArrowheads="1"/>
          </p:cNvSpPr>
          <p:nvPr/>
        </p:nvSpPr>
        <p:spPr bwMode="auto">
          <a:xfrm>
            <a:off x="3962400" y="23622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31264530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4*#ppt_w"/>
                                          </p:val>
                                        </p:tav>
                                        <p:tav tm="100000">
                                          <p:val>
                                            <p:strVal val="#ppt_w"/>
                                          </p:val>
                                        </p:tav>
                                      </p:tavLst>
                                    </p:anim>
                                    <p:anim calcmode="lin" valueType="num">
                                      <p:cBhvr>
                                        <p:cTn id="8" dur="500" fill="hold"/>
                                        <p:tgtEl>
                                          <p:spTgt spid="1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457200" y="457200"/>
            <a:ext cx="6400800" cy="1371600"/>
          </a:xfrm>
        </p:spPr>
        <p:txBody>
          <a:bodyPr rtlCol="0"/>
          <a:lstStyle/>
          <a:p>
            <a:pPr rtl="0" eaLnBrk="1" hangingPunct="1"/>
            <a:r>
              <a:rPr lang="es-US" sz="3700" b="1" dirty="0"/>
              <a:t>Problemas Comunes</a:t>
            </a:r>
          </a:p>
        </p:txBody>
      </p:sp>
      <p:sp>
        <p:nvSpPr>
          <p:cNvPr id="103427" name="Rectangle 3"/>
          <p:cNvSpPr>
            <a:spLocks noGrp="1" noChangeArrowheads="1"/>
          </p:cNvSpPr>
          <p:nvPr>
            <p:ph type="body" idx="1"/>
          </p:nvPr>
        </p:nvSpPr>
        <p:spPr>
          <a:xfrm>
            <a:off x="539750" y="2133600"/>
            <a:ext cx="4613275" cy="3527425"/>
          </a:xfrm>
        </p:spPr>
        <p:txBody>
          <a:bodyPr rtlCol="0"/>
          <a:lstStyle/>
          <a:p>
            <a:pPr rtl="0" eaLnBrk="1" hangingPunct="1"/>
            <a:r>
              <a:rPr lang="es-US" sz="2800" dirty="0"/>
              <a:t>Superficies desparejas</a:t>
            </a:r>
          </a:p>
          <a:p>
            <a:pPr rtl="0" eaLnBrk="1" hangingPunct="1"/>
            <a:r>
              <a:rPr lang="es-US" sz="2800" dirty="0"/>
              <a:t>Exposición al tráfico pesado</a:t>
            </a:r>
          </a:p>
          <a:p>
            <a:pPr rtl="0" eaLnBrk="1" hangingPunct="1"/>
            <a:r>
              <a:rPr lang="es-US" sz="2800" dirty="0"/>
              <a:t>Equipo en movimiento</a:t>
            </a:r>
          </a:p>
          <a:p>
            <a:pPr rtl="0" eaLnBrk="1" hangingPunct="1"/>
            <a:r>
              <a:rPr lang="es-US" sz="2800" dirty="0"/>
              <a:t>Líneas eléctricas</a:t>
            </a:r>
          </a:p>
          <a:p>
            <a:pPr rtl="0" eaLnBrk="1" hangingPunct="1"/>
            <a:r>
              <a:rPr lang="es-US" sz="2800" dirty="0"/>
              <a:t>Mano de obra intensiva</a:t>
            </a:r>
          </a:p>
        </p:txBody>
      </p:sp>
      <p:pic>
        <p:nvPicPr>
          <p:cNvPr id="103428" name="Picture 4" descr="Dsc000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73922" y="914400"/>
            <a:ext cx="3870078" cy="5159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91716995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533400" y="762000"/>
            <a:ext cx="4114800" cy="1371600"/>
          </a:xfrm>
        </p:spPr>
        <p:txBody>
          <a:bodyPr rtlCol="0"/>
          <a:lstStyle/>
          <a:p>
            <a:pPr rtl="0"/>
            <a:r>
              <a:rPr lang="es-US" b="1" dirty="0"/>
              <a:t>Siguiendo </a:t>
            </a:r>
            <a:r>
              <a:rPr lang="en-US" altLang="en-US" b="1" dirty="0" smtClean="0"/>
              <a:t/>
            </a:r>
            <a:br>
              <a:rPr lang="en-US" altLang="en-US" b="1" dirty="0" smtClean="0"/>
            </a:br>
            <a:r>
              <a:rPr lang="es-US" b="1" dirty="0"/>
              <a:t>al Tráfico</a:t>
            </a:r>
          </a:p>
        </p:txBody>
      </p:sp>
      <p:sp>
        <p:nvSpPr>
          <p:cNvPr id="104451" name="Rectangle 3"/>
          <p:cNvSpPr>
            <a:spLocks noGrp="1" noChangeArrowheads="1"/>
          </p:cNvSpPr>
          <p:nvPr>
            <p:ph type="body" sz="half" idx="1"/>
          </p:nvPr>
        </p:nvSpPr>
        <p:spPr>
          <a:xfrm>
            <a:off x="152400" y="3352801"/>
            <a:ext cx="3352800" cy="3341688"/>
          </a:xfrm>
        </p:spPr>
        <p:txBody>
          <a:bodyPr rtlCol="0"/>
          <a:lstStyle/>
          <a:p>
            <a:pPr rtl="0"/>
            <a:r>
              <a:rPr lang="es-US" sz="2600" dirty="0"/>
              <a:t>Recuerde, usted puede estar “siguiendo al tráfico” en lugares donde los trabajadores no estén prestando la debida atención.</a:t>
            </a:r>
          </a:p>
        </p:txBody>
      </p:sp>
      <p:pic>
        <p:nvPicPr>
          <p:cNvPr id="104452" name="Picture 4" descr="following trffic 2"/>
          <p:cNvPicPr>
            <a:picLocks noGrp="1" noChangeAspect="1" noChangeArrowheads="1"/>
          </p:cNvPicPr>
          <p:nvPr>
            <p:ph sz="quarter" idx="3"/>
          </p:nvPr>
        </p:nvPicPr>
        <p:blipFill>
          <a:blip r:embed="rId2" cstate="print">
            <a:extLst>
              <a:ext uri="{28A0092B-C50C-407E-A947-70E740481C1C}">
                <a14:useLocalDpi xmlns:a14="http://schemas.microsoft.com/office/drawing/2010/main" val="0"/>
              </a:ext>
            </a:extLst>
          </a:blip>
          <a:srcRect l="7523" t="18401" r="11029" b="7089"/>
          <a:stretch>
            <a:fillRect/>
          </a:stretch>
        </p:blipFill>
        <p:spPr>
          <a:xfrm>
            <a:off x="3733800" y="3352800"/>
            <a:ext cx="4870450" cy="33416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4453" name="Picture 4" descr="C:\My Documents\Safecon pictures\roadwork\following traffic 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5388" y="152400"/>
            <a:ext cx="4024312" cy="3017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31197679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9570" y="685800"/>
            <a:ext cx="9144000" cy="1219200"/>
          </a:xfrm>
        </p:spPr>
        <p:txBody>
          <a:bodyPr rtlCol="0"/>
          <a:lstStyle/>
          <a:p>
            <a:pPr rtl="0"/>
            <a:r>
              <a:rPr lang="es-US" sz="3600" b="1" dirty="0"/>
              <a:t>La Mayor Parte de las Colisiones Fatales Ocurren como Consecuencia del Equipo de Construcción </a:t>
            </a:r>
          </a:p>
        </p:txBody>
      </p:sp>
      <p:sp>
        <p:nvSpPr>
          <p:cNvPr id="31747" name="Rectangle 3"/>
          <p:cNvSpPr>
            <a:spLocks noGrp="1" noChangeArrowheads="1"/>
          </p:cNvSpPr>
          <p:nvPr>
            <p:ph type="body" idx="1"/>
          </p:nvPr>
        </p:nvSpPr>
        <p:spPr>
          <a:xfrm>
            <a:off x="304800" y="2286000"/>
            <a:ext cx="7543800" cy="3614738"/>
          </a:xfrm>
        </p:spPr>
        <p:txBody>
          <a:bodyPr rtlCol="0"/>
          <a:lstStyle/>
          <a:p>
            <a:pPr rtl="0"/>
            <a:r>
              <a:rPr lang="es-US" sz="2800" dirty="0"/>
              <a:t>Los Ministerios de Trabajo de cada Estado, sus trabajadores, etc., se encuentran bajo presiones crecientes para realizar su trabajo de manera que tenga el mínimo impacto posible sobre el tráfico</a:t>
            </a:r>
          </a:p>
          <a:p>
            <a:pPr rtl="0"/>
            <a:r>
              <a:rPr lang="es-US" sz="2800" dirty="0"/>
              <a:t>Esta presión resulta en más trabajo nocturno, agendas de construcción ajustadas y áreas de trabajo más pequeñas</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6778378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685800"/>
            <a:ext cx="9144000" cy="1219200"/>
          </a:xfrm>
        </p:spPr>
        <p:txBody>
          <a:bodyPr rtlCol="0"/>
          <a:lstStyle/>
          <a:p>
            <a:pPr rtl="0"/>
            <a:r>
              <a:rPr lang="es-US" sz="3600" b="1" dirty="0"/>
              <a:t>La Mayor Parte de las Colisiones Fatales Ocurren como Consecuencia del Equipo de Construcción </a:t>
            </a:r>
          </a:p>
        </p:txBody>
      </p:sp>
      <p:sp>
        <p:nvSpPr>
          <p:cNvPr id="32771" name="Rectangle 3"/>
          <p:cNvSpPr>
            <a:spLocks noGrp="1" noChangeArrowheads="1"/>
          </p:cNvSpPr>
          <p:nvPr>
            <p:ph type="body" idx="1"/>
          </p:nvPr>
        </p:nvSpPr>
        <p:spPr>
          <a:xfrm>
            <a:off x="344488" y="2482850"/>
            <a:ext cx="7543800" cy="3614738"/>
          </a:xfrm>
        </p:spPr>
        <p:txBody>
          <a:bodyPr rtlCol="0"/>
          <a:lstStyle/>
          <a:p>
            <a:pPr rtl="0"/>
            <a:r>
              <a:rPr lang="es-US" sz="2800" dirty="0"/>
              <a:t>La combinación de trabajadores de a pie (WOF, por sus siglas en inglés), la operación de grandes piezas de equipo y la circulación de vehículos de suministros desde y hacia una zona de trabajo confinada, genera peligros significativos, especialmente para los WOF.</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6557922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 y="933450"/>
            <a:ext cx="8763000" cy="1219200"/>
          </a:xfrm>
        </p:spPr>
        <p:txBody>
          <a:bodyPr rtlCol="0"/>
          <a:lstStyle/>
          <a:p>
            <a:pPr rtl="0"/>
            <a:r>
              <a:rPr lang="es-US" b="1" dirty="0"/>
              <a:t>¿Por Qué Se Producen las Muertes de los Trabajadores de Carreteras?</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800" y="2590800"/>
            <a:ext cx="8010144" cy="3685032"/>
          </a:xfrm>
          <a:prstGeom prst="rect">
            <a:avLst/>
          </a:prstGeom>
        </p:spPr>
      </p:pic>
    </p:spTree>
    <p:extLst>
      <p:ext uri="{BB962C8B-B14F-4D97-AF65-F5344CB8AC3E}">
        <p14:creationId xmlns:p14="http://schemas.microsoft.com/office/powerpoint/2010/main" val="40236469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457200" y="533400"/>
            <a:ext cx="8229600" cy="1371600"/>
          </a:xfrm>
        </p:spPr>
        <p:txBody>
          <a:bodyPr rtlCol="0"/>
          <a:lstStyle/>
          <a:p>
            <a:pPr rtl="0" eaLnBrk="1" hangingPunct="1"/>
            <a:r>
              <a:rPr lang="en-US" altLang="en-US" sz="3600" dirty="0" smtClean="0"/>
              <a:t/>
            </a:r>
            <a:br>
              <a:rPr lang="en-US" altLang="en-US" sz="3600" dirty="0" smtClean="0"/>
            </a:br>
            <a:r>
              <a:rPr lang="es-US" sz="3600" b="1" dirty="0"/>
              <a:t>Tráfico de Equipo y Vehículos de Construcción Dentro de la Zona de Trabajo</a:t>
            </a:r>
            <a:r>
              <a:rPr lang="en-US" altLang="en-US" sz="3600" b="1" dirty="0" smtClean="0"/>
              <a:t/>
            </a:r>
            <a:br>
              <a:rPr lang="en-US" altLang="en-US" sz="3600" b="1" dirty="0" smtClean="0"/>
            </a:br>
            <a:endParaRPr lang="en-US" altLang="en-US" sz="3600" b="1" dirty="0" smtClean="0"/>
          </a:p>
        </p:txBody>
      </p:sp>
      <p:sp>
        <p:nvSpPr>
          <p:cNvPr id="175107" name="Rectangle 3"/>
          <p:cNvSpPr>
            <a:spLocks noGrp="1" noChangeArrowheads="1"/>
          </p:cNvSpPr>
          <p:nvPr>
            <p:ph type="body" idx="1"/>
          </p:nvPr>
        </p:nvSpPr>
        <p:spPr>
          <a:xfrm>
            <a:off x="152401" y="2133600"/>
            <a:ext cx="4343400" cy="3527425"/>
          </a:xfrm>
        </p:spPr>
        <p:txBody>
          <a:bodyPr rtlCol="0"/>
          <a:lstStyle/>
          <a:p>
            <a:pPr rtl="0" eaLnBrk="1" hangingPunct="1"/>
            <a:r>
              <a:rPr lang="es-US" sz="2800" dirty="0"/>
              <a:t>Equipo/trabajadores ingresando al tráfico</a:t>
            </a:r>
          </a:p>
          <a:p>
            <a:pPr rtl="0" eaLnBrk="1" hangingPunct="1"/>
            <a:r>
              <a:rPr lang="es-US" sz="2800" dirty="0"/>
              <a:t>Carga y descarga de equipos </a:t>
            </a:r>
          </a:p>
        </p:txBody>
      </p:sp>
      <p:pic>
        <p:nvPicPr>
          <p:cNvPr id="175108" name="Picture 4" descr="IMG_503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2457891"/>
            <a:ext cx="4522788" cy="3014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51171810"/>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rtlCol="0"/>
          <a:lstStyle/>
          <a:p>
            <a:pPr rtl="0" eaLnBrk="1" hangingPunct="1"/>
            <a:r>
              <a:rPr lang="es-US" b="1" dirty="0"/>
              <a:t>Problemas comunes de las zonas de trabajo circulantes</a:t>
            </a:r>
          </a:p>
        </p:txBody>
      </p:sp>
      <p:sp>
        <p:nvSpPr>
          <p:cNvPr id="131075" name="Rectangle 3"/>
          <p:cNvSpPr>
            <a:spLocks noGrp="1" noChangeArrowheads="1"/>
          </p:cNvSpPr>
          <p:nvPr>
            <p:ph type="body" idx="1"/>
          </p:nvPr>
        </p:nvSpPr>
        <p:spPr>
          <a:xfrm>
            <a:off x="611187" y="2166938"/>
            <a:ext cx="3960813" cy="3527425"/>
          </a:xfrm>
        </p:spPr>
        <p:txBody>
          <a:bodyPr rtlCol="0"/>
          <a:lstStyle/>
          <a:p>
            <a:pPr rtl="0" eaLnBrk="1" hangingPunct="1"/>
            <a:r>
              <a:rPr lang="es-US" sz="2800" dirty="0"/>
              <a:t>Exposición al tráfico</a:t>
            </a:r>
          </a:p>
          <a:p>
            <a:pPr rtl="0" eaLnBrk="1" hangingPunct="1"/>
            <a:r>
              <a:rPr lang="es-US" sz="2800" dirty="0"/>
              <a:t>Avisos limitados</a:t>
            </a:r>
          </a:p>
          <a:p>
            <a:pPr rtl="0" eaLnBrk="1" hangingPunct="1"/>
            <a:r>
              <a:rPr lang="es-US" sz="2800" dirty="0"/>
              <a:t>Vehículos múltiples</a:t>
            </a:r>
          </a:p>
          <a:p>
            <a:pPr rtl="0" eaLnBrk="1" hangingPunct="1"/>
            <a:r>
              <a:rPr lang="es-US" sz="2800" dirty="0"/>
              <a:t>Alta prioridad/velocidad para terminar la tarea</a:t>
            </a:r>
          </a:p>
          <a:p>
            <a:pPr rtl="0" eaLnBrk="1" hangingPunct="1"/>
            <a:r>
              <a:rPr lang="es-US" sz="2800" dirty="0"/>
              <a:t>Requerimientos mayores de mano de obra</a:t>
            </a:r>
          </a:p>
        </p:txBody>
      </p:sp>
      <p:pic>
        <p:nvPicPr>
          <p:cNvPr id="131076" name="Picture 4" descr="striping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3438" y="2166938"/>
            <a:ext cx="4387850"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44723076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dirty="0"/>
              <a:t>Objetivos de Aprendizaje</a:t>
            </a:r>
            <a:endParaRPr lang="en-US" dirty="0"/>
          </a:p>
        </p:txBody>
      </p:sp>
      <p:sp>
        <p:nvSpPr>
          <p:cNvPr id="3" name="Content Placeholder 2"/>
          <p:cNvSpPr>
            <a:spLocks noGrp="1"/>
          </p:cNvSpPr>
          <p:nvPr>
            <p:ph idx="1"/>
          </p:nvPr>
        </p:nvSpPr>
        <p:spPr/>
        <p:txBody>
          <a:bodyPr rtlCol="0"/>
          <a:lstStyle/>
          <a:p>
            <a:pPr rtl="0"/>
            <a:r>
              <a:rPr lang="es-US" sz="2800" dirty="0"/>
              <a:t>Entender los peligros a los que están expuestos los trabajadores en las zonas de trabajo.</a:t>
            </a:r>
          </a:p>
          <a:p>
            <a:pPr rtl="0"/>
            <a:r>
              <a:rPr lang="es-US" sz="2800" dirty="0"/>
              <a:t>Entender los requerimientos de vestimenta de alta visibilidad.</a:t>
            </a:r>
          </a:p>
          <a:p>
            <a:pPr rtl="0"/>
            <a:r>
              <a:rPr lang="es-US" sz="2800" dirty="0"/>
              <a:t>Entender como establecer una zona de trabajo de manera adecuada.</a:t>
            </a:r>
          </a:p>
          <a:p>
            <a:pPr rtl="0"/>
            <a:r>
              <a:rPr lang="es-US" sz="2800" dirty="0"/>
              <a:t>Identificar los requerimientos de OSHA relacionados con la señalización y dispositivos para el control del tráfico.</a:t>
            </a:r>
          </a:p>
          <a:p>
            <a:pPr rtl="0">
              <a:buNone/>
            </a:pPr>
            <a:endParaRPr lang="en-US" dirty="0" smtClean="0"/>
          </a:p>
        </p:txBody>
      </p:sp>
      <p:sp>
        <p:nvSpPr>
          <p:cNvPr id="4" name="Footer Placeholder 3"/>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1383335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9" descr="DSC000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56150" y="762000"/>
            <a:ext cx="4387850"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2" descr="IMG_190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225" y="2971800"/>
            <a:ext cx="4387850" cy="329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6584245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4119" y="457200"/>
            <a:ext cx="9144000" cy="860425"/>
          </a:xfrm>
          <a:noFill/>
        </p:spPr>
        <p:txBody>
          <a:bodyPr rtlCol="0"/>
          <a:lstStyle/>
          <a:p>
            <a:pPr rtl="0"/>
            <a:r>
              <a:rPr lang="es-US" b="1" dirty="0"/>
              <a:t>Sitios de Construcción</a:t>
            </a:r>
          </a:p>
        </p:txBody>
      </p:sp>
      <p:pic>
        <p:nvPicPr>
          <p:cNvPr id="134147" name="Picture 3" descr="congested area3"/>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1546225" y="1474788"/>
            <a:ext cx="6113463" cy="4584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531717426"/>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134147"/>
                                        </p:tgtEl>
                                        <p:attrNameLst>
                                          <p:attrName>style.visibility</p:attrName>
                                        </p:attrNameLst>
                                      </p:cBhvr>
                                      <p:to>
                                        <p:strVal val="visible"/>
                                      </p:to>
                                    </p:set>
                                    <p:anim calcmode="lin" valueType="num">
                                      <p:cBhvr>
                                        <p:cTn id="7" dur="1000" fill="hold"/>
                                        <p:tgtEl>
                                          <p:spTgt spid="134147"/>
                                        </p:tgtEl>
                                        <p:attrNameLst>
                                          <p:attrName>ppt_w</p:attrName>
                                        </p:attrNameLst>
                                      </p:cBhvr>
                                      <p:tavLst>
                                        <p:tav tm="0">
                                          <p:val>
                                            <p:strVal val="#ppt_w*0.70"/>
                                          </p:val>
                                        </p:tav>
                                        <p:tav tm="100000">
                                          <p:val>
                                            <p:strVal val="#ppt_w"/>
                                          </p:val>
                                        </p:tav>
                                      </p:tavLst>
                                    </p:anim>
                                    <p:anim calcmode="lin" valueType="num">
                                      <p:cBhvr>
                                        <p:cTn id="8" dur="1000" fill="hold"/>
                                        <p:tgtEl>
                                          <p:spTgt spid="134147"/>
                                        </p:tgtEl>
                                        <p:attrNameLst>
                                          <p:attrName>ppt_h</p:attrName>
                                        </p:attrNameLst>
                                      </p:cBhvr>
                                      <p:tavLst>
                                        <p:tav tm="0">
                                          <p:val>
                                            <p:strVal val="#ppt_h"/>
                                          </p:val>
                                        </p:tav>
                                        <p:tav tm="100000">
                                          <p:val>
                                            <p:strVal val="#ppt_h"/>
                                          </p:val>
                                        </p:tav>
                                      </p:tavLst>
                                    </p:anim>
                                    <p:animEffect transition="in" filter="fade">
                                      <p:cBhvr>
                                        <p:cTn id="9" dur="1000"/>
                                        <p:tgtEl>
                                          <p:spTgt spid="134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Bob Emmerich\Documents\Safecon pictures\roadwork\Traffic Control\curb work.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914400"/>
            <a:ext cx="7340600" cy="5505450"/>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9662851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355600" y="914400"/>
            <a:ext cx="4038600" cy="3886200"/>
          </a:xfrm>
        </p:spPr>
        <p:txBody>
          <a:bodyPr rtlCol="0"/>
          <a:lstStyle/>
          <a:p>
            <a:pPr marL="0" indent="0" rtl="0">
              <a:buNone/>
            </a:pPr>
            <a:r>
              <a:rPr lang="es-US" b="1" dirty="0"/>
              <a:t>Un camión entra al sitio en reversa</a:t>
            </a:r>
            <a:endParaRPr lang="en-US" b="1" dirty="0"/>
          </a:p>
        </p:txBody>
      </p:sp>
      <p:pic>
        <p:nvPicPr>
          <p:cNvPr id="11266" name="Picture 2" descr="C:\Users\Bob Emmerich\Documents\Safecon pictures\roadwork\Traffic Control\flagging paddle 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825" t="26559" r="7922" b="11575"/>
          <a:stretch/>
        </p:blipFill>
        <p:spPr bwMode="auto">
          <a:xfrm>
            <a:off x="4877790" y="1143000"/>
            <a:ext cx="4266210" cy="285839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Users\Bob Emmerich\Documents\Safecon pictures\roadwork\Traffic Control\truck in road 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0698" r="21510"/>
          <a:stretch/>
        </p:blipFill>
        <p:spPr bwMode="auto">
          <a:xfrm>
            <a:off x="228600" y="3195085"/>
            <a:ext cx="4292600" cy="3662915"/>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1440795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b="1" dirty="0"/>
              <a:t>Manejo del Equipo en la Vía Pública</a:t>
            </a:r>
            <a:endParaRPr lang="en-US" b="1" dirty="0"/>
          </a:p>
        </p:txBody>
      </p:sp>
      <p:sp>
        <p:nvSpPr>
          <p:cNvPr id="4" name="Content Placeholder 3"/>
          <p:cNvSpPr>
            <a:spLocks noGrp="1"/>
          </p:cNvSpPr>
          <p:nvPr>
            <p:ph sz="half" idx="2"/>
          </p:nvPr>
        </p:nvSpPr>
        <p:spPr/>
        <p:txBody>
          <a:bodyPr rtlCol="0"/>
          <a:lstStyle/>
          <a:p>
            <a:pPr rtl="0"/>
            <a:endParaRPr lang="en-US" dirty="0"/>
          </a:p>
        </p:txBody>
      </p:sp>
      <p:pic>
        <p:nvPicPr>
          <p:cNvPr id="12290" name="Picture 2" descr="C:\Users\Bob Emmerich\Documents\Safecon pictures\roadwork\Traffic Control\fork in traffic 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136" t="9918"/>
          <a:stretch/>
        </p:blipFill>
        <p:spPr bwMode="auto">
          <a:xfrm>
            <a:off x="3962400" y="1524000"/>
            <a:ext cx="4967266" cy="3776493"/>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Users\Bob Emmerich\Documents\Safecon pictures\roadwork\Traffic Control\Traffic block 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00" t="20633" r="8506" b="5536"/>
          <a:stretch/>
        </p:blipFill>
        <p:spPr bwMode="auto">
          <a:xfrm>
            <a:off x="152400" y="4201922"/>
            <a:ext cx="4114800" cy="2634307"/>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8268103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b="1" dirty="0"/>
              <a:t>Una Excavación que Afecta al Tráfico</a:t>
            </a:r>
            <a:endParaRPr lang="en-US" b="1" dirty="0"/>
          </a:p>
        </p:txBody>
      </p:sp>
      <p:sp>
        <p:nvSpPr>
          <p:cNvPr id="3" name="Text Placeholder 2"/>
          <p:cNvSpPr>
            <a:spLocks noGrp="1"/>
          </p:cNvSpPr>
          <p:nvPr>
            <p:ph type="body" sz="half" idx="1"/>
          </p:nvPr>
        </p:nvSpPr>
        <p:spPr>
          <a:xfrm>
            <a:off x="457200" y="1981200"/>
            <a:ext cx="3429000" cy="3886200"/>
          </a:xfrm>
        </p:spPr>
        <p:txBody>
          <a:bodyPr rtlCol="0"/>
          <a:lstStyle/>
          <a:p>
            <a:pPr rtl="0"/>
            <a:r>
              <a:rPr lang="es-US" sz="2800" dirty="0"/>
              <a:t>Necesidad de barricadas y señalización adecuadas</a:t>
            </a:r>
            <a:endParaRPr lang="en-US" sz="2800" dirty="0"/>
          </a:p>
        </p:txBody>
      </p:sp>
      <p:pic>
        <p:nvPicPr>
          <p:cNvPr id="13314" name="Picture 2" descr="C:\Users\Bob Emmerich\Documents\Safecon pictures\roadwork\Traffic Control\Traffic B.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844" t="10114"/>
          <a:stretch/>
        </p:blipFill>
        <p:spPr bwMode="auto">
          <a:xfrm>
            <a:off x="4239324" y="1981200"/>
            <a:ext cx="4904676" cy="3708648"/>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2057499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b="1" dirty="0"/>
              <a:t>Trabajo del Equipo en la Vía Pública</a:t>
            </a:r>
            <a:endParaRPr lang="en-US" b="1" dirty="0"/>
          </a:p>
        </p:txBody>
      </p:sp>
      <p:sp>
        <p:nvSpPr>
          <p:cNvPr id="3" name="Text Placeholder 2"/>
          <p:cNvSpPr>
            <a:spLocks noGrp="1"/>
          </p:cNvSpPr>
          <p:nvPr>
            <p:ph type="body" sz="half" idx="1"/>
          </p:nvPr>
        </p:nvSpPr>
        <p:spPr>
          <a:xfrm>
            <a:off x="457200" y="1981200"/>
            <a:ext cx="3124200" cy="3886200"/>
          </a:xfrm>
        </p:spPr>
        <p:txBody>
          <a:bodyPr rtlCol="0"/>
          <a:lstStyle/>
          <a:p>
            <a:pPr rtl="0"/>
            <a:r>
              <a:rPr lang="es-US" sz="2800" dirty="0"/>
              <a:t>Necesidad del control del tráfico.</a:t>
            </a:r>
            <a:endParaRPr lang="en-US" sz="2800" dirty="0"/>
          </a:p>
        </p:txBody>
      </p:sp>
      <p:pic>
        <p:nvPicPr>
          <p:cNvPr id="14338" name="Picture 2" descr="C:\Users\Bob Emmerich\Documents\Safecon pictures\Cranes\Crawler Crane\PC08000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227" t="15568" r="14935" b="10601"/>
          <a:stretch/>
        </p:blipFill>
        <p:spPr bwMode="auto">
          <a:xfrm>
            <a:off x="3733800" y="1984612"/>
            <a:ext cx="5676405" cy="4500748"/>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6397652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b="1" dirty="0"/>
              <a:t>Cargas por sobre el Tráfico</a:t>
            </a:r>
            <a:endParaRPr lang="en-US" b="1" dirty="0"/>
          </a:p>
        </p:txBody>
      </p:sp>
      <p:sp>
        <p:nvSpPr>
          <p:cNvPr id="3" name="Text Placeholder 2"/>
          <p:cNvSpPr>
            <a:spLocks noGrp="1"/>
          </p:cNvSpPr>
          <p:nvPr>
            <p:ph type="body" sz="half" idx="1"/>
          </p:nvPr>
        </p:nvSpPr>
        <p:spPr/>
        <p:txBody>
          <a:bodyPr rtlCol="0"/>
          <a:lstStyle/>
          <a:p>
            <a:pPr rtl="0"/>
            <a:r>
              <a:rPr lang="es-US" sz="2800" dirty="0"/>
              <a:t>Las cargas nunca deben elevarse por sobre el tráfico.</a:t>
            </a:r>
          </a:p>
          <a:p>
            <a:pPr rtl="0"/>
            <a:r>
              <a:rPr lang="es-US" sz="2800" dirty="0"/>
              <a:t>Se requiere control del tráfico,</a:t>
            </a:r>
            <a:endParaRPr lang="en-US" sz="2800" dirty="0"/>
          </a:p>
        </p:txBody>
      </p:sp>
      <p:sp>
        <p:nvSpPr>
          <p:cNvPr id="4" name="Content Placeholder 3"/>
          <p:cNvSpPr>
            <a:spLocks noGrp="1"/>
          </p:cNvSpPr>
          <p:nvPr>
            <p:ph sz="half" idx="2"/>
          </p:nvPr>
        </p:nvSpPr>
        <p:spPr/>
        <p:txBody>
          <a:bodyPr rtlCol="0"/>
          <a:lstStyle/>
          <a:p>
            <a:pPr rtl="0"/>
            <a:endParaRPr lang="en-US" dirty="0"/>
          </a:p>
        </p:txBody>
      </p:sp>
      <p:pic>
        <p:nvPicPr>
          <p:cNvPr id="15362" name="Picture 2" descr="C:\Users\Bob Emmerich\Documents\Safecon pictures\Cranes\load over traffic.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749" t="22165" r="4748" b="10649"/>
          <a:stretch/>
        </p:blipFill>
        <p:spPr bwMode="auto">
          <a:xfrm>
            <a:off x="4618231" y="1815152"/>
            <a:ext cx="4500748" cy="4607626"/>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765674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b="1" dirty="0"/>
              <a:t>Entregas de Materiales</a:t>
            </a:r>
            <a:endParaRPr lang="en-US" b="1" dirty="0"/>
          </a:p>
        </p:txBody>
      </p:sp>
      <p:sp>
        <p:nvSpPr>
          <p:cNvPr id="4" name="Content Placeholder 3"/>
          <p:cNvSpPr>
            <a:spLocks noGrp="1"/>
          </p:cNvSpPr>
          <p:nvPr>
            <p:ph sz="half" idx="2"/>
          </p:nvPr>
        </p:nvSpPr>
        <p:spPr>
          <a:xfrm>
            <a:off x="304800" y="1781211"/>
            <a:ext cx="4038600" cy="3886200"/>
          </a:xfrm>
        </p:spPr>
        <p:txBody>
          <a:bodyPr rtlCol="0"/>
          <a:lstStyle/>
          <a:p>
            <a:pPr rtl="0"/>
            <a:r>
              <a:rPr lang="es-US" sz="2600" dirty="0"/>
              <a:t>Si se va a bloquear un carril, se requiere de la señalización y control del tráfico adecuados</a:t>
            </a:r>
            <a:endParaRPr lang="en-US" sz="2600" dirty="0"/>
          </a:p>
        </p:txBody>
      </p:sp>
      <p:pic>
        <p:nvPicPr>
          <p:cNvPr id="16387" name="Picture 3" descr="C:\Users\Bob Emmerich\Documents\Client Pictures\KBS Construction\lbuilding lane closu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93358" y="1828800"/>
            <a:ext cx="4673600" cy="3505200"/>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SAFECONHPDESK\Users\Bob Emmerich\Documents\Safecon Files\Clients\Robert Joseph\Site Pictures\100_253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435" t="16894" r="26104" b="15937"/>
          <a:stretch/>
        </p:blipFill>
        <p:spPr bwMode="auto">
          <a:xfrm>
            <a:off x="152400" y="3810000"/>
            <a:ext cx="3962400" cy="3003446"/>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5907331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b="1" dirty="0"/>
              <a:t>Entradas a Construcciones</a:t>
            </a:r>
            <a:endParaRPr lang="en-US" b="1" dirty="0"/>
          </a:p>
        </p:txBody>
      </p:sp>
      <p:sp>
        <p:nvSpPr>
          <p:cNvPr id="4" name="Content Placeholder 3"/>
          <p:cNvSpPr>
            <a:spLocks noGrp="1"/>
          </p:cNvSpPr>
          <p:nvPr>
            <p:ph sz="half" idx="2"/>
          </p:nvPr>
        </p:nvSpPr>
        <p:spPr/>
        <p:txBody>
          <a:bodyPr rtlCol="0"/>
          <a:lstStyle/>
          <a:p>
            <a:pPr rtl="0"/>
            <a:endParaRPr lang="en-US" dirty="0"/>
          </a:p>
        </p:txBody>
      </p:sp>
      <p:pic>
        <p:nvPicPr>
          <p:cNvPr id="17411" name="Picture 3" descr="C:\Users\Bob Emmerich\Documents\Safecon pictures\General Construction\100_345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3217" y="1828800"/>
            <a:ext cx="4770783" cy="3578087"/>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C:\Users\Bob Emmerich\Documents\Safecon pictures\General Construction\100_347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670519"/>
            <a:ext cx="3940757" cy="2955568"/>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5180059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381000"/>
            <a:ext cx="8229600" cy="1371600"/>
          </a:xfrm>
        </p:spPr>
        <p:txBody>
          <a:bodyPr rtlCol="0"/>
          <a:lstStyle/>
          <a:p>
            <a:pPr rtl="0"/>
            <a:r>
              <a:rPr lang="es-US" b="1" dirty="0"/>
              <a:t>¿Qué Hace que las Zonas de Trabajo sean Diferentes?</a:t>
            </a:r>
          </a:p>
        </p:txBody>
      </p:sp>
      <p:pic>
        <p:nvPicPr>
          <p:cNvPr id="21507" name="Picture 3" descr="Roadwork Not Coo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33269"/>
            <a:ext cx="5821680" cy="4186579"/>
          </a:xfrm>
          <a:prstGeom prst="rect">
            <a:avLst/>
          </a:prstGeom>
          <a:noFill/>
          <a:ln w="9525">
            <a:solidFill>
              <a:schemeClr val="tx1"/>
            </a:solidFill>
            <a:miter lim="800000"/>
            <a:headEnd/>
            <a:tailEnd/>
          </a:ln>
          <a:effectLst>
            <a:outerShdw dist="143684"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43012" name="Text Box 4"/>
          <p:cNvSpPr txBox="1">
            <a:spLocks noChangeArrowheads="1"/>
          </p:cNvSpPr>
          <p:nvPr/>
        </p:nvSpPr>
        <p:spPr bwMode="auto">
          <a:xfrm>
            <a:off x="6124433" y="3544715"/>
            <a:ext cx="3048000" cy="1938992"/>
          </a:xfrm>
          <a:prstGeom prst="rect">
            <a:avLst/>
          </a:prstGeom>
          <a:solidFill>
            <a:schemeClr val="bg1">
              <a:alpha val="50000"/>
            </a:schemeClr>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p>
            <a:pPr rtl="0" eaLnBrk="0" fontAlgn="base" hangingPunct="0">
              <a:spcBef>
                <a:spcPct val="50000"/>
              </a:spcBef>
              <a:spcAft>
                <a:spcPct val="0"/>
              </a:spcAft>
              <a:defRPr/>
            </a:pPr>
            <a:r>
              <a:rPr lang="es-US" sz="3000" b="1" dirty="0">
                <a:solidFill>
                  <a:srgbClr val="FF3300"/>
                </a:solidFill>
                <a:effectLst>
                  <a:outerShdw blurRad="38100" dist="38100" dir="2700000" algn="tl">
                    <a:srgbClr val="C0C0C0"/>
                  </a:outerShdw>
                </a:effectLst>
              </a:rPr>
              <a:t>Trabajando Cerca y Afectando al Público</a:t>
            </a:r>
            <a:endParaRPr lang="en-US" altLang="en-US" sz="3000" b="1" dirty="0">
              <a:solidFill>
                <a:srgbClr val="FF3300"/>
              </a:solidFill>
            </a:endParaRPr>
          </a:p>
        </p:txBody>
      </p:sp>
      <p:sp>
        <p:nvSpPr>
          <p:cNvPr id="21509" name="AutoShape 5"/>
          <p:cNvSpPr>
            <a:spLocks noChangeArrowheads="1"/>
          </p:cNvSpPr>
          <p:nvPr/>
        </p:nvSpPr>
        <p:spPr bwMode="auto">
          <a:xfrm>
            <a:off x="1981200" y="3327824"/>
            <a:ext cx="2133600" cy="954088"/>
          </a:xfrm>
          <a:prstGeom prst="roundRect">
            <a:avLst>
              <a:gd name="adj" fmla="val 16667"/>
            </a:avLst>
          </a:prstGeom>
          <a:noFill/>
          <a:ln w="38100">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eaLnBrk="0" fontAlgn="base" hangingPunct="0">
              <a:spcBef>
                <a:spcPct val="0"/>
              </a:spcBef>
              <a:spcAft>
                <a:spcPct val="0"/>
              </a:spcAft>
            </a:pPr>
            <a:endParaRPr lang="en-US" altLang="en-US" dirty="0">
              <a:solidFill>
                <a:srgbClr val="FF3300"/>
              </a:solidFill>
            </a:endParaRP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47247" y="3506057"/>
            <a:ext cx="1603248" cy="496824"/>
          </a:xfrm>
          <a:prstGeom prst="rect">
            <a:avLst/>
          </a:prstGeom>
        </p:spPr>
      </p:pic>
    </p:spTree>
    <p:extLst>
      <p:ext uri="{BB962C8B-B14F-4D97-AF65-F5344CB8AC3E}">
        <p14:creationId xmlns:p14="http://schemas.microsoft.com/office/powerpoint/2010/main" val="40710656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0" y="838200"/>
            <a:ext cx="9144000" cy="1219200"/>
          </a:xfrm>
        </p:spPr>
        <p:txBody>
          <a:bodyPr rtlCol="0"/>
          <a:lstStyle/>
          <a:p>
            <a:pPr rtl="0"/>
            <a:r>
              <a:rPr lang="es-US" sz="3600" b="1" dirty="0"/>
              <a:t>Hay dos Agencias Federales que Tienen</a:t>
            </a:r>
            <a:r>
              <a:rPr lang="en-US" altLang="en-US" sz="3600" b="1" dirty="0" smtClean="0"/>
              <a:t/>
            </a:r>
            <a:br>
              <a:rPr lang="en-US" altLang="en-US" sz="3600" b="1" dirty="0" smtClean="0"/>
            </a:br>
            <a:r>
              <a:rPr lang="es-US" sz="3600" b="1" dirty="0"/>
              <a:t>Interés en la Seguridad en las Zonas de Trabajo</a:t>
            </a:r>
          </a:p>
        </p:txBody>
      </p:sp>
      <p:pic>
        <p:nvPicPr>
          <p:cNvPr id="44035" name="Picture 3" descr="OSHA 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2743200"/>
            <a:ext cx="6324600" cy="754063"/>
          </a:xfrm>
          <a:prstGeom prst="rect">
            <a:avLst/>
          </a:prstGeom>
          <a:noFill/>
          <a:ln>
            <a:noFill/>
          </a:ln>
          <a:effectLst>
            <a:outerShdw dist="125724"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5" descr="FHW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4038600"/>
            <a:ext cx="1901825" cy="2143125"/>
          </a:xfrm>
          <a:prstGeom prst="rect">
            <a:avLst/>
          </a:prstGeom>
          <a:noFill/>
          <a:ln>
            <a:noFill/>
          </a:ln>
          <a:effectLst>
            <a:outerShdw dist="135003" dir="2928844"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2673957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rtlCol="0"/>
          <a:lstStyle/>
          <a:p>
            <a:pPr rtl="0"/>
            <a:r>
              <a:rPr lang="es-US" b="1" dirty="0"/>
              <a:t>1926.200(g)</a:t>
            </a:r>
          </a:p>
        </p:txBody>
      </p:sp>
      <p:sp>
        <p:nvSpPr>
          <p:cNvPr id="45059" name="Rectangle 3"/>
          <p:cNvSpPr>
            <a:spLocks noGrp="1" noChangeArrowheads="1"/>
          </p:cNvSpPr>
          <p:nvPr>
            <p:ph type="body" idx="1"/>
          </p:nvPr>
        </p:nvSpPr>
        <p:spPr/>
        <p:txBody>
          <a:bodyPr rtlCol="0"/>
          <a:lstStyle/>
          <a:p>
            <a:pPr rtl="0"/>
            <a:r>
              <a:rPr lang="es-US" sz="2800" i="1" dirty="0"/>
              <a:t>Carteles de Tráfico</a:t>
            </a:r>
            <a:r>
              <a:rPr lang="es-US" sz="2800" dirty="0"/>
              <a:t>.</a:t>
            </a:r>
          </a:p>
          <a:p>
            <a:pPr rtl="0"/>
            <a:r>
              <a:rPr lang="es-US" sz="2800" dirty="0"/>
              <a:t>Las áreas de construcción deberán estar señalizadas con carteles de tráfico legibles en los puntos de riesgo.</a:t>
            </a:r>
          </a:p>
          <a:p>
            <a:pPr rtl="0"/>
            <a:endParaRPr lang="en-US" altLang="en-US" sz="2800" dirty="0" smtClean="0"/>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7619804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rtlCol="0"/>
          <a:lstStyle/>
          <a:p>
            <a:pPr rtl="0"/>
            <a:r>
              <a:rPr lang="es-US" b="1" dirty="0"/>
              <a:t>1926.200(g)(2)</a:t>
            </a:r>
          </a:p>
        </p:txBody>
      </p:sp>
      <p:sp>
        <p:nvSpPr>
          <p:cNvPr id="46083" name="Rectangle 3"/>
          <p:cNvSpPr>
            <a:spLocks noGrp="1" noChangeArrowheads="1"/>
          </p:cNvSpPr>
          <p:nvPr>
            <p:ph type="body" idx="1"/>
          </p:nvPr>
        </p:nvSpPr>
        <p:spPr/>
        <p:txBody>
          <a:bodyPr rtlCol="0"/>
          <a:lstStyle/>
          <a:p>
            <a:pPr rtl="0">
              <a:lnSpc>
                <a:spcPct val="80000"/>
              </a:lnSpc>
            </a:pPr>
            <a:r>
              <a:rPr lang="es-US" sz="2800" dirty="0"/>
              <a:t>Todos los carteles de control del tráfico o dispositivos utilizados para la protección de los trabajadores de la construcción deberán cumplir con el Artículo VI del Manual de Dispositivos Uniformes para el Control del Tráfico (AMUTCD"), editado en 1988, revisión 3, del 3 de septiembre de 1993, FHWA-SA-94-027, o con el Artículo VI del Manual sobre Dispositivos Uniformes para el Control del Tráfico, Edición del Milenio de diciembre de 2000, FHWA, que se encuentran incorporados por remisión. </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0614587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8991600" cy="1371600"/>
          </a:xfrm>
        </p:spPr>
        <p:txBody>
          <a:bodyPr rtlCol="0"/>
          <a:lstStyle/>
          <a:p>
            <a:pPr rtl="0"/>
            <a:r>
              <a:rPr lang="es-US" b="1" dirty="0"/>
              <a:t>Deben Establecerse Zonas de Trabajo</a:t>
            </a:r>
            <a:endParaRPr lang="en-US" b="1" dirty="0"/>
          </a:p>
        </p:txBody>
      </p:sp>
      <p:sp>
        <p:nvSpPr>
          <p:cNvPr id="3" name="Content Placeholder 2"/>
          <p:cNvSpPr>
            <a:spLocks noGrp="1"/>
          </p:cNvSpPr>
          <p:nvPr>
            <p:ph idx="1"/>
          </p:nvPr>
        </p:nvSpPr>
        <p:spPr/>
        <p:txBody>
          <a:bodyPr rtlCol="0"/>
          <a:lstStyle/>
          <a:p>
            <a:pPr rtl="0"/>
            <a:r>
              <a:rPr lang="es-US" sz="2800" dirty="0"/>
              <a:t>Las actividades de construcción afectarán en cualquier momento al tráfico de vados, calles o carreteras, incluidos:</a:t>
            </a:r>
          </a:p>
          <a:p>
            <a:pPr lvl="2" rtl="0"/>
            <a:r>
              <a:rPr lang="es-US" dirty="0"/>
              <a:t>El bloqueo o restricción de carriles</a:t>
            </a:r>
          </a:p>
          <a:p>
            <a:pPr lvl="2" rtl="0"/>
            <a:r>
              <a:rPr lang="es-US" dirty="0"/>
              <a:t>El trabajo cercano a carriles de circulación</a:t>
            </a:r>
          </a:p>
          <a:p>
            <a:pPr lvl="2" rtl="0"/>
            <a:r>
              <a:rPr lang="es-US" dirty="0"/>
              <a:t>El tráfico de entrada/salida de sitios de trabajo que afecten al tráfico</a:t>
            </a:r>
          </a:p>
          <a:p>
            <a:pPr rtl="0"/>
            <a:r>
              <a:rPr lang="es-US" sz="2800" dirty="0"/>
              <a:t>El trabajo o las Cargas pasando por encima del tráfico</a:t>
            </a:r>
            <a:endParaRPr lang="en-US" sz="2800" dirty="0"/>
          </a:p>
        </p:txBody>
      </p:sp>
      <p:sp>
        <p:nvSpPr>
          <p:cNvPr id="4" name="Footer Placeholder 3"/>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0479811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rtlCol="0"/>
          <a:lstStyle/>
          <a:p>
            <a:pPr rtl="0" eaLnBrk="1" hangingPunct="1"/>
            <a:r>
              <a:rPr lang="es-US" b="1" dirty="0"/>
              <a:t>¿Qué es el MUTCD?</a:t>
            </a:r>
          </a:p>
        </p:txBody>
      </p:sp>
      <p:sp>
        <p:nvSpPr>
          <p:cNvPr id="47107" name="Rectangle 3"/>
          <p:cNvSpPr>
            <a:spLocks noGrp="1" noChangeArrowheads="1"/>
          </p:cNvSpPr>
          <p:nvPr>
            <p:ph type="body" idx="1"/>
          </p:nvPr>
        </p:nvSpPr>
        <p:spPr>
          <a:xfrm>
            <a:off x="3581400" y="1447800"/>
            <a:ext cx="5486400" cy="4419600"/>
          </a:xfrm>
        </p:spPr>
        <p:txBody>
          <a:bodyPr rtlCol="0"/>
          <a:lstStyle/>
          <a:p>
            <a:pPr rtl="0" eaLnBrk="1" hangingPunct="1">
              <a:buClr>
                <a:schemeClr val="tx1"/>
              </a:buClr>
              <a:buFont typeface="Wingdings" pitchFamily="2" charset="2"/>
              <a:buNone/>
            </a:pPr>
            <a:r>
              <a:rPr lang="es-US" sz="2800" b="1" dirty="0"/>
              <a:t>   El Manual de Dispositivos Uniformes para el Control del Tráfico (MUTCD, por sus siglas en inglés) fue desarrollado para crear un control normalizado durante la construcción de carreteras, su mantenimiento y operaciones en las utilidades (zonas de trabajo). </a:t>
            </a:r>
          </a:p>
        </p:txBody>
      </p:sp>
      <p:pic>
        <p:nvPicPr>
          <p:cNvPr id="47108"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4650" y="1676400"/>
            <a:ext cx="3494088"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1880232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44500" y="228600"/>
            <a:ext cx="8777478" cy="1371600"/>
          </a:xfrm>
        </p:spPr>
        <p:txBody>
          <a:bodyPr rtlCol="0"/>
          <a:lstStyle/>
          <a:p>
            <a:pPr rtl="0" eaLnBrk="1" hangingPunct="1"/>
            <a:r>
              <a:rPr lang="es-US" sz="3800" b="1" dirty="0"/>
              <a:t>Componentes de la Zona de Trabajo</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256" y="1200912"/>
            <a:ext cx="8924544" cy="5047488"/>
          </a:xfrm>
          <a:prstGeom prst="rect">
            <a:avLst/>
          </a:prstGeom>
        </p:spPr>
      </p:pic>
    </p:spTree>
    <p:extLst>
      <p:ext uri="{BB962C8B-B14F-4D97-AF65-F5344CB8AC3E}">
        <p14:creationId xmlns:p14="http://schemas.microsoft.com/office/powerpoint/2010/main" val="1013604297"/>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00" y="-1"/>
            <a:ext cx="9131300" cy="6435761"/>
          </a:xfrm>
          <a:prstGeom prst="rect">
            <a:avLst/>
          </a:prstGeom>
        </p:spPr>
      </p:pic>
    </p:spTree>
    <p:extLst>
      <p:ext uri="{BB962C8B-B14F-4D97-AF65-F5344CB8AC3E}">
        <p14:creationId xmlns:p14="http://schemas.microsoft.com/office/powerpoint/2010/main" val="20679024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81000" y="457200"/>
            <a:ext cx="8715233" cy="1371600"/>
          </a:xfrm>
        </p:spPr>
        <p:txBody>
          <a:bodyPr rtlCol="0"/>
          <a:lstStyle/>
          <a:p>
            <a:pPr rtl="0" eaLnBrk="1" hangingPunct="1"/>
            <a:r>
              <a:rPr lang="es-US" b="1" dirty="0"/>
              <a:t>¿Qué es un Plan de Control de Tráfico?</a:t>
            </a:r>
          </a:p>
        </p:txBody>
      </p:sp>
      <p:sp>
        <p:nvSpPr>
          <p:cNvPr id="50179" name="Rectangle 3"/>
          <p:cNvSpPr>
            <a:spLocks noGrp="1" noChangeArrowheads="1"/>
          </p:cNvSpPr>
          <p:nvPr>
            <p:ph type="body" idx="1"/>
          </p:nvPr>
        </p:nvSpPr>
        <p:spPr/>
        <p:txBody>
          <a:bodyPr rtlCol="0"/>
          <a:lstStyle/>
          <a:p>
            <a:pPr rtl="0" eaLnBrk="1" hangingPunct="1">
              <a:lnSpc>
                <a:spcPct val="115000"/>
              </a:lnSpc>
            </a:pPr>
            <a:r>
              <a:rPr lang="es-US" sz="2400" dirty="0"/>
              <a:t>Plan Basado en las Prácticas del MUTCD (o Locales/Estatales)</a:t>
            </a:r>
          </a:p>
          <a:p>
            <a:pPr rtl="0" eaLnBrk="1" hangingPunct="1">
              <a:lnSpc>
                <a:spcPct val="115000"/>
              </a:lnSpc>
            </a:pPr>
            <a:r>
              <a:rPr lang="es-US" sz="2400" dirty="0"/>
              <a:t>Describe los controles a ser utilizados para movilizar el tráfico vehicular y peatonal a través de una zona de tráfico controlado (zona de trabajo)</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7139337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1"/>
          </p:nvPr>
        </p:nvSpPr>
        <p:spPr>
          <a:xfrm>
            <a:off x="404019" y="2286000"/>
            <a:ext cx="3094038" cy="1214438"/>
          </a:xfrm>
          <a:noFill/>
        </p:spPr>
        <p:txBody>
          <a:bodyPr lIns="0" rIns="0" rtlCol="0"/>
          <a:lstStyle/>
          <a:p>
            <a:pPr marL="0" indent="0" rtl="0" eaLnBrk="1" hangingPunct="1">
              <a:spcAft>
                <a:spcPct val="50000"/>
              </a:spcAft>
              <a:buFont typeface="Wingdings" pitchFamily="2" charset="2"/>
              <a:buNone/>
            </a:pPr>
            <a:r>
              <a:rPr lang="es-US" sz="2400" dirty="0"/>
              <a:t>Un Plan de Control del Tráfico (TCP, por sus siglas en inglés) ayuda a movilizar el tráfico de vehículos de manera segura a través o alrededor de zonas de trabajo en carreteras para proteger tanto al público como a los trabajadores. </a:t>
            </a:r>
          </a:p>
        </p:txBody>
      </p:sp>
      <p:sp>
        <p:nvSpPr>
          <p:cNvPr id="51204" name="Text Box 4"/>
          <p:cNvSpPr txBox="1">
            <a:spLocks noChangeArrowheads="1"/>
          </p:cNvSpPr>
          <p:nvPr/>
        </p:nvSpPr>
        <p:spPr bwMode="auto">
          <a:xfrm>
            <a:off x="-30162" y="609600"/>
            <a:ext cx="39624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fontAlgn="base">
              <a:spcBef>
                <a:spcPct val="50000"/>
              </a:spcBef>
              <a:spcAft>
                <a:spcPct val="0"/>
              </a:spcAft>
              <a:buClrTx/>
              <a:buSzTx/>
              <a:buFontTx/>
              <a:buNone/>
            </a:pPr>
            <a:r>
              <a:rPr lang="es-US" sz="3400" b="1" dirty="0">
                <a:solidFill>
                  <a:srgbClr val="000000"/>
                </a:solidFill>
                <a:latin typeface="Verdana" pitchFamily="34" charset="0"/>
                <a:cs typeface="Arial" pitchFamily="34" charset="0"/>
              </a:rPr>
              <a:t> Planes de Control del Tráfico</a:t>
            </a: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1000" y="97028"/>
            <a:ext cx="4858512" cy="6638544"/>
          </a:xfrm>
          <a:prstGeom prst="rect">
            <a:avLst/>
          </a:prstGeom>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292851534"/>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00" y="762000"/>
            <a:ext cx="5057775" cy="5485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8400" y="1143000"/>
            <a:ext cx="4114800" cy="2825496"/>
          </a:xfrm>
          <a:prstGeom prst="rect">
            <a:avLst/>
          </a:prstGeom>
        </p:spPr>
      </p:pic>
    </p:spTree>
    <p:extLst>
      <p:ext uri="{BB962C8B-B14F-4D97-AF65-F5344CB8AC3E}">
        <p14:creationId xmlns:p14="http://schemas.microsoft.com/office/powerpoint/2010/main" val="3120571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rtlCol="0"/>
          <a:lstStyle/>
          <a:p>
            <a:pPr rtl="0"/>
            <a:r>
              <a:rPr lang="es-US" b="1" dirty="0"/>
              <a:t>Las Zonas de Trabajo Son Diferentes</a:t>
            </a:r>
          </a:p>
        </p:txBody>
      </p:sp>
      <p:pic>
        <p:nvPicPr>
          <p:cNvPr id="22531" name="Picture 3" descr="Reading While Drivi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362200"/>
            <a:ext cx="5638800" cy="4094163"/>
          </a:xfrm>
          <a:prstGeom prst="rect">
            <a:avLst/>
          </a:prstGeom>
          <a:solidFill>
            <a:schemeClr val="accent3"/>
          </a:solidFill>
          <a:ln>
            <a:noFill/>
          </a:ln>
          <a:effectLst>
            <a:outerShdw dist="125724" dir="2700000" algn="ctr" rotWithShape="0">
              <a:srgbClr val="A50021"/>
            </a:outerShdw>
          </a:effectLst>
        </p:spPr>
      </p:pic>
      <p:sp>
        <p:nvSpPr>
          <p:cNvPr id="44036" name="Text Box 4"/>
          <p:cNvSpPr txBox="1">
            <a:spLocks noChangeArrowheads="1"/>
          </p:cNvSpPr>
          <p:nvPr/>
        </p:nvSpPr>
        <p:spPr bwMode="auto">
          <a:xfrm>
            <a:off x="6128982" y="3352800"/>
            <a:ext cx="3048000" cy="3323987"/>
          </a:xfrm>
          <a:prstGeom prst="rect">
            <a:avLst/>
          </a:prstGeom>
          <a:solidFill>
            <a:schemeClr val="bg1">
              <a:alpha val="50000"/>
            </a:schemeClr>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p>
            <a:pPr rtl="0" eaLnBrk="0" fontAlgn="base" hangingPunct="0">
              <a:spcBef>
                <a:spcPct val="50000"/>
              </a:spcBef>
              <a:spcAft>
                <a:spcPct val="0"/>
              </a:spcAft>
              <a:defRPr/>
            </a:pPr>
            <a:r>
              <a:rPr lang="es-US" sz="3000" b="1" dirty="0">
                <a:solidFill>
                  <a:srgbClr val="000000"/>
                </a:solidFill>
                <a:effectLst>
                  <a:outerShdw blurRad="38100" dist="38100" dir="2700000" algn="tl">
                    <a:srgbClr val="C0C0C0"/>
                  </a:outerShdw>
                </a:effectLst>
              </a:rPr>
              <a:t>La Seguridad del Trabajador se ve Afectada por la Conducta de los Conductores</a:t>
            </a:r>
            <a:endParaRPr lang="en-US" altLang="en-US" sz="3000" b="1" dirty="0">
              <a:solidFill>
                <a:srgbClr val="000000"/>
              </a:solidFill>
            </a:endParaRPr>
          </a:p>
        </p:txBody>
      </p:sp>
      <p:sp>
        <p:nvSpPr>
          <p:cNvPr id="44037" name="Text Box 5"/>
          <p:cNvSpPr txBox="1">
            <a:spLocks noChangeArrowheads="1"/>
          </p:cNvSpPr>
          <p:nvPr/>
        </p:nvSpPr>
        <p:spPr bwMode="auto">
          <a:xfrm>
            <a:off x="457200" y="2758440"/>
            <a:ext cx="3048000" cy="711200"/>
          </a:xfrm>
          <a:prstGeom prst="rect">
            <a:avLst/>
          </a:prstGeom>
          <a:solidFill>
            <a:schemeClr val="accent3">
              <a:alpha val="50000"/>
            </a:schemeClr>
          </a:solidFill>
          <a:ln w="9525">
            <a:solidFill>
              <a:srgbClr val="FF3300"/>
            </a:solidFill>
            <a:miter lim="800000"/>
            <a:headEnd/>
            <a:tailEnd/>
          </a:ln>
          <a:effectLst/>
          <a:extLst/>
        </p:spPr>
        <p:txBody>
          <a:bodyPr rtlCol="0">
            <a:spAutoFit/>
          </a:bodyPr>
          <a:lstStyle/>
          <a:p>
            <a:pPr rtl="0" eaLnBrk="0" fontAlgn="base" hangingPunct="0">
              <a:spcBef>
                <a:spcPct val="50000"/>
              </a:spcBef>
              <a:spcAft>
                <a:spcPct val="0"/>
              </a:spcAft>
              <a:defRPr/>
            </a:pPr>
            <a:r>
              <a:rPr lang="es-US" sz="2000" b="1" dirty="0">
                <a:solidFill>
                  <a:srgbClr val="FFFFFF"/>
                </a:solidFill>
                <a:effectLst>
                  <a:outerShdw blurRad="38100" dist="38100" dir="2700000" algn="tl">
                    <a:srgbClr val="C0C0C0"/>
                  </a:outerShdw>
                </a:effectLst>
              </a:rPr>
              <a:t>Leyendo un Libro en la Carretera Interestatal</a:t>
            </a:r>
            <a:endParaRPr lang="en-US" altLang="en-US" sz="3200" b="1" dirty="0">
              <a:solidFill>
                <a:srgbClr val="FFFFFF"/>
              </a:solidFill>
            </a:endParaRPr>
          </a:p>
        </p:txBody>
      </p:sp>
      <p:sp>
        <p:nvSpPr>
          <p:cNvPr id="22534" name="Line 6"/>
          <p:cNvSpPr>
            <a:spLocks noChangeShapeType="1"/>
          </p:cNvSpPr>
          <p:nvPr/>
        </p:nvSpPr>
        <p:spPr bwMode="auto">
          <a:xfrm>
            <a:off x="1905000" y="3429000"/>
            <a:ext cx="1371600" cy="12700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p>
            <a:pPr rtl="0" eaLnBrk="0" fontAlgn="base" hangingPunct="0">
              <a:spcBef>
                <a:spcPct val="0"/>
              </a:spcBef>
              <a:spcAft>
                <a:spcPct val="0"/>
              </a:spcAft>
            </a:pPr>
            <a:endParaRPr lang="en-US" dirty="0">
              <a:solidFill>
                <a:srgbClr val="000000"/>
              </a:solidFill>
            </a:endParaRP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96899744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Parking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600" y="1219200"/>
            <a:ext cx="5238750" cy="2952750"/>
          </a:xfrm>
          <a:prstGeom prst="rect">
            <a:avLst/>
          </a:prstGeom>
          <a:noFill/>
          <a:ln w="9525">
            <a:solidFill>
              <a:schemeClr val="tx1"/>
            </a:solidFill>
            <a:miter lim="800000"/>
            <a:headEnd/>
            <a:tailEnd/>
          </a:ln>
          <a:effectLst>
            <a:outerShdw dist="143684" dir="2700000" algn="ctr" rotWithShape="0">
              <a:srgbClr val="990099"/>
            </a:outerShdw>
          </a:effectLst>
          <a:extLst>
            <a:ext uri="{909E8E84-426E-40DD-AFC4-6F175D3DCCD1}">
              <a14:hiddenFill xmlns:a14="http://schemas.microsoft.com/office/drawing/2010/main">
                <a:solidFill>
                  <a:srgbClr val="FFFFFF"/>
                </a:solidFill>
              </a14:hiddenFill>
            </a:ext>
          </a:extLst>
        </p:spPr>
      </p:pic>
      <p:pic>
        <p:nvPicPr>
          <p:cNvPr id="106499" name="Picture 3" descr="Parking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962400"/>
            <a:ext cx="5743575" cy="2571750"/>
          </a:xfrm>
          <a:prstGeom prst="rect">
            <a:avLst/>
          </a:prstGeom>
          <a:noFill/>
          <a:ln w="9525">
            <a:solidFill>
              <a:schemeClr val="tx1"/>
            </a:solidFill>
            <a:miter lim="800000"/>
            <a:headEnd/>
            <a:tailEnd/>
          </a:ln>
          <a:effectLst>
            <a:outerShdw dist="143684" dir="2700000" algn="ctr" rotWithShape="0">
              <a:srgbClr val="990099"/>
            </a:outerShdw>
          </a:effectLst>
          <a:extLst>
            <a:ext uri="{909E8E84-426E-40DD-AFC4-6F175D3DCCD1}">
              <a14:hiddenFill xmlns:a14="http://schemas.microsoft.com/office/drawing/2010/main">
                <a:solidFill>
                  <a:srgbClr val="FFFFFF"/>
                </a:solidFill>
              </a14:hiddenFill>
            </a:ext>
          </a:extLst>
        </p:spPr>
      </p:pic>
      <p:sp>
        <p:nvSpPr>
          <p:cNvPr id="106500" name="Text Box 4"/>
          <p:cNvSpPr txBox="1">
            <a:spLocks noChangeArrowheads="1"/>
          </p:cNvSpPr>
          <p:nvPr/>
        </p:nvSpPr>
        <p:spPr bwMode="auto">
          <a:xfrm>
            <a:off x="241299" y="592991"/>
            <a:ext cx="3492501"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rtl="0" eaLnBrk="0" fontAlgn="base" hangingPunct="0">
              <a:spcBef>
                <a:spcPct val="50000"/>
              </a:spcBef>
              <a:spcAft>
                <a:spcPct val="0"/>
              </a:spcAft>
            </a:pPr>
            <a:r>
              <a:rPr lang="es-US" sz="2600" b="1" dirty="0">
                <a:solidFill>
                  <a:srgbClr val="000000"/>
                </a:solidFill>
              </a:rPr>
              <a:t>Un TCP deberá incluir procedimientos seguros para aparcar equipo que no está siendo utilizado y vehículos de los empleados.</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9506381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292686" cy="1371600"/>
          </a:xfrm>
        </p:spPr>
        <p:txBody>
          <a:bodyPr rtlCol="0"/>
          <a:lstStyle/>
          <a:p>
            <a:pPr rtl="0"/>
            <a:r>
              <a:rPr lang="es-US" sz="3800" b="1" dirty="0"/>
              <a:t>Establecimiento de la Zona de Trabajo</a:t>
            </a:r>
            <a:endParaRPr lang="en-US" sz="3800" b="1" dirty="0"/>
          </a:p>
        </p:txBody>
      </p:sp>
      <p:sp>
        <p:nvSpPr>
          <p:cNvPr id="3" name="Content Placeholder 2"/>
          <p:cNvSpPr>
            <a:spLocks noGrp="1"/>
          </p:cNvSpPr>
          <p:nvPr>
            <p:ph idx="1"/>
          </p:nvPr>
        </p:nvSpPr>
        <p:spPr>
          <a:xfrm>
            <a:off x="380999" y="1600200"/>
            <a:ext cx="7848601" cy="3886200"/>
          </a:xfrm>
        </p:spPr>
        <p:txBody>
          <a:bodyPr rtlCol="0"/>
          <a:lstStyle/>
          <a:p>
            <a:pPr rtl="0"/>
            <a:r>
              <a:rPr lang="es-US" sz="2700" b="1" dirty="0"/>
              <a:t>Un momento peligroso.</a:t>
            </a:r>
          </a:p>
          <a:p>
            <a:pPr lvl="1" rtl="0"/>
            <a:r>
              <a:rPr lang="es-US" sz="2700" b="1" dirty="0"/>
              <a:t>Total conciencia absoluta </a:t>
            </a:r>
            <a:endParaRPr lang="es-US" sz="2700" b="1" dirty="0" smtClean="0"/>
          </a:p>
          <a:p>
            <a:pPr marL="457200" lvl="1" indent="0" rtl="0">
              <a:buNone/>
            </a:pPr>
            <a:r>
              <a:rPr lang="es-US" sz="2700" b="1" dirty="0" smtClean="0"/>
              <a:t>del </a:t>
            </a:r>
            <a:r>
              <a:rPr lang="es-US" sz="2700" b="1" dirty="0"/>
              <a:t>tráfico</a:t>
            </a:r>
          </a:p>
          <a:p>
            <a:pPr rtl="0"/>
            <a:r>
              <a:rPr lang="es-US" sz="2700" b="1" dirty="0"/>
              <a:t>Establecer la zona con tráfico.</a:t>
            </a:r>
          </a:p>
          <a:p>
            <a:pPr lvl="1" rtl="0"/>
            <a:r>
              <a:rPr lang="es-US" sz="2700" b="1" dirty="0"/>
              <a:t>Comenzar por la señalización</a:t>
            </a:r>
          </a:p>
          <a:p>
            <a:pPr lvl="1" rtl="0"/>
            <a:r>
              <a:rPr lang="es-US" sz="2700" b="1" dirty="0"/>
              <a:t>Seguir con el desvío gradual del tráfico</a:t>
            </a:r>
          </a:p>
          <a:p>
            <a:pPr lvl="1" rtl="0"/>
            <a:r>
              <a:rPr lang="es-US" sz="2700" b="1" dirty="0"/>
              <a:t>Luego con los dispositivos de separación</a:t>
            </a:r>
          </a:p>
          <a:p>
            <a:pPr rtl="0"/>
            <a:r>
              <a:rPr lang="es-US" sz="2700" b="1" dirty="0"/>
              <a:t>Desmonte la zona en contra del sentido del tráfico</a:t>
            </a:r>
          </a:p>
          <a:p>
            <a:pPr lvl="1" rtl="0"/>
            <a:r>
              <a:rPr lang="es-US" sz="2700" b="1" dirty="0"/>
              <a:t>Por último, la señalización</a:t>
            </a:r>
            <a:endParaRPr lang="en-US" sz="2700" b="1" dirty="0"/>
          </a:p>
        </p:txBody>
      </p:sp>
      <p:pic>
        <p:nvPicPr>
          <p:cNvPr id="6146" name="Picture 2" descr="C:\Users\Bob Emmerich\Documents\Safecon pictures\roadwork\Traffic Control\100_009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593" t="33538" r="32138" b="12339"/>
          <a:stretch/>
        </p:blipFill>
        <p:spPr bwMode="auto">
          <a:xfrm>
            <a:off x="5749886" y="152400"/>
            <a:ext cx="3360145" cy="33050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629400" y="3457461"/>
            <a:ext cx="1676400" cy="523220"/>
          </a:xfrm>
          <a:prstGeom prst="rect">
            <a:avLst/>
          </a:prstGeom>
          <a:noFill/>
        </p:spPr>
        <p:txBody>
          <a:bodyPr wrap="square" rtlCol="0">
            <a:spAutoFit/>
          </a:bodyPr>
          <a:lstStyle/>
          <a:p>
            <a:pPr rtl="0"/>
            <a:r>
              <a:rPr lang="es-US" sz="2800" b="1" dirty="0"/>
              <a:t>¡NO!</a:t>
            </a:r>
            <a:endParaRPr lang="en-US" sz="2800" b="1" dirty="0"/>
          </a:p>
        </p:txBody>
      </p:sp>
      <p:sp>
        <p:nvSpPr>
          <p:cNvPr id="5" name="Footer Placeholder 4"/>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8253132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2" descr="C:\My Documents\Safecon pictures\PA100029.JPG"/>
          <p:cNvPicPr>
            <a:picLocks noChangeAspect="1" noChangeArrowheads="1"/>
          </p:cNvPicPr>
          <p:nvPr/>
        </p:nvPicPr>
        <p:blipFill>
          <a:blip r:embed="rId2" cstate="print">
            <a:lum bright="6000"/>
            <a:extLst>
              <a:ext uri="{28A0092B-C50C-407E-A947-70E740481C1C}">
                <a14:useLocalDpi xmlns:a14="http://schemas.microsoft.com/office/drawing/2010/main" val="0"/>
              </a:ext>
            </a:extLst>
          </a:blip>
          <a:srcRect/>
          <a:stretch>
            <a:fillRect/>
          </a:stretch>
        </p:blipFill>
        <p:spPr bwMode="auto">
          <a:xfrm>
            <a:off x="0" y="0"/>
            <a:ext cx="9144000" cy="686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Text Box 3"/>
          <p:cNvSpPr txBox="1">
            <a:spLocks noChangeArrowheads="1"/>
          </p:cNvSpPr>
          <p:nvPr/>
        </p:nvSpPr>
        <p:spPr bwMode="auto">
          <a:xfrm>
            <a:off x="5562600" y="5867400"/>
            <a:ext cx="3276600" cy="584775"/>
          </a:xfrm>
          <a:prstGeom prst="rect">
            <a:avLst/>
          </a:prstGeom>
          <a:solidFill>
            <a:srgbClr val="FFFFFF"/>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b="1" dirty="0">
                <a:solidFill>
                  <a:srgbClr val="000000"/>
                </a:solidFill>
                <a:cs typeface="Arial" pitchFamily="34" charset="0"/>
              </a:rPr>
              <a:t>¡INCORRECTO!</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5" name="AutoShape 7"/>
          <p:cNvSpPr>
            <a:spLocks noChangeArrowheads="1"/>
          </p:cNvSpPr>
          <p:nvPr/>
        </p:nvSpPr>
        <p:spPr bwMode="auto">
          <a:xfrm>
            <a:off x="2286000" y="1143000"/>
            <a:ext cx="3962400" cy="38862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1246539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rtlCol="0"/>
          <a:lstStyle/>
          <a:p>
            <a:pPr rtl="0"/>
            <a:r>
              <a:rPr lang="es-US" sz="4000" b="1" dirty="0"/>
              <a:t>Mantener el Material y el Equipo Alejados: ¡INCORRECTO!</a:t>
            </a:r>
          </a:p>
        </p:txBody>
      </p:sp>
      <p:pic>
        <p:nvPicPr>
          <p:cNvPr id="41988" name="Picture 2" descr="C:\Users\Bob Emmerich\Documents\Safecon pictures\roadwork\Traffic Control\P628001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2057400"/>
            <a:ext cx="58928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5" name="AutoShape 7"/>
          <p:cNvSpPr>
            <a:spLocks noChangeArrowheads="1"/>
          </p:cNvSpPr>
          <p:nvPr/>
        </p:nvSpPr>
        <p:spPr bwMode="auto">
          <a:xfrm>
            <a:off x="4800600" y="33528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2112412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rtlCol="0"/>
          <a:lstStyle/>
          <a:p>
            <a:pPr rtl="0" eaLnBrk="1" hangingPunct="1"/>
            <a:r>
              <a:rPr lang="es-US" b="1" dirty="0"/>
              <a:t>1. Advertencia Anticipada</a:t>
            </a:r>
          </a:p>
        </p:txBody>
      </p:sp>
      <p:sp>
        <p:nvSpPr>
          <p:cNvPr id="53251" name="Rectangle 3"/>
          <p:cNvSpPr>
            <a:spLocks noGrp="1" noChangeArrowheads="1"/>
          </p:cNvSpPr>
          <p:nvPr>
            <p:ph type="body" idx="1"/>
          </p:nvPr>
        </p:nvSpPr>
        <p:spPr>
          <a:xfrm>
            <a:off x="457200" y="1752600"/>
            <a:ext cx="8229600" cy="3886200"/>
          </a:xfrm>
        </p:spPr>
        <p:txBody>
          <a:bodyPr rtlCol="0"/>
          <a:lstStyle/>
          <a:p>
            <a:pPr rtl="0" eaLnBrk="1" hangingPunct="1"/>
            <a:r>
              <a:rPr lang="es-US" sz="2800" dirty="0"/>
              <a:t>Hágale saber al público que se encuentra trabajando allí</a:t>
            </a:r>
          </a:p>
          <a:p>
            <a:pPr rtl="0" eaLnBrk="1" hangingPunct="1"/>
            <a:r>
              <a:rPr lang="es-US" sz="2800" dirty="0"/>
              <a:t>Colóquelas ANTES de comenzar a trabajar</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4300" y="3200400"/>
            <a:ext cx="4315968" cy="3221736"/>
          </a:xfrm>
          <a:prstGeom prst="rect">
            <a:avLst/>
          </a:prstGeom>
        </p:spPr>
      </p:pic>
    </p:spTree>
    <p:extLst>
      <p:ext uri="{BB962C8B-B14F-4D97-AF65-F5344CB8AC3E}">
        <p14:creationId xmlns:p14="http://schemas.microsoft.com/office/powerpoint/2010/main" val="25630638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533400" y="304800"/>
            <a:ext cx="8229600" cy="1371600"/>
          </a:xfrm>
        </p:spPr>
        <p:txBody>
          <a:bodyPr rtlCol="0"/>
          <a:lstStyle/>
          <a:p>
            <a:pPr rtl="0"/>
            <a:r>
              <a:rPr lang="es-US" b="1" dirty="0"/>
              <a:t>¡INCORRECTO!</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7300" y="1667256"/>
            <a:ext cx="6784848" cy="4809744"/>
          </a:xfrm>
          <a:prstGeom prst="rect">
            <a:avLst/>
          </a:prstGeom>
        </p:spPr>
      </p:pic>
    </p:spTree>
    <p:extLst>
      <p:ext uri="{BB962C8B-B14F-4D97-AF65-F5344CB8AC3E}">
        <p14:creationId xmlns:p14="http://schemas.microsoft.com/office/powerpoint/2010/main" val="308903105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rtlCol="0"/>
          <a:lstStyle/>
          <a:p>
            <a:pPr rtl="0" eaLnBrk="1" hangingPunct="1"/>
            <a:r>
              <a:rPr lang="es-US" b="1" dirty="0"/>
              <a:t>Ejemplo de Señales Típicas de Advertencia</a:t>
            </a:r>
          </a:p>
        </p:txBody>
      </p:sp>
      <p:sp>
        <p:nvSpPr>
          <p:cNvPr id="55299" name="Rectangle 3"/>
          <p:cNvSpPr>
            <a:spLocks noGrp="1" noChangeArrowheads="1"/>
          </p:cNvSpPr>
          <p:nvPr>
            <p:ph type="body" idx="1"/>
          </p:nvPr>
        </p:nvSpPr>
        <p:spPr>
          <a:xfrm>
            <a:off x="304800" y="1981200"/>
            <a:ext cx="6858000" cy="4495800"/>
          </a:xfrm>
        </p:spPr>
        <p:txBody>
          <a:bodyPr rtlCol="0"/>
          <a:lstStyle/>
          <a:p>
            <a:pPr rtl="0" eaLnBrk="1" hangingPunct="1"/>
            <a:r>
              <a:rPr lang="es-US" sz="2200" dirty="0"/>
              <a:t>Llame la atención del conductor</a:t>
            </a:r>
          </a:p>
          <a:p>
            <a:pPr lvl="2" rtl="0" eaLnBrk="1" hangingPunct="1"/>
            <a:r>
              <a:rPr lang="es-US" sz="2200" dirty="0"/>
              <a:t>“TRABAJO EN CARRETERA ADELANTE”</a:t>
            </a:r>
          </a:p>
          <a:p>
            <a:pPr lvl="2" rtl="0" eaLnBrk="1" hangingPunct="1"/>
            <a:r>
              <a:rPr lang="es-US" sz="2200" dirty="0"/>
              <a:t>“ZONA DE TRABAJO ADELANTE”</a:t>
            </a:r>
          </a:p>
          <a:p>
            <a:pPr lvl="2" rtl="0" eaLnBrk="1" hangingPunct="1"/>
            <a:r>
              <a:rPr lang="es-US" sz="2200" dirty="0"/>
              <a:t>ABANDERADO ADELANTE</a:t>
            </a:r>
          </a:p>
          <a:p>
            <a:pPr rtl="0" eaLnBrk="1" hangingPunct="1"/>
            <a:r>
              <a:rPr lang="es-US" sz="2200" dirty="0"/>
              <a:t>Avíseles cuál es el problema</a:t>
            </a:r>
          </a:p>
          <a:p>
            <a:pPr lvl="2" rtl="0" eaLnBrk="1" hangingPunct="1"/>
            <a:r>
              <a:rPr lang="es-US" sz="2200" dirty="0"/>
              <a:t>”CARRETERA DE UN SOLO CARRIL ADELANTE”</a:t>
            </a:r>
          </a:p>
          <a:p>
            <a:pPr lvl="2" rtl="0" eaLnBrk="1" hangingPunct="1"/>
            <a:r>
              <a:rPr lang="es-US" sz="2200" dirty="0"/>
              <a:t>Avíseles qué deben hacer</a:t>
            </a:r>
          </a:p>
          <a:p>
            <a:pPr lvl="2" rtl="0" eaLnBrk="1" hangingPunct="1"/>
            <a:r>
              <a:rPr lang="es-US" sz="2200" dirty="0"/>
              <a:t>“ESTÉ PREPARADO PARA DETENERSE”</a:t>
            </a:r>
          </a:p>
          <a:p>
            <a:pPr lvl="1" rtl="0" eaLnBrk="1" hangingPunct="1"/>
            <a:endParaRPr lang="en-US" altLang="en-US" dirty="0" smtClean="0"/>
          </a:p>
          <a:p>
            <a:pPr lvl="1" rtl="0" eaLnBrk="1" hangingPunct="1"/>
            <a:endParaRPr lang="en-US" altLang="en-US" dirty="0" smtClean="0"/>
          </a:p>
        </p:txBody>
      </p:sp>
      <p:pic>
        <p:nvPicPr>
          <p:cNvPr id="55300" name="Picture 4" descr="flaggerahea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2743200"/>
            <a:ext cx="2286000" cy="2286000"/>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2784210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22" name="Object 8"/>
          <p:cNvGraphicFramePr>
            <a:graphicFrameLocks noChangeAspect="1"/>
          </p:cNvGraphicFramePr>
          <p:nvPr/>
        </p:nvGraphicFramePr>
        <p:xfrm>
          <a:off x="1752600" y="1905000"/>
          <a:ext cx="4648200" cy="3303587"/>
        </p:xfrm>
        <a:graphic>
          <a:graphicData uri="http://schemas.openxmlformats.org/presentationml/2006/ole">
            <mc:AlternateContent xmlns:mc="http://schemas.openxmlformats.org/markup-compatibility/2006">
              <mc:Choice xmlns:v="urn:schemas-microsoft-com:vml" Requires="v">
                <p:oleObj spid="_x0000_s2085" name="Photo House" r:id="rId3" imgW="4248743" imgH="3019847" progId="">
                  <p:embed/>
                </p:oleObj>
              </mc:Choice>
              <mc:Fallback>
                <p:oleObj name="Photo House" r:id="rId3" imgW="4248743" imgH="3019847" progId="">
                  <p:embed/>
                  <p:pic>
                    <p:nvPicPr>
                      <p:cNvPr id="0" name="Picture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1905000"/>
                        <a:ext cx="4648200" cy="3303587"/>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chemeClr val="accent1"/>
                            </a:solidFill>
                          </a14:hiddenFill>
                        </a:ext>
                      </a:extLst>
                    </p:spPr>
                  </p:pic>
                </p:oleObj>
              </mc:Fallback>
            </mc:AlternateContent>
          </a:graphicData>
        </a:graphic>
      </p:graphicFrame>
      <p:sp>
        <p:nvSpPr>
          <p:cNvPr id="56323" name="Rectangle 2"/>
          <p:cNvSpPr>
            <a:spLocks noChangeArrowheads="1"/>
          </p:cNvSpPr>
          <p:nvPr/>
        </p:nvSpPr>
        <p:spPr bwMode="auto">
          <a:xfrm>
            <a:off x="-495300" y="445294"/>
            <a:ext cx="91440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eaLnBrk="0" fontAlgn="base" hangingPunct="0">
              <a:spcBef>
                <a:spcPct val="0"/>
              </a:spcBef>
              <a:spcAft>
                <a:spcPct val="0"/>
              </a:spcAft>
              <a:buClrTx/>
              <a:buSzTx/>
              <a:buFontTx/>
              <a:buNone/>
            </a:pPr>
            <a:r>
              <a:rPr lang="es-US" sz="4400" b="1" dirty="0">
                <a:solidFill>
                  <a:srgbClr val="000000"/>
                </a:solidFill>
                <a:latin typeface="+mj-lt"/>
              </a:rPr>
              <a:t>Dispositivos de Control del Tráfico</a:t>
            </a:r>
          </a:p>
        </p:txBody>
      </p:sp>
      <p:sp>
        <p:nvSpPr>
          <p:cNvPr id="56324" name="Text Box 4"/>
          <p:cNvSpPr txBox="1">
            <a:spLocks noChangeArrowheads="1"/>
          </p:cNvSpPr>
          <p:nvPr/>
        </p:nvSpPr>
        <p:spPr bwMode="auto">
          <a:xfrm>
            <a:off x="6553200" y="2266651"/>
            <a:ext cx="2971800" cy="1200329"/>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400" b="1" dirty="0">
                <a:solidFill>
                  <a:srgbClr val="FF3300"/>
                </a:solidFill>
              </a:rPr>
              <a:t>Tableros de Mensajes Intercambiables</a:t>
            </a:r>
            <a:endParaRPr lang="en-US" altLang="en-US" sz="2400" dirty="0">
              <a:solidFill>
                <a:srgbClr val="000000"/>
              </a:solidFill>
            </a:endParaRPr>
          </a:p>
        </p:txBody>
      </p:sp>
      <p:sp>
        <p:nvSpPr>
          <p:cNvPr id="56325" name="Text Box 6"/>
          <p:cNvSpPr txBox="1">
            <a:spLocks noChangeArrowheads="1"/>
          </p:cNvSpPr>
          <p:nvPr/>
        </p:nvSpPr>
        <p:spPr bwMode="auto">
          <a:xfrm>
            <a:off x="4876800" y="5638800"/>
            <a:ext cx="2362200" cy="523220"/>
          </a:xfrm>
          <a:prstGeom prst="rect">
            <a:avLst/>
          </a:prstGeom>
          <a:solidFill>
            <a:schemeClr val="bg1">
              <a:alpha val="50195"/>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1400" b="1" dirty="0">
                <a:solidFill>
                  <a:srgbClr val="FF3300"/>
                </a:solidFill>
              </a:rPr>
              <a:t>Noten la Dirección Incorrecta de los Galones</a:t>
            </a:r>
            <a:endParaRPr lang="en-US" altLang="en-US" sz="1400" dirty="0">
              <a:solidFill>
                <a:srgbClr val="000000"/>
              </a:solidFill>
            </a:endParaRPr>
          </a:p>
        </p:txBody>
      </p:sp>
      <p:sp>
        <p:nvSpPr>
          <p:cNvPr id="56326" name="Line 7"/>
          <p:cNvSpPr>
            <a:spLocks noChangeShapeType="1"/>
          </p:cNvSpPr>
          <p:nvPr/>
        </p:nvSpPr>
        <p:spPr bwMode="auto">
          <a:xfrm flipH="1" flipV="1">
            <a:off x="5867400" y="4511675"/>
            <a:ext cx="304800" cy="1127125"/>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p>
            <a:pPr rtl="0" eaLnBrk="0" fontAlgn="base" hangingPunct="0">
              <a:spcBef>
                <a:spcPct val="0"/>
              </a:spcBef>
              <a:spcAft>
                <a:spcPct val="0"/>
              </a:spcAft>
            </a:pPr>
            <a:endParaRPr lang="en-US" dirty="0">
              <a:solidFill>
                <a:srgbClr val="000000"/>
              </a:solidFill>
            </a:endParaRPr>
          </a:p>
        </p:txBody>
      </p:sp>
      <p:sp>
        <p:nvSpPr>
          <p:cNvPr id="56327" name="Text Box 14"/>
          <p:cNvSpPr txBox="1">
            <a:spLocks noChangeArrowheads="1"/>
          </p:cNvSpPr>
          <p:nvPr/>
        </p:nvSpPr>
        <p:spPr bwMode="auto">
          <a:xfrm>
            <a:off x="0" y="2819400"/>
            <a:ext cx="1600200" cy="1200329"/>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400" b="1" dirty="0">
                <a:solidFill>
                  <a:srgbClr val="FF3300"/>
                </a:solidFill>
              </a:rPr>
              <a:t>Barreras de Concreto</a:t>
            </a:r>
            <a:endParaRPr lang="en-US" altLang="en-US" sz="2400" dirty="0">
              <a:solidFill>
                <a:srgbClr val="000000"/>
              </a:solidFill>
            </a:endParaRP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9" name="AutoShape 7"/>
          <p:cNvSpPr>
            <a:spLocks noChangeArrowheads="1"/>
          </p:cNvSpPr>
          <p:nvPr/>
        </p:nvSpPr>
        <p:spPr bwMode="auto">
          <a:xfrm>
            <a:off x="4724400" y="38100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pic>
        <p:nvPicPr>
          <p:cNvPr id="3" name="Imagen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5472" y="2865120"/>
            <a:ext cx="1362456" cy="868680"/>
          </a:xfrm>
          <a:prstGeom prst="rect">
            <a:avLst/>
          </a:prstGeom>
        </p:spPr>
      </p:pic>
    </p:spTree>
    <p:extLst>
      <p:ext uri="{BB962C8B-B14F-4D97-AF65-F5344CB8AC3E}">
        <p14:creationId xmlns:p14="http://schemas.microsoft.com/office/powerpoint/2010/main" val="3803120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ChangeArrowheads="1"/>
          </p:cNvSpPr>
          <p:nvPr/>
        </p:nvSpPr>
        <p:spPr bwMode="auto">
          <a:xfrm>
            <a:off x="0" y="685800"/>
            <a:ext cx="91440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eaLnBrk="0" fontAlgn="base" hangingPunct="0">
              <a:spcBef>
                <a:spcPct val="0"/>
              </a:spcBef>
              <a:spcAft>
                <a:spcPct val="0"/>
              </a:spcAft>
              <a:buClrTx/>
              <a:buSzTx/>
              <a:buFontTx/>
              <a:buNone/>
            </a:pPr>
            <a:r>
              <a:rPr lang="es-US" sz="4400" dirty="0">
                <a:solidFill>
                  <a:srgbClr val="000000"/>
                </a:solidFill>
                <a:latin typeface="Impact" pitchFamily="34" charset="0"/>
              </a:rPr>
              <a:t>Dispositivos de Control del Tráfico</a:t>
            </a:r>
          </a:p>
        </p:txBody>
      </p:sp>
      <p:graphicFrame>
        <p:nvGraphicFramePr>
          <p:cNvPr id="57347" name="Object 9"/>
          <p:cNvGraphicFramePr>
            <a:graphicFrameLocks noChangeAspect="1"/>
          </p:cNvGraphicFramePr>
          <p:nvPr/>
        </p:nvGraphicFramePr>
        <p:xfrm>
          <a:off x="2362200" y="2971800"/>
          <a:ext cx="5345113" cy="3633788"/>
        </p:xfrm>
        <a:graphic>
          <a:graphicData uri="http://schemas.openxmlformats.org/presentationml/2006/ole">
            <mc:AlternateContent xmlns:mc="http://schemas.openxmlformats.org/markup-compatibility/2006">
              <mc:Choice xmlns:v="urn:schemas-microsoft-com:vml" Requires="v">
                <p:oleObj spid="_x0000_s3142" name="Photo House" r:id="rId3" imgW="4734586" imgH="3219899" progId="">
                  <p:embed/>
                </p:oleObj>
              </mc:Choice>
              <mc:Fallback>
                <p:oleObj name="Photo House" r:id="rId3" imgW="4734586" imgH="3219899" progId="">
                  <p:embed/>
                  <p:pic>
                    <p:nvPicPr>
                      <p:cNvPr id="0" name="Picture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2971800"/>
                        <a:ext cx="5345113" cy="3633788"/>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chemeClr val="accent1"/>
                            </a:solidFill>
                          </a14:hiddenFill>
                        </a:ext>
                      </a:extLst>
                    </p:spPr>
                  </p:pic>
                </p:oleObj>
              </mc:Fallback>
            </mc:AlternateContent>
          </a:graphicData>
        </a:graphic>
      </p:graphicFrame>
      <p:graphicFrame>
        <p:nvGraphicFramePr>
          <p:cNvPr id="57348" name="Object 11"/>
          <p:cNvGraphicFramePr>
            <a:graphicFrameLocks noChangeAspect="1"/>
          </p:cNvGraphicFramePr>
          <p:nvPr/>
        </p:nvGraphicFramePr>
        <p:xfrm>
          <a:off x="762000" y="1638300"/>
          <a:ext cx="3762375" cy="2552700"/>
        </p:xfrm>
        <a:graphic>
          <a:graphicData uri="http://schemas.openxmlformats.org/presentationml/2006/ole">
            <mc:AlternateContent xmlns:mc="http://schemas.openxmlformats.org/markup-compatibility/2006">
              <mc:Choice xmlns:v="urn:schemas-microsoft-com:vml" Requires="v">
                <p:oleObj spid="_x0000_s3143" name="Photo House" r:id="rId5" imgW="3762900" imgH="2553056" progId="">
                  <p:embed/>
                </p:oleObj>
              </mc:Choice>
              <mc:Fallback>
                <p:oleObj name="Photo House" r:id="rId5" imgW="3762900" imgH="2553056" progId="">
                  <p:embed/>
                  <p:pic>
                    <p:nvPicPr>
                      <p:cNvPr id="0" name="Picture 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1638300"/>
                        <a:ext cx="3762375" cy="2552700"/>
                      </a:xfrm>
                      <a:prstGeom prst="rect">
                        <a:avLst/>
                      </a:prstGeom>
                      <a:noFill/>
                      <a:ln>
                        <a:noFill/>
                      </a:ln>
                      <a:effectLst>
                        <a:outerShdw dist="125724" dir="2700000" algn="ctr" rotWithShape="0">
                          <a:srgbClr val="A5002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57349" name="Text Box 4"/>
          <p:cNvSpPr txBox="1">
            <a:spLocks noChangeArrowheads="1"/>
          </p:cNvSpPr>
          <p:nvPr/>
        </p:nvSpPr>
        <p:spPr bwMode="auto">
          <a:xfrm>
            <a:off x="228600" y="4055239"/>
            <a:ext cx="2438400" cy="1431161"/>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800" b="1" dirty="0">
                <a:solidFill>
                  <a:srgbClr val="FF3300"/>
                </a:solidFill>
              </a:rPr>
              <a:t>Dispositivos de Iluminación</a:t>
            </a:r>
            <a:endParaRPr lang="en-US" altLang="en-US" sz="2800" dirty="0">
              <a:solidFill>
                <a:srgbClr val="000000"/>
              </a:solidFill>
            </a:endParaRP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1653927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rtlCol="0"/>
          <a:lstStyle/>
          <a:p>
            <a:pPr rtl="0"/>
            <a:r>
              <a:rPr lang="es-US" b="1" dirty="0"/>
              <a:t>Mantenimiento de las Señales</a:t>
            </a:r>
          </a:p>
        </p:txBody>
      </p:sp>
      <p:sp>
        <p:nvSpPr>
          <p:cNvPr id="58371" name="Rectangle 3"/>
          <p:cNvSpPr>
            <a:spLocks noGrp="1" noChangeArrowheads="1"/>
          </p:cNvSpPr>
          <p:nvPr>
            <p:ph type="body" idx="1"/>
          </p:nvPr>
        </p:nvSpPr>
        <p:spPr>
          <a:xfrm>
            <a:off x="228600" y="2703512"/>
            <a:ext cx="4267200" cy="3505200"/>
          </a:xfrm>
        </p:spPr>
        <p:txBody>
          <a:bodyPr rtlCol="0"/>
          <a:lstStyle/>
          <a:p>
            <a:pPr rtl="0">
              <a:lnSpc>
                <a:spcPct val="120000"/>
              </a:lnSpc>
            </a:pPr>
            <a:r>
              <a:rPr lang="es-US" sz="2800" dirty="0"/>
              <a:t>Inspecciónelas con Regularidad</a:t>
            </a:r>
          </a:p>
          <a:p>
            <a:pPr rtl="0">
              <a:lnSpc>
                <a:spcPct val="120000"/>
              </a:lnSpc>
            </a:pPr>
            <a:r>
              <a:rPr lang="es-US" sz="2800" dirty="0"/>
              <a:t>Manténgalas Limpias </a:t>
            </a:r>
          </a:p>
          <a:p>
            <a:pPr rtl="0">
              <a:lnSpc>
                <a:spcPct val="120000"/>
              </a:lnSpc>
            </a:pPr>
            <a:r>
              <a:rPr lang="es-US" sz="2800" dirty="0"/>
              <a:t>Reemplácelas según sea Necesario</a:t>
            </a:r>
          </a:p>
        </p:txBody>
      </p:sp>
      <p:graphicFrame>
        <p:nvGraphicFramePr>
          <p:cNvPr id="58372" name="Object 9"/>
          <p:cNvGraphicFramePr>
            <a:graphicFrameLocks noChangeAspect="1"/>
          </p:cNvGraphicFramePr>
          <p:nvPr/>
        </p:nvGraphicFramePr>
        <p:xfrm>
          <a:off x="4495800" y="1752600"/>
          <a:ext cx="4191000" cy="1901825"/>
        </p:xfrm>
        <a:graphic>
          <a:graphicData uri="http://schemas.openxmlformats.org/presentationml/2006/ole">
            <mc:AlternateContent xmlns:mc="http://schemas.openxmlformats.org/markup-compatibility/2006">
              <mc:Choice xmlns:v="urn:schemas-microsoft-com:vml" Requires="v">
                <p:oleObj spid="_x0000_s4168" name="Photo House" r:id="rId3" imgW="3734321" imgH="1695687" progId="">
                  <p:embed/>
                </p:oleObj>
              </mc:Choice>
              <mc:Fallback>
                <p:oleObj name="Photo House" r:id="rId3" imgW="3734321" imgH="1695687" progId="">
                  <p:embed/>
                  <p:pic>
                    <p:nvPicPr>
                      <p:cNvPr id="0" name="Picture 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1752600"/>
                        <a:ext cx="4191000" cy="1901825"/>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chemeClr val="accent1"/>
                            </a:solidFill>
                          </a14:hiddenFill>
                        </a:ext>
                      </a:extLst>
                    </p:spPr>
                  </p:pic>
                </p:oleObj>
              </mc:Fallback>
            </mc:AlternateContent>
          </a:graphicData>
        </a:graphic>
      </p:graphicFrame>
      <p:graphicFrame>
        <p:nvGraphicFramePr>
          <p:cNvPr id="58373" name="Object 1"/>
          <p:cNvGraphicFramePr>
            <a:graphicFrameLocks noChangeAspect="1"/>
          </p:cNvGraphicFramePr>
          <p:nvPr/>
        </p:nvGraphicFramePr>
        <p:xfrm>
          <a:off x="4876800" y="3886200"/>
          <a:ext cx="4043363" cy="2652713"/>
        </p:xfrm>
        <a:graphic>
          <a:graphicData uri="http://schemas.openxmlformats.org/presentationml/2006/ole">
            <mc:AlternateContent xmlns:mc="http://schemas.openxmlformats.org/markup-compatibility/2006">
              <mc:Choice xmlns:v="urn:schemas-microsoft-com:vml" Requires="v">
                <p:oleObj spid="_x0000_s4169" name="Photo House" r:id="rId5" imgW="5649114" imgH="3705742" progId="">
                  <p:embed/>
                </p:oleObj>
              </mc:Choice>
              <mc:Fallback>
                <p:oleObj name="Photo House" r:id="rId5" imgW="5649114" imgH="3705742" progId="">
                  <p:embed/>
                  <p:pic>
                    <p:nvPicPr>
                      <p:cNvPr id="0" name="Picture 5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800" y="3886200"/>
                        <a:ext cx="4043363" cy="2652713"/>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chemeClr val="accent1"/>
                            </a:solidFill>
                          </a14:hiddenFill>
                        </a:ext>
                      </a:extLst>
                    </p:spPr>
                  </p:pic>
                </p:oleObj>
              </mc:Fallback>
            </mc:AlternateContent>
          </a:graphicData>
        </a:graphic>
      </p:graphicFrame>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9481295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85800" y="381000"/>
            <a:ext cx="7772400" cy="762000"/>
          </a:xfrm>
        </p:spPr>
        <p:txBody>
          <a:bodyPr rtlCol="0"/>
          <a:lstStyle/>
          <a:p>
            <a:pPr rtl="0" eaLnBrk="1" hangingPunct="1"/>
            <a:r>
              <a:rPr lang="es-US" b="1" dirty="0"/>
              <a:t>Distracciones</a:t>
            </a:r>
          </a:p>
        </p:txBody>
      </p:sp>
      <p:pic>
        <p:nvPicPr>
          <p:cNvPr id="23555" name="Picture 3" descr="Deer on Shoulder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257300" y="1350465"/>
            <a:ext cx="6629400" cy="5492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285221321"/>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title"/>
          </p:nvPr>
        </p:nvSpPr>
        <p:spPr>
          <a:xfrm>
            <a:off x="228600" y="508544"/>
            <a:ext cx="9144000" cy="990600"/>
          </a:xfrm>
        </p:spPr>
        <p:txBody>
          <a:bodyPr rtlCol="0"/>
          <a:lstStyle/>
          <a:p>
            <a:pPr rtl="0"/>
            <a:r>
              <a:rPr lang="es-US" sz="4000" dirty="0"/>
              <a:t> </a:t>
            </a:r>
            <a:r>
              <a:rPr lang="es-US" sz="4000" b="1" dirty="0"/>
              <a:t>Mantenimiento Deficiente de las Señales</a:t>
            </a:r>
          </a:p>
        </p:txBody>
      </p:sp>
      <p:pic>
        <p:nvPicPr>
          <p:cNvPr id="59395" name="Picture 7" descr="C:\My Documents\National Safety Council\10-Hour Program\Work Zone\Bad - Homemade.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752600"/>
            <a:ext cx="3276600" cy="2382838"/>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rgbClr val="FFFFFF"/>
                </a:solidFill>
              </a14:hiddenFill>
            </a:ext>
          </a:extLst>
        </p:spPr>
      </p:pic>
      <p:pic>
        <p:nvPicPr>
          <p:cNvPr id="59396" name="Picture 8" descr="C:\My Documents\National Safety Council\10-Hour Program\Work Zone\Bad - Sign Unreadable.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4075113"/>
            <a:ext cx="2819400" cy="2209800"/>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rgbClr val="FFFFFF"/>
                </a:solidFill>
              </a14:hiddenFill>
            </a:ext>
          </a:extLst>
        </p:spPr>
      </p:pic>
      <p:pic>
        <p:nvPicPr>
          <p:cNvPr id="59397" name="Picture 9" descr="C:\My Documents\National Safety Council\10-Hour Program\Work Zone\Storage - Bad.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62500" y="4333081"/>
            <a:ext cx="2895600" cy="1754188"/>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59398" name="Text Box 11"/>
          <p:cNvSpPr txBox="1">
            <a:spLocks noChangeArrowheads="1"/>
          </p:cNvSpPr>
          <p:nvPr/>
        </p:nvSpPr>
        <p:spPr bwMode="auto">
          <a:xfrm>
            <a:off x="5181600" y="6284912"/>
            <a:ext cx="3124200" cy="457200"/>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1800" b="1" dirty="0">
                <a:solidFill>
                  <a:srgbClr val="FF3300"/>
                </a:solidFill>
              </a:rPr>
              <a:t>Mantenimiento Deficiente</a:t>
            </a:r>
            <a:endParaRPr lang="en-US" altLang="en-US" sz="1800" dirty="0">
              <a:solidFill>
                <a:srgbClr val="000000"/>
              </a:solidFill>
            </a:endParaRPr>
          </a:p>
        </p:txBody>
      </p:sp>
      <p:sp>
        <p:nvSpPr>
          <p:cNvPr id="59399" name="Text Box 12"/>
          <p:cNvSpPr txBox="1">
            <a:spLocks noChangeArrowheads="1"/>
          </p:cNvSpPr>
          <p:nvPr/>
        </p:nvSpPr>
        <p:spPr bwMode="auto">
          <a:xfrm>
            <a:off x="1783023" y="6435037"/>
            <a:ext cx="2209800" cy="457200"/>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1800" b="1" dirty="0">
                <a:solidFill>
                  <a:srgbClr val="FF3300"/>
                </a:solidFill>
              </a:rPr>
              <a:t>Señal Ilegible</a:t>
            </a:r>
            <a:endParaRPr lang="en-US" altLang="en-US" sz="1800" dirty="0">
              <a:solidFill>
                <a:srgbClr val="000000"/>
              </a:solidFill>
            </a:endParaRPr>
          </a:p>
        </p:txBody>
      </p:sp>
      <p:sp>
        <p:nvSpPr>
          <p:cNvPr id="59400" name="Text Box 13"/>
          <p:cNvSpPr txBox="1">
            <a:spLocks noChangeArrowheads="1"/>
          </p:cNvSpPr>
          <p:nvPr/>
        </p:nvSpPr>
        <p:spPr bwMode="auto">
          <a:xfrm>
            <a:off x="6629400" y="1341437"/>
            <a:ext cx="2057400" cy="822325"/>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1800" b="1" dirty="0">
                <a:solidFill>
                  <a:srgbClr val="FF3300"/>
                </a:solidFill>
              </a:rPr>
              <a:t>Señal Hecha a Mano</a:t>
            </a:r>
            <a:endParaRPr lang="en-US" altLang="en-US" sz="1800" dirty="0">
              <a:solidFill>
                <a:srgbClr val="000000"/>
              </a:solidFill>
            </a:endParaRPr>
          </a:p>
        </p:txBody>
      </p:sp>
      <p:graphicFrame>
        <p:nvGraphicFramePr>
          <p:cNvPr id="59401" name="Object 15"/>
          <p:cNvGraphicFramePr>
            <a:graphicFrameLocks noChangeAspect="1"/>
          </p:cNvGraphicFramePr>
          <p:nvPr/>
        </p:nvGraphicFramePr>
        <p:xfrm>
          <a:off x="1219200" y="1600200"/>
          <a:ext cx="2819400" cy="2301875"/>
        </p:xfrm>
        <a:graphic>
          <a:graphicData uri="http://schemas.openxmlformats.org/presentationml/2006/ole">
            <mc:AlternateContent xmlns:mc="http://schemas.openxmlformats.org/markup-compatibility/2006">
              <mc:Choice xmlns:v="urn:schemas-microsoft-com:vml" Requires="v">
                <p:oleObj spid="_x0000_s5157" name="Photo House" r:id="rId6" imgW="4153480" imgH="3391373" progId="">
                  <p:embed/>
                </p:oleObj>
              </mc:Choice>
              <mc:Fallback>
                <p:oleObj name="Photo House" r:id="rId6" imgW="4153480" imgH="3391373" progId="">
                  <p:embed/>
                  <p:pic>
                    <p:nvPicPr>
                      <p:cNvPr id="0" name="Picture 2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200" y="1600200"/>
                        <a:ext cx="2819400" cy="2301875"/>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chemeClr val="accent1"/>
                            </a:solidFill>
                          </a14:hiddenFill>
                        </a:ext>
                      </a:extLst>
                    </p:spPr>
                  </p:pic>
                </p:oleObj>
              </mc:Fallback>
            </mc:AlternateContent>
          </a:graphicData>
        </a:graphic>
      </p:graphicFrame>
      <p:sp>
        <p:nvSpPr>
          <p:cNvPr id="59402" name="Text Box 10"/>
          <p:cNvSpPr txBox="1">
            <a:spLocks noChangeArrowheads="1"/>
          </p:cNvSpPr>
          <p:nvPr/>
        </p:nvSpPr>
        <p:spPr bwMode="auto">
          <a:xfrm>
            <a:off x="76200" y="1905000"/>
            <a:ext cx="1600200" cy="1477328"/>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1800" b="1" dirty="0">
                <a:solidFill>
                  <a:srgbClr val="FF3300"/>
                </a:solidFill>
              </a:rPr>
              <a:t>Señal de Advertencia Anticipada sobre la Zona</a:t>
            </a:r>
            <a:endParaRPr lang="en-US" altLang="en-US" sz="1800" dirty="0">
              <a:solidFill>
                <a:srgbClr val="000000"/>
              </a:solidFill>
            </a:endParaRP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12" name="AutoShape 7"/>
          <p:cNvSpPr>
            <a:spLocks noChangeArrowheads="1"/>
          </p:cNvSpPr>
          <p:nvPr/>
        </p:nvSpPr>
        <p:spPr bwMode="auto">
          <a:xfrm>
            <a:off x="2971800" y="2590800"/>
            <a:ext cx="2590800" cy="2514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3907950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81000" y="381000"/>
            <a:ext cx="8610600" cy="1143000"/>
          </a:xfrm>
        </p:spPr>
        <p:txBody>
          <a:bodyPr rtlCol="0"/>
          <a:lstStyle/>
          <a:p>
            <a:pPr rtl="0" eaLnBrk="1" hangingPunct="1"/>
            <a:r>
              <a:rPr lang="es-US" sz="3600" b="1" dirty="0"/>
              <a:t>Técnicas Incorrectas para Realizar Señales</a:t>
            </a:r>
          </a:p>
        </p:txBody>
      </p:sp>
      <p:pic>
        <p:nvPicPr>
          <p:cNvPr id="60419" name="Picture 3" descr="GW-MVC-035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2413" y="3835400"/>
            <a:ext cx="3559175"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0" name="Picture 4" descr="GW-MVC-020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4400" y="1410218"/>
            <a:ext cx="3276600" cy="2006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1" name="Picture 5" descr="GW-MVC-048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0" y="1556034"/>
            <a:ext cx="2629224"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2" name="Text Box 8"/>
          <p:cNvSpPr txBox="1">
            <a:spLocks noChangeArrowheads="1"/>
          </p:cNvSpPr>
          <p:nvPr/>
        </p:nvSpPr>
        <p:spPr bwMode="auto">
          <a:xfrm>
            <a:off x="685800" y="3365500"/>
            <a:ext cx="3890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400" b="1" dirty="0">
                <a:solidFill>
                  <a:srgbClr val="000000"/>
                </a:solidFill>
                <a:latin typeface="Arial Narrow" pitchFamily="34" charset="0"/>
              </a:rPr>
              <a:t>La abanderada no está utilizando casco</a:t>
            </a:r>
          </a:p>
        </p:txBody>
      </p:sp>
      <p:sp>
        <p:nvSpPr>
          <p:cNvPr id="60423" name="Text Box 9"/>
          <p:cNvSpPr txBox="1">
            <a:spLocks noChangeArrowheads="1"/>
          </p:cNvSpPr>
          <p:nvPr/>
        </p:nvSpPr>
        <p:spPr bwMode="auto">
          <a:xfrm>
            <a:off x="4800600" y="3276600"/>
            <a:ext cx="4953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1800" b="1" dirty="0">
                <a:solidFill>
                  <a:srgbClr val="000000"/>
                </a:solidFill>
                <a:latin typeface="Arial Narrow" pitchFamily="34" charset="0"/>
              </a:rPr>
              <a:t>El abanderado se encuentra sentado mientras trabaja</a:t>
            </a:r>
          </a:p>
        </p:txBody>
      </p:sp>
      <p:sp>
        <p:nvSpPr>
          <p:cNvPr id="60424" name="Text Box 10"/>
          <p:cNvSpPr txBox="1">
            <a:spLocks noChangeArrowheads="1"/>
          </p:cNvSpPr>
          <p:nvPr/>
        </p:nvSpPr>
        <p:spPr bwMode="auto">
          <a:xfrm>
            <a:off x="6351588" y="4040187"/>
            <a:ext cx="2154238"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000" b="1" dirty="0">
                <a:solidFill>
                  <a:srgbClr val="000000"/>
                </a:solidFill>
                <a:latin typeface="Arial Narrow" pitchFamily="34" charset="0"/>
              </a:rPr>
              <a:t>El abanderado no está realizando señales, no está utilizando casco y está de espaldas al tráfico</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10" name="AutoShape 7"/>
          <p:cNvSpPr>
            <a:spLocks noChangeArrowheads="1"/>
          </p:cNvSpPr>
          <p:nvPr/>
        </p:nvSpPr>
        <p:spPr bwMode="auto">
          <a:xfrm>
            <a:off x="3505200" y="1905000"/>
            <a:ext cx="2362200" cy="2438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29462981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76200" y="381000"/>
            <a:ext cx="9220200" cy="1371600"/>
          </a:xfrm>
        </p:spPr>
        <p:txBody>
          <a:bodyPr rtlCol="0"/>
          <a:lstStyle/>
          <a:p>
            <a:pPr rtl="0"/>
            <a:r>
              <a:rPr lang="es-US" sz="4000" b="1" dirty="0"/>
              <a:t>Mantenimiento Deficiente de Dispositivo de Control</a:t>
            </a:r>
          </a:p>
        </p:txBody>
      </p:sp>
      <p:pic>
        <p:nvPicPr>
          <p:cNvPr id="61443" name="Picture 6" descr="C:\My Documents\National Safety Council\10-Hour Program\Work Zone\Bad - Cones Down.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1752600"/>
            <a:ext cx="3686175" cy="3048000"/>
          </a:xfrm>
          <a:prstGeom prst="rect">
            <a:avLst/>
          </a:prstGeom>
          <a:noFill/>
          <a:ln w="9525">
            <a:solidFill>
              <a:schemeClr val="tx1"/>
            </a:solidFill>
            <a:miter lim="800000"/>
            <a:headEnd/>
            <a:tailEnd/>
          </a:ln>
          <a:effectLst>
            <a:outerShdw dist="125724"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61444" name="Text Box 7"/>
          <p:cNvSpPr txBox="1">
            <a:spLocks noChangeArrowheads="1"/>
          </p:cNvSpPr>
          <p:nvPr/>
        </p:nvSpPr>
        <p:spPr bwMode="auto">
          <a:xfrm>
            <a:off x="4652962" y="2372264"/>
            <a:ext cx="2057400" cy="457200"/>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400" b="1" dirty="0">
                <a:solidFill>
                  <a:srgbClr val="FF3300"/>
                </a:solidFill>
              </a:rPr>
              <a:t>Conos Caídos</a:t>
            </a:r>
            <a:endParaRPr lang="en-US" altLang="en-US" sz="2400" dirty="0">
              <a:solidFill>
                <a:srgbClr val="000000"/>
              </a:solidFill>
            </a:endParaRPr>
          </a:p>
        </p:txBody>
      </p:sp>
      <p:pic>
        <p:nvPicPr>
          <p:cNvPr id="61445" name="Picture 8" descr="C:\My Documents\National Safety Council\10-Hour Program\Work Zone\Road Closed - Wrong Chevrons.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0075" y="4267698"/>
            <a:ext cx="4562475" cy="2536825"/>
          </a:xfrm>
          <a:prstGeom prst="rect">
            <a:avLst/>
          </a:prstGeom>
          <a:noFill/>
          <a:ln w="9525">
            <a:solidFill>
              <a:schemeClr val="tx1"/>
            </a:solidFill>
            <a:miter lim="800000"/>
            <a:headEnd/>
            <a:tailEnd/>
          </a:ln>
          <a:effectLst>
            <a:outerShdw dist="107763" dir="2700000" algn="ctr" rotWithShape="0">
              <a:srgbClr val="A50021"/>
            </a:outerShdw>
          </a:effectLst>
          <a:extLst>
            <a:ext uri="{909E8E84-426E-40DD-AFC4-6F175D3DCCD1}">
              <a14:hiddenFill xmlns:a14="http://schemas.microsoft.com/office/drawing/2010/main">
                <a:solidFill>
                  <a:srgbClr val="FFFFFF"/>
                </a:solidFill>
              </a14:hiddenFill>
            </a:ext>
          </a:extLst>
        </p:spPr>
      </p:pic>
      <p:sp>
        <p:nvSpPr>
          <p:cNvPr id="61446" name="Text Box 9"/>
          <p:cNvSpPr txBox="1">
            <a:spLocks noChangeArrowheads="1"/>
          </p:cNvSpPr>
          <p:nvPr/>
        </p:nvSpPr>
        <p:spPr bwMode="auto">
          <a:xfrm>
            <a:off x="1175828" y="5680869"/>
            <a:ext cx="3081338" cy="830262"/>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400" b="1" dirty="0">
                <a:solidFill>
                  <a:srgbClr val="FF3300"/>
                </a:solidFill>
              </a:rPr>
              <a:t>Galones ubicados en la Dirección Equivocada</a:t>
            </a:r>
            <a:endParaRPr lang="en-US" altLang="en-US" sz="2400" dirty="0">
              <a:solidFill>
                <a:srgbClr val="000000"/>
              </a:solidFill>
            </a:endParaRPr>
          </a:p>
        </p:txBody>
      </p:sp>
      <p:sp>
        <p:nvSpPr>
          <p:cNvPr id="61447" name="Text Box 7"/>
          <p:cNvSpPr txBox="1">
            <a:spLocks noChangeArrowheads="1"/>
          </p:cNvSpPr>
          <p:nvPr/>
        </p:nvSpPr>
        <p:spPr bwMode="auto">
          <a:xfrm>
            <a:off x="7185594" y="6143874"/>
            <a:ext cx="1577406" cy="461962"/>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400" b="1" dirty="0">
                <a:solidFill>
                  <a:srgbClr val="000000"/>
                </a:solidFill>
              </a:rPr>
              <a:t>al Tráfico</a:t>
            </a:r>
            <a:endParaRPr lang="en-US" altLang="en-US" sz="2400" dirty="0">
              <a:solidFill>
                <a:srgbClr val="000000"/>
              </a:solidFill>
            </a:endParaRPr>
          </a:p>
        </p:txBody>
      </p:sp>
      <p:cxnSp>
        <p:nvCxnSpPr>
          <p:cNvPr id="61448" name="Straight Arrow Connector 2"/>
          <p:cNvCxnSpPr>
            <a:cxnSpLocks noChangeShapeType="1"/>
          </p:cNvCxnSpPr>
          <p:nvPr/>
        </p:nvCxnSpPr>
        <p:spPr bwMode="auto">
          <a:xfrm flipV="1">
            <a:off x="7924800" y="5535613"/>
            <a:ext cx="533400" cy="409575"/>
          </a:xfrm>
          <a:prstGeom prst="straightConnector1">
            <a:avLst/>
          </a:prstGeom>
          <a:noFill/>
          <a:ln w="76200"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10" name="AutoShape 7"/>
          <p:cNvSpPr>
            <a:spLocks noChangeArrowheads="1"/>
          </p:cNvSpPr>
          <p:nvPr/>
        </p:nvSpPr>
        <p:spPr bwMode="auto">
          <a:xfrm>
            <a:off x="2895600" y="2971800"/>
            <a:ext cx="2743200" cy="2667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3633531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4" descr="IMG_480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157413"/>
            <a:ext cx="4935538"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rtlCol="0"/>
          <a:lstStyle/>
          <a:p>
            <a:pPr rtl="0"/>
            <a:r>
              <a:rPr lang="es-US" b="1" dirty="0"/>
              <a:t>¿Está Confundido?</a:t>
            </a:r>
            <a:endParaRPr lang="en-US" b="1" dirty="0"/>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9200" y="2292096"/>
            <a:ext cx="4114800" cy="3270504"/>
          </a:xfrm>
          <a:prstGeom prst="rect">
            <a:avLst/>
          </a:prstGeom>
        </p:spPr>
      </p:pic>
    </p:spTree>
    <p:extLst>
      <p:ext uri="{BB962C8B-B14F-4D97-AF65-F5344CB8AC3E}">
        <p14:creationId xmlns:p14="http://schemas.microsoft.com/office/powerpoint/2010/main" val="29901444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rtlCol="0"/>
          <a:lstStyle/>
          <a:p>
            <a:pPr rtl="0" eaLnBrk="1" hangingPunct="1"/>
            <a:r>
              <a:rPr lang="es-US" b="1" dirty="0"/>
              <a:t>Vestimenta de Alta Visibilidad</a:t>
            </a:r>
          </a:p>
        </p:txBody>
      </p:sp>
      <p:sp>
        <p:nvSpPr>
          <p:cNvPr id="62467" name="Rectangle 3"/>
          <p:cNvSpPr>
            <a:spLocks noGrp="1" noChangeArrowheads="1"/>
          </p:cNvSpPr>
          <p:nvPr>
            <p:ph type="body" sz="half" idx="1"/>
          </p:nvPr>
        </p:nvSpPr>
        <p:spPr/>
        <p:txBody>
          <a:bodyPr rtlCol="0"/>
          <a:lstStyle/>
          <a:p>
            <a:pPr rtl="0" eaLnBrk="1" hangingPunct="1">
              <a:lnSpc>
                <a:spcPct val="90000"/>
              </a:lnSpc>
            </a:pPr>
            <a:r>
              <a:rPr lang="es-US" sz="2800" dirty="0"/>
              <a:t>Chaleco altamente visible en colores contrastantes</a:t>
            </a:r>
          </a:p>
          <a:p>
            <a:pPr rtl="0" eaLnBrk="1" hangingPunct="1">
              <a:lnSpc>
                <a:spcPct val="90000"/>
              </a:lnSpc>
            </a:pPr>
            <a:r>
              <a:rPr lang="es-US" sz="2800" dirty="0"/>
              <a:t>Casco</a:t>
            </a:r>
          </a:p>
          <a:p>
            <a:pPr lvl="1" rtl="0" eaLnBrk="1" hangingPunct="1">
              <a:lnSpc>
                <a:spcPct val="90000"/>
              </a:lnSpc>
            </a:pPr>
            <a:r>
              <a:rPr lang="es-US" sz="2400" dirty="0"/>
              <a:t>Requerido en algunos estados</a:t>
            </a:r>
          </a:p>
          <a:p>
            <a:pPr rtl="0" eaLnBrk="1" hangingPunct="1">
              <a:lnSpc>
                <a:spcPct val="90000"/>
              </a:lnSpc>
            </a:pPr>
            <a:r>
              <a:rPr lang="es-US" sz="2800" dirty="0"/>
              <a:t>Retrorreflectante para realizar señales durante la noche</a:t>
            </a:r>
          </a:p>
          <a:p>
            <a:pPr rtl="0" eaLnBrk="1" hangingPunct="1">
              <a:lnSpc>
                <a:spcPct val="90000"/>
              </a:lnSpc>
            </a:pPr>
            <a:endParaRPr lang="en-US" altLang="en-US" sz="2800" dirty="0" smtClean="0"/>
          </a:p>
        </p:txBody>
      </p:sp>
      <p:pic>
        <p:nvPicPr>
          <p:cNvPr id="62469" name="Picture 7" descr="hardha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2895600"/>
            <a:ext cx="1905000" cy="1627188"/>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pic>
        <p:nvPicPr>
          <p:cNvPr id="62470" name="Picture 10" descr="syg vest model"/>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7305675" y="304800"/>
            <a:ext cx="1543050" cy="3733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25184" y="4114800"/>
            <a:ext cx="2414016" cy="2737104"/>
          </a:xfrm>
          <a:prstGeom prst="rect">
            <a:avLst/>
          </a:prstGeom>
        </p:spPr>
      </p:pic>
    </p:spTree>
    <p:extLst>
      <p:ext uri="{BB962C8B-B14F-4D97-AF65-F5344CB8AC3E}">
        <p14:creationId xmlns:p14="http://schemas.microsoft.com/office/powerpoint/2010/main" val="228760934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xfrm>
            <a:off x="152400" y="1447800"/>
            <a:ext cx="4343400" cy="3527425"/>
          </a:xfrm>
        </p:spPr>
        <p:txBody>
          <a:bodyPr rtlCol="0"/>
          <a:lstStyle/>
          <a:p>
            <a:pPr lvl="1" rtl="0" eaLnBrk="1" hangingPunct="1"/>
            <a:r>
              <a:rPr lang="es-US" sz="2600" dirty="0"/>
              <a:t>Para trabajadores que se encuentran separados lo suficiente del tráfico</a:t>
            </a:r>
          </a:p>
          <a:p>
            <a:pPr lvl="1" rtl="0" eaLnBrk="1" hangingPunct="1"/>
            <a:r>
              <a:rPr lang="es-US" sz="2600" dirty="0"/>
              <a:t>La velocidad del tráfico no supera las 25 mph</a:t>
            </a:r>
          </a:p>
          <a:p>
            <a:pPr lvl="1" rtl="0" eaLnBrk="1" hangingPunct="1"/>
            <a:r>
              <a:rPr lang="es-US" sz="2600" dirty="0"/>
              <a:t>Conductores de vehículos de entregas, asistentes de aparcamientos, trabajadores de depósitos</a:t>
            </a:r>
          </a:p>
        </p:txBody>
      </p:sp>
      <p:sp>
        <p:nvSpPr>
          <p:cNvPr id="63491" name="AutoShape 3"/>
          <p:cNvSpPr>
            <a:spLocks noChangeAspect="1" noChangeArrowheads="1"/>
          </p:cNvSpPr>
          <p:nvPr/>
        </p:nvSpPr>
        <p:spPr bwMode="auto">
          <a:xfrm>
            <a:off x="0" y="0"/>
            <a:ext cx="15525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2400" dirty="0">
              <a:solidFill>
                <a:srgbClr val="000000"/>
              </a:solidFill>
            </a:endParaRPr>
          </a:p>
        </p:txBody>
      </p:sp>
      <p:sp>
        <p:nvSpPr>
          <p:cNvPr id="63492" name="Rectangle 4"/>
          <p:cNvSpPr>
            <a:spLocks noGrp="1" noChangeArrowheads="1"/>
          </p:cNvSpPr>
          <p:nvPr>
            <p:ph type="title"/>
          </p:nvPr>
        </p:nvSpPr>
        <p:spPr>
          <a:xfrm>
            <a:off x="457200" y="0"/>
            <a:ext cx="8229600" cy="1371600"/>
          </a:xfrm>
          <a:noFill/>
        </p:spPr>
        <p:txBody>
          <a:bodyPr rtlCol="0"/>
          <a:lstStyle/>
          <a:p>
            <a:pPr rtl="0" eaLnBrk="1" hangingPunct="1"/>
            <a:r>
              <a:rPr lang="es-US" b="1" dirty="0"/>
              <a:t>Vestimenta Clase </a:t>
            </a:r>
            <a:r>
              <a:rPr lang="es-US" b="1" dirty="0" smtClean="0"/>
              <a:t>I</a:t>
            </a:r>
            <a:endParaRPr lang="en-US" altLang="en-US" b="1" dirty="0" smtClean="0"/>
          </a:p>
        </p:txBody>
      </p:sp>
      <p:grpSp>
        <p:nvGrpSpPr>
          <p:cNvPr id="63493" name="Group 5"/>
          <p:cNvGrpSpPr>
            <a:grpSpLocks/>
          </p:cNvGrpSpPr>
          <p:nvPr/>
        </p:nvGrpSpPr>
        <p:grpSpPr bwMode="auto">
          <a:xfrm>
            <a:off x="4953000" y="990600"/>
            <a:ext cx="4070350" cy="5105400"/>
            <a:chOff x="4129" y="1365"/>
            <a:chExt cx="1555" cy="2073"/>
          </a:xfrm>
        </p:grpSpPr>
        <p:pic>
          <p:nvPicPr>
            <p:cNvPr id="63494" name="Picture 6" descr="STIOTI 035"/>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a:stretch>
              <a:fillRect/>
            </a:stretch>
          </p:blipFill>
          <p:spPr bwMode="auto">
            <a:xfrm>
              <a:off x="4129" y="1365"/>
              <a:ext cx="1555" cy="2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6" name="Text Box 8"/>
            <p:cNvSpPr txBox="1">
              <a:spLocks noChangeArrowheads="1"/>
            </p:cNvSpPr>
            <p:nvPr/>
          </p:nvSpPr>
          <p:spPr bwMode="auto">
            <a:xfrm>
              <a:off x="4136" y="2956"/>
              <a:ext cx="1542" cy="476"/>
            </a:xfrm>
            <a:prstGeom prst="rect">
              <a:avLst/>
            </a:prstGeom>
            <a:solidFill>
              <a:schemeClr val="hlink">
                <a:alpha val="61960"/>
              </a:scheme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0" tIns="0" rIns="0" bIns="0"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r>
                <a:rPr lang="es-US" sz="800" dirty="0">
                  <a:solidFill>
                    <a:srgbClr val="FFFFFF"/>
                  </a:solidFill>
                </a:rPr>
                <a:t>Nota: Esta fotografía tiene solamente propósitos ilustrativos y no representa el Equipo de Protección Individual (PPE, por sus siglas en inglés) adecuado para el trabajo. La mayoría de las veces, la vestimenta Clase 1 NO debería ser utilizada para trabajos en calles o carreteras.</a:t>
              </a:r>
            </a:p>
          </p:txBody>
        </p:sp>
      </p:gr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10" name="AutoShape 7"/>
          <p:cNvSpPr>
            <a:spLocks noChangeArrowheads="1"/>
          </p:cNvSpPr>
          <p:nvPr/>
        </p:nvSpPr>
        <p:spPr bwMode="auto">
          <a:xfrm>
            <a:off x="6248400" y="27432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39141289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body" idx="1"/>
          </p:nvPr>
        </p:nvSpPr>
        <p:spPr>
          <a:xfrm>
            <a:off x="152400" y="1985843"/>
            <a:ext cx="4895850" cy="3527425"/>
          </a:xfrm>
        </p:spPr>
        <p:txBody>
          <a:bodyPr rtlCol="0"/>
          <a:lstStyle/>
          <a:p>
            <a:pPr lvl="1" rtl="0" eaLnBrk="1" hangingPunct="1"/>
            <a:r>
              <a:rPr lang="es-US" sz="2400" dirty="0"/>
              <a:t>Para trabajadores que deben ser visibles bajo condiciones climáticas adversas</a:t>
            </a:r>
          </a:p>
          <a:p>
            <a:pPr lvl="1" rtl="0" eaLnBrk="1" hangingPunct="1"/>
            <a:r>
              <a:rPr lang="es-US" sz="2400" dirty="0"/>
              <a:t>La velocidad del tráfico se encuentra entre las 25 y 50 mph</a:t>
            </a:r>
          </a:p>
          <a:p>
            <a:pPr lvl="1" rtl="0" eaLnBrk="1" hangingPunct="1"/>
            <a:r>
              <a:rPr lang="es-US" sz="2400" dirty="0"/>
              <a:t>Destinada a oficiales de la ley realizando controles de tráfico, personal de peajes, personal de tierra de aeropuertos, etc.</a:t>
            </a:r>
          </a:p>
        </p:txBody>
      </p:sp>
      <p:pic>
        <p:nvPicPr>
          <p:cNvPr id="64515" name="Picture 3" descr="IMG_4234"/>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a:stretch>
            <a:fillRect/>
          </a:stretch>
        </p:blipFill>
        <p:spPr bwMode="auto">
          <a:xfrm>
            <a:off x="5219572" y="269209"/>
            <a:ext cx="3733929" cy="559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Rectangle 4"/>
          <p:cNvSpPr>
            <a:spLocks noGrp="1" noChangeArrowheads="1"/>
          </p:cNvSpPr>
          <p:nvPr>
            <p:ph type="title"/>
          </p:nvPr>
        </p:nvSpPr>
        <p:spPr>
          <a:xfrm>
            <a:off x="457200" y="269209"/>
            <a:ext cx="4762372" cy="1371600"/>
          </a:xfrm>
          <a:noFill/>
        </p:spPr>
        <p:txBody>
          <a:bodyPr rtlCol="0"/>
          <a:lstStyle/>
          <a:p>
            <a:pPr rtl="0" eaLnBrk="1" hangingPunct="1"/>
            <a:r>
              <a:rPr lang="es-US" b="1" dirty="0"/>
              <a:t>Vestimenta Clase II</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821721386"/>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228600" y="1581150"/>
            <a:ext cx="5035550" cy="3527425"/>
          </a:xfrm>
        </p:spPr>
        <p:txBody>
          <a:bodyPr rtlCol="0"/>
          <a:lstStyle/>
          <a:p>
            <a:pPr lvl="1" rtl="0" eaLnBrk="1" hangingPunct="1"/>
            <a:r>
              <a:rPr lang="es-US" sz="2600" dirty="0"/>
              <a:t>El nivel más alto de visibilidad</a:t>
            </a:r>
          </a:p>
          <a:p>
            <a:pPr lvl="1" rtl="0" eaLnBrk="1" hangingPunct="1"/>
            <a:r>
              <a:rPr lang="es-US" sz="2600" dirty="0"/>
              <a:t>Cubre un amplio espectro de condiciones climáticas</a:t>
            </a:r>
          </a:p>
          <a:p>
            <a:pPr lvl="1" rtl="0" eaLnBrk="1" hangingPunct="1"/>
            <a:r>
              <a:rPr lang="es-US" sz="2600" dirty="0"/>
              <a:t>La velocidad del tráfico excede las 50 mph</a:t>
            </a:r>
          </a:p>
          <a:p>
            <a:pPr lvl="1" rtl="0" eaLnBrk="1" hangingPunct="1"/>
            <a:r>
              <a:rPr lang="es-US" sz="2600" dirty="0"/>
              <a:t>Destinada a construcción de carreteras, trabajadores de mantenimiento, personal de agrimensura, etc.</a:t>
            </a:r>
          </a:p>
        </p:txBody>
      </p:sp>
      <p:sp>
        <p:nvSpPr>
          <p:cNvPr id="65539" name="AutoShape 3"/>
          <p:cNvSpPr>
            <a:spLocks noChangeAspect="1" noChangeArrowheads="1"/>
          </p:cNvSpPr>
          <p:nvPr/>
        </p:nvSpPr>
        <p:spPr bwMode="auto">
          <a:xfrm>
            <a:off x="0" y="0"/>
            <a:ext cx="15525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2400" dirty="0">
              <a:solidFill>
                <a:srgbClr val="000000"/>
              </a:solidFill>
            </a:endParaRPr>
          </a:p>
        </p:txBody>
      </p:sp>
      <p:pic>
        <p:nvPicPr>
          <p:cNvPr id="65540" name="Picture 4" descr="IMG_502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0465" b="27702"/>
          <a:stretch/>
        </p:blipFill>
        <p:spPr bwMode="auto">
          <a:xfrm>
            <a:off x="5334000" y="538170"/>
            <a:ext cx="3428999" cy="556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Rectangle 5"/>
          <p:cNvSpPr>
            <a:spLocks noGrp="1" noChangeArrowheads="1"/>
          </p:cNvSpPr>
          <p:nvPr>
            <p:ph type="title"/>
          </p:nvPr>
        </p:nvSpPr>
        <p:spPr>
          <a:xfrm>
            <a:off x="381000" y="457200"/>
            <a:ext cx="8229600" cy="1371600"/>
          </a:xfrm>
          <a:noFill/>
        </p:spPr>
        <p:txBody>
          <a:bodyPr rtlCol="0"/>
          <a:lstStyle/>
          <a:p>
            <a:pPr rtl="0" eaLnBrk="1" hangingPunct="1"/>
            <a:r>
              <a:rPr lang="es-US" sz="4000" b="1" dirty="0"/>
              <a:t>Vestimenta Clase III</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907516251"/>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rtlCol="0"/>
          <a:lstStyle/>
          <a:p>
            <a:pPr rtl="0"/>
            <a:r>
              <a:rPr lang="es-US" b="1" dirty="0"/>
              <a:t>Trabajo Nocturno</a:t>
            </a:r>
          </a:p>
        </p:txBody>
      </p:sp>
      <p:pic>
        <p:nvPicPr>
          <p:cNvPr id="110595" name="Picture 3" descr="Night work being done by crews over the weekend"/>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524000" y="1752600"/>
            <a:ext cx="6477000" cy="4857750"/>
          </a:xfrm>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403784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rtlCol="0"/>
          <a:lstStyle/>
          <a:p>
            <a:pPr rtl="0" eaLnBrk="1" hangingPunct="1"/>
            <a:r>
              <a:rPr lang="es-US" b="1" dirty="0"/>
              <a:t>Trabajo Nocturno</a:t>
            </a:r>
          </a:p>
        </p:txBody>
      </p:sp>
      <p:sp>
        <p:nvSpPr>
          <p:cNvPr id="101379" name="Rectangle 3"/>
          <p:cNvSpPr>
            <a:spLocks noGrp="1" noChangeArrowheads="1"/>
          </p:cNvSpPr>
          <p:nvPr>
            <p:ph type="body" idx="1"/>
          </p:nvPr>
        </p:nvSpPr>
        <p:spPr>
          <a:xfrm>
            <a:off x="152400" y="1843585"/>
            <a:ext cx="4013834" cy="3527425"/>
          </a:xfrm>
        </p:spPr>
        <p:txBody>
          <a:bodyPr rtlCol="0"/>
          <a:lstStyle/>
          <a:p>
            <a:pPr rtl="0" eaLnBrk="1" hangingPunct="1">
              <a:lnSpc>
                <a:spcPct val="80000"/>
              </a:lnSpc>
            </a:pPr>
            <a:r>
              <a:rPr lang="es-US" sz="2600" dirty="0"/>
              <a:t>El 25% de todos los accidentes fatales suceden entre las 6 PM y las 6 AM, contabilizando solamente un 9% de horas laborables dentro de este horario</a:t>
            </a:r>
          </a:p>
          <a:p>
            <a:pPr rtl="0" eaLnBrk="1" hangingPunct="1">
              <a:lnSpc>
                <a:spcPct val="80000"/>
              </a:lnSpc>
            </a:pPr>
            <a:r>
              <a:rPr lang="es-US" sz="2600" dirty="0"/>
              <a:t>La visibilidad es un factor</a:t>
            </a:r>
          </a:p>
          <a:p>
            <a:pPr rtl="0" eaLnBrk="1" hangingPunct="1">
              <a:lnSpc>
                <a:spcPct val="80000"/>
              </a:lnSpc>
            </a:pPr>
            <a:r>
              <a:rPr lang="es-US" sz="2600" dirty="0"/>
              <a:t>Conductores con capacidades impedidas</a:t>
            </a:r>
          </a:p>
          <a:p>
            <a:pPr rtl="0" eaLnBrk="1" hangingPunct="1">
              <a:lnSpc>
                <a:spcPct val="80000"/>
              </a:lnSpc>
            </a:pPr>
            <a:r>
              <a:rPr lang="es-US" sz="2600" dirty="0"/>
              <a:t>Fatiga</a:t>
            </a:r>
          </a:p>
        </p:txBody>
      </p:sp>
      <p:pic>
        <p:nvPicPr>
          <p:cNvPr id="101380" name="Picture 11" descr="IMG_46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4800" y="1843585"/>
            <a:ext cx="4709160" cy="3139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56108422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ChangeArrowheads="1"/>
          </p:cNvSpPr>
          <p:nvPr/>
        </p:nvSpPr>
        <p:spPr bwMode="auto">
          <a:xfrm>
            <a:off x="838200" y="444500"/>
            <a:ext cx="7467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b"/>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eaLnBrk="0" fontAlgn="base" hangingPunct="0">
              <a:spcBef>
                <a:spcPct val="0"/>
              </a:spcBef>
              <a:spcAft>
                <a:spcPct val="0"/>
              </a:spcAft>
              <a:buClrTx/>
              <a:buSzTx/>
              <a:buFontTx/>
              <a:buNone/>
            </a:pPr>
            <a:r>
              <a:rPr lang="es-US" sz="4000" b="1" dirty="0">
                <a:solidFill>
                  <a:srgbClr val="000000"/>
                </a:solidFill>
              </a:rPr>
              <a:t>Peligros por Aparcamiento </a:t>
            </a:r>
          </a:p>
        </p:txBody>
      </p:sp>
      <p:sp>
        <p:nvSpPr>
          <p:cNvPr id="25603" name="Text Box 4"/>
          <p:cNvSpPr txBox="1">
            <a:spLocks noChangeArrowheads="1"/>
          </p:cNvSpPr>
          <p:nvPr/>
        </p:nvSpPr>
        <p:spPr bwMode="auto">
          <a:xfrm>
            <a:off x="190500" y="4394200"/>
            <a:ext cx="4114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fontAlgn="base">
              <a:spcBef>
                <a:spcPct val="50000"/>
              </a:spcBef>
              <a:spcAft>
                <a:spcPct val="0"/>
              </a:spcAft>
              <a:buClrTx/>
              <a:buSzTx/>
              <a:buFontTx/>
              <a:buNone/>
            </a:pPr>
            <a:r>
              <a:rPr lang="es-US" sz="2400" b="1" dirty="0">
                <a:solidFill>
                  <a:srgbClr val="000000"/>
                </a:solidFill>
                <a:latin typeface="Arial Narrow" pitchFamily="34" charset="0"/>
              </a:rPr>
              <a:t>Automóvil aparcado demasiado cerca de un equipo pesado en funcionamiento</a:t>
            </a:r>
          </a:p>
        </p:txBody>
      </p:sp>
      <p:sp>
        <p:nvSpPr>
          <p:cNvPr id="25604" name="Line 5"/>
          <p:cNvSpPr>
            <a:spLocks noChangeShapeType="1"/>
          </p:cNvSpPr>
          <p:nvPr/>
        </p:nvSpPr>
        <p:spPr bwMode="auto">
          <a:xfrm flipV="1">
            <a:off x="3203575" y="4013200"/>
            <a:ext cx="977900" cy="533400"/>
          </a:xfrm>
          <a:prstGeom prst="line">
            <a:avLst/>
          </a:prstGeom>
          <a:noFill/>
          <a:ln w="25400">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lstStyle/>
          <a:p>
            <a:pPr rtl="0" eaLnBrk="0" fontAlgn="base" hangingPunct="0">
              <a:spcBef>
                <a:spcPct val="0"/>
              </a:spcBef>
              <a:spcAft>
                <a:spcPct val="0"/>
              </a:spcAft>
            </a:pPr>
            <a:endParaRPr lang="en-US" dirty="0">
              <a:solidFill>
                <a:srgbClr val="000000"/>
              </a:solidFill>
            </a:endParaRPr>
          </a:p>
        </p:txBody>
      </p:sp>
      <p:sp>
        <p:nvSpPr>
          <p:cNvPr id="25605" name="Text Box 13"/>
          <p:cNvSpPr txBox="1">
            <a:spLocks noChangeArrowheads="1"/>
          </p:cNvSpPr>
          <p:nvPr/>
        </p:nvSpPr>
        <p:spPr bwMode="auto">
          <a:xfrm>
            <a:off x="4775200" y="4318000"/>
            <a:ext cx="4114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fontAlgn="base">
              <a:spcBef>
                <a:spcPct val="50000"/>
              </a:spcBef>
              <a:spcAft>
                <a:spcPct val="0"/>
              </a:spcAft>
              <a:buClrTx/>
              <a:buSzTx/>
              <a:buFontTx/>
              <a:buNone/>
            </a:pPr>
            <a:r>
              <a:rPr lang="es-US" sz="2400" b="1" dirty="0">
                <a:solidFill>
                  <a:srgbClr val="000000"/>
                </a:solidFill>
                <a:latin typeface="Arial Narrow" pitchFamily="34" charset="0"/>
              </a:rPr>
              <a:t>Un incidente entre un automóvil aparcado y una cargadora mecánica</a:t>
            </a:r>
          </a:p>
        </p:txBody>
      </p:sp>
      <p:pic>
        <p:nvPicPr>
          <p:cNvPr id="25606" name="Picture 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600" y="1409700"/>
            <a:ext cx="42164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10100" y="1423988"/>
            <a:ext cx="4418013"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504375952"/>
      </p:ext>
    </p:extLst>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rtlCol="0"/>
          <a:lstStyle/>
          <a:p>
            <a:pPr rtl="0"/>
            <a:r>
              <a:rPr lang="es-US" b="1" dirty="0"/>
              <a:t>Trabajo de Noche</a:t>
            </a:r>
          </a:p>
        </p:txBody>
      </p:sp>
      <p:sp>
        <p:nvSpPr>
          <p:cNvPr id="2" name="Content Placeholder 1"/>
          <p:cNvSpPr>
            <a:spLocks noGrp="1"/>
          </p:cNvSpPr>
          <p:nvPr>
            <p:ph sz="half" idx="1"/>
          </p:nvPr>
        </p:nvSpPr>
        <p:spPr/>
        <p:txBody>
          <a:bodyPr rtlCol="0"/>
          <a:lstStyle/>
          <a:p>
            <a:pPr rtl="0"/>
            <a:endParaRPr lang="en-US" dirty="0"/>
          </a:p>
        </p:txBody>
      </p:sp>
      <p:sp>
        <p:nvSpPr>
          <p:cNvPr id="3" name="Content Placeholder 2"/>
          <p:cNvSpPr>
            <a:spLocks noGrp="1"/>
          </p:cNvSpPr>
          <p:nvPr>
            <p:ph sz="half" idx="2"/>
          </p:nvPr>
        </p:nvSpPr>
        <p:spPr/>
        <p:txBody>
          <a:bodyPr rtlCol="0"/>
          <a:lstStyle/>
          <a:p>
            <a:pPr rtl="0"/>
            <a:r>
              <a:rPr lang="es-US" sz="2400" dirty="0"/>
              <a:t>La visibilidad se ve extremadamente reducida de noche.</a:t>
            </a:r>
          </a:p>
          <a:p>
            <a:pPr rtl="0"/>
            <a:r>
              <a:rPr lang="es-US" sz="2400" dirty="0"/>
              <a:t>El riesgo de resultar lesionado o muerto aumenta en la oscuridad.  </a:t>
            </a:r>
          </a:p>
          <a:p>
            <a:pPr rtl="0"/>
            <a:r>
              <a:rPr lang="es-US" sz="2400" dirty="0"/>
              <a:t>Además, los conductores pueden estar más cansados, adormecidos y menos atentos.</a:t>
            </a:r>
          </a:p>
          <a:p>
            <a:pPr rtl="0"/>
            <a:endParaRPr lang="en-US" dirty="0"/>
          </a:p>
        </p:txBody>
      </p:sp>
      <p:pic>
        <p:nvPicPr>
          <p:cNvPr id="107523" name="Picture 3" descr="npo0000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1905000"/>
            <a:ext cx="4343400" cy="325755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Footer Placeholder 3"/>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188035706"/>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457200"/>
            <a:ext cx="4451445" cy="1371600"/>
          </a:xfrm>
        </p:spPr>
        <p:txBody>
          <a:bodyPr rtlCol="0"/>
          <a:lstStyle/>
          <a:p>
            <a:pPr rtl="0"/>
            <a:r>
              <a:rPr lang="es-US" b="1" dirty="0"/>
              <a:t>Trabajo Nocturno </a:t>
            </a:r>
            <a:endParaRPr lang="en-US" altLang="en-US" dirty="0" smtClean="0"/>
          </a:p>
        </p:txBody>
      </p:sp>
      <p:sp>
        <p:nvSpPr>
          <p:cNvPr id="112643" name="Rectangle 3"/>
          <p:cNvSpPr>
            <a:spLocks noGrp="1" noChangeArrowheads="1"/>
          </p:cNvSpPr>
          <p:nvPr>
            <p:ph type="body" sz="half" idx="1"/>
          </p:nvPr>
        </p:nvSpPr>
        <p:spPr>
          <a:xfrm>
            <a:off x="31845" y="2286000"/>
            <a:ext cx="4876800" cy="4953000"/>
          </a:xfrm>
        </p:spPr>
        <p:txBody>
          <a:bodyPr rtlCol="0"/>
          <a:lstStyle/>
          <a:p>
            <a:pPr rtl="0"/>
            <a:r>
              <a:rPr lang="es-US" sz="2800" dirty="0"/>
              <a:t>Visibilidad Reducida para los conductores </a:t>
            </a:r>
          </a:p>
          <a:p>
            <a:pPr rtl="0"/>
            <a:r>
              <a:rPr lang="es-US" sz="2800" dirty="0"/>
              <a:t>Visibilidad Reducida para los trabajadores</a:t>
            </a:r>
          </a:p>
          <a:p>
            <a:pPr rtl="0"/>
            <a:r>
              <a:rPr lang="es-US" sz="2800" dirty="0"/>
              <a:t>Comunicación entre turnos</a:t>
            </a:r>
          </a:p>
          <a:p>
            <a:pPr rtl="0"/>
            <a:r>
              <a:rPr lang="es-US" sz="2800" dirty="0"/>
              <a:t>Conductores con capacidades reducidas o adormecidos </a:t>
            </a:r>
            <a:r>
              <a:rPr lang="en-US" altLang="en-US" sz="2800" dirty="0" smtClean="0"/>
              <a:t/>
            </a:r>
            <a:br>
              <a:rPr lang="en-US" altLang="en-US" sz="2800" dirty="0" smtClean="0"/>
            </a:br>
            <a:r>
              <a:rPr lang="en-US" altLang="en-US" b="1" dirty="0" smtClean="0"/>
              <a:t/>
            </a:r>
            <a:br>
              <a:rPr lang="en-US" altLang="en-US" b="1" dirty="0" smtClean="0"/>
            </a:br>
            <a:endParaRPr lang="en-US" altLang="en-US" b="1" dirty="0" smtClean="0"/>
          </a:p>
        </p:txBody>
      </p:sp>
      <p:pic>
        <p:nvPicPr>
          <p:cNvPr id="112644" name="Picture 4" descr="400px-616"/>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a:xfrm>
            <a:off x="5181600" y="0"/>
            <a:ext cx="3962400" cy="3121025"/>
          </a:xfrm>
        </p:spPr>
      </p:pic>
      <p:pic>
        <p:nvPicPr>
          <p:cNvPr id="112645" name="Picture 5" descr="night1"/>
          <p:cNvPicPr>
            <a:picLocks noGrp="1" noChangeAspect="1" noChangeArrowheads="1"/>
          </p:cNvPicPr>
          <p:nvPr>
            <p:ph sz="quarter" idx="3"/>
          </p:nvPr>
        </p:nvPicPr>
        <p:blipFill>
          <a:blip r:embed="rId3" cstate="print">
            <a:extLst>
              <a:ext uri="{28A0092B-C50C-407E-A947-70E740481C1C}">
                <a14:useLocalDpi xmlns:a14="http://schemas.microsoft.com/office/drawing/2010/main" val="0"/>
              </a:ext>
            </a:extLst>
          </a:blip>
          <a:srcRect/>
          <a:stretch>
            <a:fillRect/>
          </a:stretch>
        </p:blipFill>
        <p:spPr>
          <a:xfrm>
            <a:off x="5257800" y="3200400"/>
            <a:ext cx="3886200" cy="3657600"/>
          </a:xfrm>
          <a:noFill/>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041869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304800" y="507242"/>
            <a:ext cx="8763000" cy="1371600"/>
          </a:xfrm>
        </p:spPr>
        <p:txBody>
          <a:bodyPr rtlCol="0"/>
          <a:lstStyle/>
          <a:p>
            <a:pPr rtl="0"/>
            <a:r>
              <a:rPr lang="es-US" sz="4000" b="1" dirty="0"/>
              <a:t>Trastornos Físicos del Trabajo Nocturno</a:t>
            </a:r>
          </a:p>
        </p:txBody>
      </p:sp>
      <p:sp>
        <p:nvSpPr>
          <p:cNvPr id="113667" name="Rectangle 3"/>
          <p:cNvSpPr>
            <a:spLocks noGrp="1" noChangeArrowheads="1"/>
          </p:cNvSpPr>
          <p:nvPr>
            <p:ph type="body" sz="half" idx="1"/>
          </p:nvPr>
        </p:nvSpPr>
        <p:spPr>
          <a:xfrm>
            <a:off x="228600" y="2286000"/>
            <a:ext cx="3810000" cy="1752600"/>
          </a:xfrm>
        </p:spPr>
        <p:txBody>
          <a:bodyPr rtlCol="0"/>
          <a:lstStyle/>
          <a:p>
            <a:pPr rtl="0"/>
            <a:r>
              <a:rPr lang="es-US" sz="2800" dirty="0"/>
              <a:t>Trastorno del sueño</a:t>
            </a:r>
          </a:p>
          <a:p>
            <a:pPr rtl="0"/>
            <a:r>
              <a:rPr lang="es-US" sz="2800" dirty="0"/>
              <a:t>Riesgo de lesiones por adormecimiento</a:t>
            </a:r>
          </a:p>
        </p:txBody>
      </p:sp>
      <p:pic>
        <p:nvPicPr>
          <p:cNvPr id="113668" name="Picture 4" descr="night_work_ruyle_11"/>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3891128" y="2895600"/>
            <a:ext cx="5252872" cy="3939654"/>
          </a:xfrm>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628959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npo0000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3886200"/>
            <a:ext cx="3124200" cy="213360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8547" name="Rectangle 3"/>
          <p:cNvSpPr>
            <a:spLocks noGrp="1" noChangeArrowheads="1"/>
          </p:cNvSpPr>
          <p:nvPr>
            <p:ph type="title"/>
          </p:nvPr>
        </p:nvSpPr>
        <p:spPr/>
        <p:txBody>
          <a:bodyPr rtlCol="0"/>
          <a:lstStyle/>
          <a:p>
            <a:pPr rtl="0"/>
            <a:r>
              <a:rPr lang="es-US" b="1" dirty="0"/>
              <a:t>Trabajo de Noche</a:t>
            </a:r>
          </a:p>
        </p:txBody>
      </p:sp>
      <p:sp>
        <p:nvSpPr>
          <p:cNvPr id="2" name="Content Placeholder 1"/>
          <p:cNvSpPr>
            <a:spLocks noGrp="1"/>
          </p:cNvSpPr>
          <p:nvPr>
            <p:ph sz="half" idx="1"/>
          </p:nvPr>
        </p:nvSpPr>
        <p:spPr>
          <a:xfrm>
            <a:off x="609599" y="1371600"/>
            <a:ext cx="6477001" cy="1905000"/>
          </a:xfrm>
        </p:spPr>
        <p:txBody>
          <a:bodyPr rtlCol="0"/>
          <a:lstStyle/>
          <a:p>
            <a:pPr rtl="0"/>
            <a:r>
              <a:rPr lang="es-US" sz="2600" dirty="0"/>
              <a:t>Use indumentaria de alta visibilidad - Clase III</a:t>
            </a:r>
          </a:p>
          <a:p>
            <a:pPr rtl="0"/>
            <a:r>
              <a:rPr lang="es-US" sz="2600" dirty="0"/>
              <a:t>Tenga una buena iluminación del área de trabajo</a:t>
            </a:r>
          </a:p>
          <a:p>
            <a:pPr rtl="0"/>
            <a:r>
              <a:rPr lang="es-US" sz="2600" dirty="0"/>
              <a:t>Esté consciente de sus alrededores en todo momento</a:t>
            </a:r>
          </a:p>
          <a:p>
            <a:pPr rtl="0"/>
            <a:endParaRPr lang="en-US" dirty="0"/>
          </a:p>
        </p:txBody>
      </p:sp>
      <p:pic>
        <p:nvPicPr>
          <p:cNvPr id="108550" name="Picture 6" descr="npo000026"/>
          <p:cNvPicPr>
            <a:picLocks noChangeAspect="1" noChangeArrowheads="1"/>
          </p:cNvPicPr>
          <p:nvPr/>
        </p:nvPicPr>
        <p:blipFill>
          <a:blip r:embed="rId4" cstate="print">
            <a:extLst>
              <a:ext uri="{28A0092B-C50C-407E-A947-70E740481C1C}">
                <a14:useLocalDpi xmlns:a14="http://schemas.microsoft.com/office/drawing/2010/main" val="0"/>
              </a:ext>
            </a:extLst>
          </a:blip>
          <a:srcRect l="5455" t="7986" r="2727" b="3993"/>
          <a:stretch>
            <a:fillRect/>
          </a:stretch>
        </p:blipFill>
        <p:spPr bwMode="auto">
          <a:xfrm>
            <a:off x="7467601" y="342899"/>
            <a:ext cx="1305242" cy="34173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8551" name="Text Box 7"/>
          <p:cNvSpPr txBox="1">
            <a:spLocks noChangeArrowheads="1"/>
          </p:cNvSpPr>
          <p:nvPr/>
        </p:nvSpPr>
        <p:spPr bwMode="auto">
          <a:xfrm>
            <a:off x="944881" y="2051579"/>
            <a:ext cx="614172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82550" cmpd="dbl">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393700" indent="-27940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fontAlgn="base">
              <a:lnSpc>
                <a:spcPct val="90000"/>
              </a:lnSpc>
              <a:spcBef>
                <a:spcPct val="0"/>
              </a:spcBef>
              <a:spcAft>
                <a:spcPct val="0"/>
              </a:spcAft>
              <a:buClrTx/>
              <a:buSzTx/>
              <a:buFontTx/>
              <a:buNone/>
            </a:pPr>
            <a:endParaRPr lang="en-US" altLang="en-US" sz="2400" b="1" dirty="0" smtClean="0">
              <a:solidFill>
                <a:srgbClr val="000000"/>
              </a:solidFill>
              <a:latin typeface="+mj-lt"/>
            </a:endParaRPr>
          </a:p>
          <a:p>
            <a:pPr algn="ctr" rtl="0" fontAlgn="base">
              <a:lnSpc>
                <a:spcPct val="90000"/>
              </a:lnSpc>
              <a:spcBef>
                <a:spcPct val="0"/>
              </a:spcBef>
              <a:spcAft>
                <a:spcPct val="0"/>
              </a:spcAft>
              <a:buClrTx/>
              <a:buSzTx/>
              <a:buFontTx/>
              <a:buNone/>
            </a:pPr>
            <a:endParaRPr lang="en-US" altLang="en-US" sz="2400" b="1" dirty="0">
              <a:solidFill>
                <a:srgbClr val="000000"/>
              </a:solidFill>
              <a:latin typeface="+mj-lt"/>
            </a:endParaRPr>
          </a:p>
        </p:txBody>
      </p:sp>
      <p:pic>
        <p:nvPicPr>
          <p:cNvPr id="8" name="Picture 4" descr="IMG_4860"/>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874" t="7503" r="2813" b="10898"/>
          <a:stretch/>
        </p:blipFill>
        <p:spPr bwMode="auto">
          <a:xfrm>
            <a:off x="685800" y="4010196"/>
            <a:ext cx="4206240" cy="284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59708771"/>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Flagger memorial on US 18 -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5875"/>
            <a:ext cx="8534400" cy="68262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7827" name="Text Box 3"/>
          <p:cNvSpPr txBox="1">
            <a:spLocks noChangeArrowheads="1"/>
          </p:cNvSpPr>
          <p:nvPr/>
        </p:nvSpPr>
        <p:spPr bwMode="auto">
          <a:xfrm>
            <a:off x="0" y="76200"/>
            <a:ext cx="5029200" cy="1477328"/>
          </a:xfrm>
          <a:prstGeom prst="rect">
            <a:avLst/>
          </a:prstGeom>
          <a:solidFill>
            <a:schemeClr val="bg1"/>
          </a:solidFill>
          <a:ln w="31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eaLnBrk="1" hangingPunct="1">
              <a:spcBef>
                <a:spcPct val="50000"/>
              </a:spcBef>
            </a:pPr>
            <a:r>
              <a:rPr lang="es-US" sz="3000" b="1" dirty="0">
                <a:latin typeface="+mn-lt"/>
              </a:rPr>
              <a:t>No se trata de las reglas.  ¡Se trata de la vida de las personas!</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61662849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4"/>
          <p:cNvSpPr>
            <a:spLocks noGrp="1" noChangeArrowheads="1"/>
          </p:cNvSpPr>
          <p:nvPr>
            <p:ph type="title"/>
          </p:nvPr>
        </p:nvSpPr>
        <p:spPr>
          <a:xfrm>
            <a:off x="381000" y="457200"/>
            <a:ext cx="5562600" cy="1371600"/>
          </a:xfrm>
        </p:spPr>
        <p:txBody>
          <a:bodyPr rtlCol="0"/>
          <a:lstStyle/>
          <a:p>
            <a:pPr rtl="0" eaLnBrk="1" hangingPunct="1"/>
            <a:r>
              <a:rPr lang="es-US" sz="3800" b="1" dirty="0"/>
              <a:t>¡HÁGALO CORRECTAMENTE!</a:t>
            </a:r>
          </a:p>
        </p:txBody>
      </p:sp>
      <p:pic>
        <p:nvPicPr>
          <p:cNvPr id="78852" name="Picture 9" descr="400px-616"/>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a:xfrm>
            <a:off x="5105400" y="838200"/>
            <a:ext cx="3662363" cy="2882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8853" name="Picture 13" descr="flagger"/>
          <p:cNvPicPr>
            <a:picLocks noGrp="1" noChangeAspect="1" noChangeArrowheads="1"/>
          </p:cNvPicPr>
          <p:nvPr>
            <p:ph sz="quarter" idx="3"/>
          </p:nvPr>
        </p:nvPicPr>
        <p:blipFill>
          <a:blip r:embed="rId3" cstate="print">
            <a:extLst>
              <a:ext uri="{28A0092B-C50C-407E-A947-70E740481C1C}">
                <a14:useLocalDpi xmlns:a14="http://schemas.microsoft.com/office/drawing/2010/main" val="0"/>
              </a:ext>
            </a:extLst>
          </a:blip>
          <a:srcRect/>
          <a:stretch>
            <a:fillRect/>
          </a:stretch>
        </p:blipFill>
        <p:spPr>
          <a:xfrm>
            <a:off x="6096000" y="4038600"/>
            <a:ext cx="3048000" cy="2316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0" y="2667000"/>
            <a:ext cx="4608576" cy="3069336"/>
          </a:xfrm>
          <a:prstGeom prst="rect">
            <a:avLst/>
          </a:prstGeom>
        </p:spPr>
      </p:pic>
    </p:spTree>
    <p:extLst>
      <p:ext uri="{BB962C8B-B14F-4D97-AF65-F5344CB8AC3E}">
        <p14:creationId xmlns:p14="http://schemas.microsoft.com/office/powerpoint/2010/main" val="42860107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57200" y="653244"/>
            <a:ext cx="9448800" cy="1371600"/>
          </a:xfrm>
        </p:spPr>
        <p:txBody>
          <a:bodyPr rtlCol="0"/>
          <a:lstStyle/>
          <a:p>
            <a:pPr rtl="0" eaLnBrk="1" hangingPunct="1"/>
            <a:r>
              <a:rPr lang="es-US" sz="4000" b="1" dirty="0"/>
              <a:t>Intrusiones en la Zona de Trabajo</a:t>
            </a:r>
            <a:r>
              <a:rPr lang="en-US" altLang="en-US" sz="4000" b="1" dirty="0" smtClean="0"/>
              <a:t/>
            </a:r>
            <a:br>
              <a:rPr lang="en-US" altLang="en-US" sz="4000" b="1" dirty="0" smtClean="0"/>
            </a:br>
            <a:endParaRPr lang="en-US" altLang="en-US" sz="4000" b="1" dirty="0" smtClean="0"/>
          </a:p>
        </p:txBody>
      </p:sp>
      <p:sp>
        <p:nvSpPr>
          <p:cNvPr id="137219" name="Rectangle 3"/>
          <p:cNvSpPr>
            <a:spLocks noGrp="1" noChangeArrowheads="1"/>
          </p:cNvSpPr>
          <p:nvPr>
            <p:ph type="body" idx="1"/>
          </p:nvPr>
        </p:nvSpPr>
        <p:spPr>
          <a:xfrm>
            <a:off x="208697" y="2178975"/>
            <a:ext cx="3677503" cy="3527425"/>
          </a:xfrm>
        </p:spPr>
        <p:txBody>
          <a:bodyPr rtlCol="0"/>
          <a:lstStyle/>
          <a:p>
            <a:pPr lvl="1" rtl="0" eaLnBrk="1" hangingPunct="1">
              <a:lnSpc>
                <a:spcPct val="80000"/>
              </a:lnSpc>
            </a:pPr>
            <a:r>
              <a:rPr lang="es-US" dirty="0"/>
              <a:t>Barreras físicas limitadas</a:t>
            </a:r>
          </a:p>
          <a:p>
            <a:pPr lvl="1" rtl="0" eaLnBrk="1" hangingPunct="1">
              <a:lnSpc>
                <a:spcPct val="80000"/>
              </a:lnSpc>
            </a:pPr>
            <a:r>
              <a:rPr lang="es-US" dirty="0"/>
              <a:t>Falta de </a:t>
            </a:r>
            <a:r>
              <a:rPr lang="es-US" dirty="0" smtClean="0"/>
              <a:t>conocimiento/ex-periencia</a:t>
            </a:r>
            <a:endParaRPr lang="es-US" dirty="0"/>
          </a:p>
          <a:p>
            <a:pPr lvl="1" rtl="0" eaLnBrk="1" hangingPunct="1">
              <a:lnSpc>
                <a:spcPct val="80000"/>
              </a:lnSpc>
            </a:pPr>
            <a:r>
              <a:rPr lang="es-US" dirty="0"/>
              <a:t>Trabajar detrás de barreras inadecuadas</a:t>
            </a:r>
          </a:p>
        </p:txBody>
      </p:sp>
      <p:pic>
        <p:nvPicPr>
          <p:cNvPr id="137220" name="Picture 4" descr="IMG_478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6700" y="2173288"/>
            <a:ext cx="4935538"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89153901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050"/>
          <p:cNvSpPr>
            <a:spLocks noGrp="1" noChangeArrowheads="1"/>
          </p:cNvSpPr>
          <p:nvPr>
            <p:ph type="title"/>
          </p:nvPr>
        </p:nvSpPr>
        <p:spPr>
          <a:xfrm>
            <a:off x="304800" y="630237"/>
            <a:ext cx="8915400" cy="1219200"/>
          </a:xfrm>
        </p:spPr>
        <p:txBody>
          <a:bodyPr rtlCol="0"/>
          <a:lstStyle/>
          <a:p>
            <a:pPr rtl="0" eaLnBrk="1" hangingPunct="1"/>
            <a:r>
              <a:rPr lang="es-US" sz="3800" b="1" dirty="0"/>
              <a:t>Factores que Afectan la Capacidad de los Conductores</a:t>
            </a:r>
          </a:p>
        </p:txBody>
      </p:sp>
      <p:sp>
        <p:nvSpPr>
          <p:cNvPr id="27651" name="Rectangle 2051"/>
          <p:cNvSpPr>
            <a:spLocks noGrp="1" noChangeArrowheads="1"/>
          </p:cNvSpPr>
          <p:nvPr>
            <p:ph type="body" idx="1"/>
          </p:nvPr>
        </p:nvSpPr>
        <p:spPr>
          <a:xfrm>
            <a:off x="0" y="2028825"/>
            <a:ext cx="5181600" cy="3962400"/>
          </a:xfrm>
        </p:spPr>
        <p:txBody>
          <a:bodyPr rtlCol="0"/>
          <a:lstStyle/>
          <a:p>
            <a:pPr lvl="1" rtl="0" eaLnBrk="1" hangingPunct="1"/>
            <a:r>
              <a:rPr lang="es-US" dirty="0"/>
              <a:t>La carretera en sí misma</a:t>
            </a:r>
          </a:p>
          <a:p>
            <a:pPr lvl="1" rtl="0" eaLnBrk="1" hangingPunct="1"/>
            <a:r>
              <a:rPr lang="es-US" dirty="0"/>
              <a:t>Alcohol y drogas</a:t>
            </a:r>
          </a:p>
          <a:p>
            <a:pPr lvl="1" rtl="0" eaLnBrk="1" hangingPunct="1"/>
            <a:r>
              <a:rPr lang="es-US" dirty="0"/>
              <a:t>La edad del conductor</a:t>
            </a:r>
          </a:p>
          <a:p>
            <a:pPr lvl="1" rtl="0" eaLnBrk="1" hangingPunct="1"/>
            <a:r>
              <a:rPr lang="es-US" dirty="0"/>
              <a:t>La experiencia del conductor</a:t>
            </a:r>
          </a:p>
          <a:p>
            <a:pPr lvl="1" rtl="0" eaLnBrk="1" hangingPunct="1"/>
            <a:r>
              <a:rPr lang="es-US" dirty="0"/>
              <a:t>Clima</a:t>
            </a:r>
          </a:p>
          <a:p>
            <a:pPr rtl="0" eaLnBrk="1" hangingPunct="1"/>
            <a:endParaRPr lang="en-US" altLang="en-US" dirty="0" smtClean="0"/>
          </a:p>
          <a:p>
            <a:pPr rtl="0" eaLnBrk="1" hangingPunct="1"/>
            <a:endParaRPr lang="en-US" altLang="en-US" dirty="0" smtClean="0"/>
          </a:p>
          <a:p>
            <a:pPr rtl="0" eaLnBrk="1" hangingPunct="1"/>
            <a:endParaRPr lang="en-US" altLang="en-US" dirty="0" smtClean="0"/>
          </a:p>
        </p:txBody>
      </p:sp>
      <p:sp>
        <p:nvSpPr>
          <p:cNvPr id="27652" name="Text Box 2054"/>
          <p:cNvSpPr txBox="1">
            <a:spLocks noChangeArrowheads="1"/>
          </p:cNvSpPr>
          <p:nvPr/>
        </p:nvSpPr>
        <p:spPr bwMode="auto">
          <a:xfrm>
            <a:off x="228600" y="5105400"/>
            <a:ext cx="46863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eaLnBrk="0" fontAlgn="base" hangingPunct="0">
              <a:spcBef>
                <a:spcPct val="0"/>
              </a:spcBef>
              <a:spcAft>
                <a:spcPct val="0"/>
              </a:spcAft>
              <a:buClrTx/>
              <a:buSzTx/>
              <a:buFontTx/>
              <a:buNone/>
            </a:pPr>
            <a:r>
              <a:rPr lang="es-US" sz="3000" b="1" dirty="0">
                <a:solidFill>
                  <a:srgbClr val="F35B1B"/>
                </a:solidFill>
                <a:latin typeface="Tahoma" pitchFamily="34" charset="0"/>
              </a:rPr>
              <a:t>¡Nunca dé por sentado que el conductor lo está viendo!</a:t>
            </a:r>
          </a:p>
        </p:txBody>
      </p:sp>
      <p:pic>
        <p:nvPicPr>
          <p:cNvPr id="27653" name="Picture 2055" descr="suniney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447800"/>
            <a:ext cx="4038600" cy="2695575"/>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pic>
        <p:nvPicPr>
          <p:cNvPr id="27654" name="Picture 2057" descr="olderdriver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4322763"/>
            <a:ext cx="3886200" cy="2547937"/>
          </a:xfrm>
          <a:prstGeom prst="rect">
            <a:avLst/>
          </a:prstGeom>
          <a:noFill/>
          <a:ln w="952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3232416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sz="half" idx="2"/>
          </p:nvPr>
        </p:nvSpPr>
        <p:spPr>
          <a:xfrm>
            <a:off x="4572000" y="5334000"/>
            <a:ext cx="4343400" cy="914400"/>
          </a:xfrm>
          <a:noFill/>
        </p:spPr>
        <p:txBody>
          <a:bodyPr lIns="0" tIns="0" rIns="0" bIns="0" rtlCol="0"/>
          <a:lstStyle/>
          <a:p>
            <a:pPr marL="0" indent="0" rtl="0" eaLnBrk="1" hangingPunct="1">
              <a:lnSpc>
                <a:spcPct val="85000"/>
              </a:lnSpc>
              <a:buFont typeface="Wingdings" pitchFamily="2" charset="2"/>
              <a:buNone/>
            </a:pPr>
            <a:r>
              <a:rPr lang="es-US" sz="1600" b="1" dirty="0"/>
              <a:t>Este camión atenuador fue impactado por detrás a 63 mph por un conductor distraído, a pesar de los intentos por parte de los trabajadores de llamar su atención.  </a:t>
            </a:r>
          </a:p>
        </p:txBody>
      </p:sp>
      <p:sp>
        <p:nvSpPr>
          <p:cNvPr id="28675" name="Rectangle 3"/>
          <p:cNvSpPr>
            <a:spLocks noChangeArrowheads="1"/>
          </p:cNvSpPr>
          <p:nvPr/>
        </p:nvSpPr>
        <p:spPr bwMode="auto">
          <a:xfrm>
            <a:off x="685800" y="609600"/>
            <a:ext cx="8305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lnSpc>
                <a:spcPct val="90000"/>
              </a:lnSpc>
              <a:spcBef>
                <a:spcPct val="0"/>
              </a:spcBef>
              <a:spcAft>
                <a:spcPct val="0"/>
              </a:spcAft>
              <a:buClrTx/>
              <a:buSzTx/>
              <a:buFontTx/>
              <a:buNone/>
            </a:pPr>
            <a:r>
              <a:rPr lang="es-US" sz="4000" b="1" dirty="0">
                <a:solidFill>
                  <a:srgbClr val="000000"/>
                </a:solidFill>
              </a:rPr>
              <a:t>Los Trabajadores de Carreteras Se Encuentran En Riesgo</a:t>
            </a:r>
            <a:endParaRPr lang="en-US" altLang="en-US" sz="4000" b="1" dirty="0">
              <a:solidFill>
                <a:srgbClr val="000000"/>
              </a:solidFill>
            </a:endParaRPr>
          </a:p>
        </p:txBody>
      </p:sp>
      <p:sp>
        <p:nvSpPr>
          <p:cNvPr id="28676" name="Rectangle 4"/>
          <p:cNvSpPr>
            <a:spLocks noChangeArrowheads="1"/>
          </p:cNvSpPr>
          <p:nvPr/>
        </p:nvSpPr>
        <p:spPr bwMode="auto">
          <a:xfrm>
            <a:off x="0" y="1504950"/>
            <a:ext cx="41148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lvl1pPr marL="346075" indent="-346075"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lnSpc>
                <a:spcPct val="80000"/>
              </a:lnSpc>
              <a:spcBef>
                <a:spcPct val="0"/>
              </a:spcBef>
              <a:spcAft>
                <a:spcPct val="50000"/>
              </a:spcAft>
              <a:buClr>
                <a:srgbClr val="CCCCE6"/>
              </a:buClr>
              <a:buSzPct val="60000"/>
            </a:pPr>
            <a:r>
              <a:rPr lang="es-US" sz="2600" dirty="0">
                <a:solidFill>
                  <a:srgbClr val="000000"/>
                </a:solidFill>
              </a:rPr>
              <a:t>Conductores ebrios</a:t>
            </a:r>
          </a:p>
          <a:p>
            <a:pPr rtl="0" eaLnBrk="0" fontAlgn="base" hangingPunct="0">
              <a:lnSpc>
                <a:spcPct val="80000"/>
              </a:lnSpc>
              <a:spcBef>
                <a:spcPct val="0"/>
              </a:spcBef>
              <a:spcAft>
                <a:spcPct val="50000"/>
              </a:spcAft>
              <a:buClr>
                <a:srgbClr val="CCCCE6"/>
              </a:buClr>
              <a:buSzPct val="60000"/>
            </a:pPr>
            <a:r>
              <a:rPr lang="es-US" sz="2600" dirty="0">
                <a:solidFill>
                  <a:srgbClr val="000000"/>
                </a:solidFill>
              </a:rPr>
              <a:t>Conductores adormecidos o con capacidades impedidas</a:t>
            </a:r>
          </a:p>
          <a:p>
            <a:pPr rtl="0" eaLnBrk="0" fontAlgn="base" hangingPunct="0">
              <a:lnSpc>
                <a:spcPct val="80000"/>
              </a:lnSpc>
              <a:spcBef>
                <a:spcPct val="0"/>
              </a:spcBef>
              <a:spcAft>
                <a:spcPct val="50000"/>
              </a:spcAft>
              <a:buClr>
                <a:srgbClr val="CCCCE6"/>
              </a:buClr>
              <a:buSzPct val="60000"/>
            </a:pPr>
            <a:r>
              <a:rPr lang="es-US" sz="2600" dirty="0">
                <a:solidFill>
                  <a:srgbClr val="000000"/>
                </a:solidFill>
              </a:rPr>
              <a:t>Conductores impacientes o imprudentes</a:t>
            </a:r>
          </a:p>
          <a:p>
            <a:pPr rtl="0" eaLnBrk="0" fontAlgn="base" hangingPunct="0">
              <a:lnSpc>
                <a:spcPct val="80000"/>
              </a:lnSpc>
              <a:spcBef>
                <a:spcPct val="0"/>
              </a:spcBef>
              <a:spcAft>
                <a:spcPct val="50000"/>
              </a:spcAft>
              <a:buClr>
                <a:srgbClr val="CCCCE6"/>
              </a:buClr>
              <a:buSzPct val="60000"/>
            </a:pPr>
            <a:r>
              <a:rPr lang="es-US" sz="2600" dirty="0">
                <a:solidFill>
                  <a:srgbClr val="000000"/>
                </a:solidFill>
              </a:rPr>
              <a:t>Conductores utilizando teléfonos celulares. Otro tipo de conductores distraídos. </a:t>
            </a:r>
          </a:p>
          <a:p>
            <a:pPr rtl="0" eaLnBrk="0" fontAlgn="base" hangingPunct="0">
              <a:lnSpc>
                <a:spcPct val="80000"/>
              </a:lnSpc>
              <a:spcBef>
                <a:spcPct val="0"/>
              </a:spcBef>
              <a:spcAft>
                <a:spcPct val="35000"/>
              </a:spcAft>
              <a:buClr>
                <a:srgbClr val="CCCCE6"/>
              </a:buClr>
              <a:buSzPct val="60000"/>
            </a:pPr>
            <a:r>
              <a:rPr lang="es-US" sz="2600" dirty="0">
                <a:solidFill>
                  <a:srgbClr val="000000"/>
                </a:solidFill>
              </a:rPr>
              <a:t>Conductores perdidos que buscan indicaciones</a:t>
            </a:r>
          </a:p>
        </p:txBody>
      </p:sp>
      <p:pic>
        <p:nvPicPr>
          <p:cNvPr id="28677" name="Picture 1036" descr="npo00000c"/>
          <p:cNvPicPr>
            <a:picLocks noChangeAspect="1" noChangeArrowheads="1"/>
          </p:cNvPicPr>
          <p:nvPr/>
        </p:nvPicPr>
        <p:blipFill>
          <a:blip r:embed="rId3" cstate="print">
            <a:extLst>
              <a:ext uri="{28A0092B-C50C-407E-A947-70E740481C1C}">
                <a14:useLocalDpi xmlns:a14="http://schemas.microsoft.com/office/drawing/2010/main" val="0"/>
              </a:ext>
            </a:extLst>
          </a:blip>
          <a:srcRect b="7840"/>
          <a:stretch>
            <a:fillRect/>
          </a:stretch>
        </p:blipFill>
        <p:spPr bwMode="auto">
          <a:xfrm>
            <a:off x="4419600" y="1828800"/>
            <a:ext cx="4724400" cy="331470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1245970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2_Blank">
  <a:themeElements>
    <a:clrScheme name="2_Blank 1">
      <a:dk1>
        <a:srgbClr val="000066"/>
      </a:dk1>
      <a:lt1>
        <a:srgbClr val="FFFFFF"/>
      </a:lt1>
      <a:dk2>
        <a:srgbClr val="EEEEDD"/>
      </a:dk2>
      <a:lt2>
        <a:srgbClr val="003399"/>
      </a:lt2>
      <a:accent1>
        <a:srgbClr val="AAA999"/>
      </a:accent1>
      <a:accent2>
        <a:srgbClr val="8899BB"/>
      </a:accent2>
      <a:accent3>
        <a:srgbClr val="FFFFFF"/>
      </a:accent3>
      <a:accent4>
        <a:srgbClr val="000056"/>
      </a:accent4>
      <a:accent5>
        <a:srgbClr val="D2D1CA"/>
      </a:accent5>
      <a:accent6>
        <a:srgbClr val="7B8AA9"/>
      </a:accent6>
      <a:hlink>
        <a:srgbClr val="C3CCDD"/>
      </a:hlink>
      <a:folHlink>
        <a:srgbClr val="CCDDEE"/>
      </a:folHlink>
    </a:clrScheme>
    <a:fontScheme name="2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folHlink"/>
        </a:solidFill>
        <a:ln w="9525" cap="flat" cmpd="sng" algn="ctr">
          <a:solidFill>
            <a:schemeClr val="tx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55000"/>
          </a:lnSpc>
          <a:spcBef>
            <a:spcPct val="0"/>
          </a:spcBef>
          <a:spcAft>
            <a:spcPct val="0"/>
          </a:spcAft>
          <a:buClr>
            <a:schemeClr val="accent2"/>
          </a:buClr>
          <a:buSzTx/>
          <a:buFontTx/>
          <a:buNone/>
          <a:tabLst/>
          <a:defRPr kumimoji="0" lang="de-DE"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folHlink"/>
        </a:solidFill>
        <a:ln w="9525" cap="flat" cmpd="sng" algn="ctr">
          <a:solidFill>
            <a:schemeClr val="tx1"/>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ctr" defTabSz="914400" rtl="0" eaLnBrk="0" fontAlgn="base" latinLnBrk="0" hangingPunct="0">
          <a:lnSpc>
            <a:spcPct val="155000"/>
          </a:lnSpc>
          <a:spcBef>
            <a:spcPct val="0"/>
          </a:spcBef>
          <a:spcAft>
            <a:spcPct val="0"/>
          </a:spcAft>
          <a:buClr>
            <a:schemeClr val="accent2"/>
          </a:buClr>
          <a:buSzTx/>
          <a:buFontTx/>
          <a:buNone/>
          <a:tabLst/>
          <a:defRPr kumimoji="0" lang="de-DE" sz="2400" b="0" i="0" u="none" strike="noStrike" cap="none" normalizeH="0" baseline="0" smtClean="0">
            <a:ln>
              <a:noFill/>
            </a:ln>
            <a:solidFill>
              <a:schemeClr val="tx1"/>
            </a:solidFill>
            <a:effectLst/>
            <a:latin typeface="Arial" charset="0"/>
          </a:defRPr>
        </a:defPPr>
      </a:lstStyle>
    </a:lnDef>
  </a:objectDefaults>
  <a:extraClrSchemeLst>
    <a:extraClrScheme>
      <a:clrScheme name="2_Blank 1">
        <a:dk1>
          <a:srgbClr val="000066"/>
        </a:dk1>
        <a:lt1>
          <a:srgbClr val="FFFFFF"/>
        </a:lt1>
        <a:dk2>
          <a:srgbClr val="EEEEDD"/>
        </a:dk2>
        <a:lt2>
          <a:srgbClr val="003399"/>
        </a:lt2>
        <a:accent1>
          <a:srgbClr val="AAA999"/>
        </a:accent1>
        <a:accent2>
          <a:srgbClr val="8899BB"/>
        </a:accent2>
        <a:accent3>
          <a:srgbClr val="FFFFFF"/>
        </a:accent3>
        <a:accent4>
          <a:srgbClr val="000056"/>
        </a:accent4>
        <a:accent5>
          <a:srgbClr val="D2D1CA"/>
        </a:accent5>
        <a:accent6>
          <a:srgbClr val="7B8AA9"/>
        </a:accent6>
        <a:hlink>
          <a:srgbClr val="C3CCDD"/>
        </a:hlink>
        <a:folHlink>
          <a:srgbClr val="CCDDE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74BDD73-972D-4D2E-89B6-77CA681DAC8E}"/>
</file>

<file path=customXml/itemProps2.xml><?xml version="1.0" encoding="utf-8"?>
<ds:datastoreItem xmlns:ds="http://schemas.openxmlformats.org/officeDocument/2006/customXml" ds:itemID="{EF49B14E-181A-480C-B48C-05882E940CFB}"/>
</file>

<file path=customXml/itemProps3.xml><?xml version="1.0" encoding="utf-8"?>
<ds:datastoreItem xmlns:ds="http://schemas.openxmlformats.org/officeDocument/2006/customXml" ds:itemID="{20854904-E581-428E-91B5-E8DFAEB243B7}"/>
</file>

<file path=docProps/app.xml><?xml version="1.0" encoding="utf-8"?>
<Properties xmlns="http://schemas.openxmlformats.org/officeDocument/2006/extended-properties" xmlns:vt="http://schemas.openxmlformats.org/officeDocument/2006/docPropsVTypes">
  <TotalTime>329</TotalTime>
  <Words>4028</Words>
  <Application>Microsoft Office PowerPoint</Application>
  <PresentationFormat>On-screen Show (4:3)</PresentationFormat>
  <Paragraphs>365</Paragraphs>
  <Slides>65</Slides>
  <Notes>25</Notes>
  <HiddenSlides>0</HiddenSlides>
  <MMClips>0</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1</vt:i4>
      </vt:variant>
      <vt:variant>
        <vt:lpstr>Slide Titles</vt:lpstr>
      </vt:variant>
      <vt:variant>
        <vt:i4>65</vt:i4>
      </vt:variant>
    </vt:vector>
  </HeadingPairs>
  <TitlesOfParts>
    <vt:vector size="78" baseType="lpstr">
      <vt:lpstr>Arial</vt:lpstr>
      <vt:lpstr>Arial Black</vt:lpstr>
      <vt:lpstr>Arial Narrow</vt:lpstr>
      <vt:lpstr>Calibri</vt:lpstr>
      <vt:lpstr>Impact</vt:lpstr>
      <vt:lpstr>Tahoma</vt:lpstr>
      <vt:lpstr>Times New Roman</vt:lpstr>
      <vt:lpstr>Verdana</vt:lpstr>
      <vt:lpstr>Wingdings</vt:lpstr>
      <vt:lpstr>2_Blank</vt:lpstr>
      <vt:lpstr>Pixel</vt:lpstr>
      <vt:lpstr>1_Pixel</vt:lpstr>
      <vt:lpstr>Photo House</vt:lpstr>
      <vt:lpstr>Susan Harwood Seguridad en la Zona de Trabajo</vt:lpstr>
      <vt:lpstr>Objetivos de Aprendizaje</vt:lpstr>
      <vt:lpstr>¿Qué Hace que las Zonas de Trabajo sean Diferentes?</vt:lpstr>
      <vt:lpstr>Las Zonas de Trabajo Son Diferentes</vt:lpstr>
      <vt:lpstr>Distracciones</vt:lpstr>
      <vt:lpstr>PowerPoint Presentation</vt:lpstr>
      <vt:lpstr>Intrusiones en la Zona de Trabajo </vt:lpstr>
      <vt:lpstr>Factores que Afectan la Capacidad de los Conductores</vt:lpstr>
      <vt:lpstr>PowerPoint Presentation</vt:lpstr>
      <vt:lpstr>PowerPoint Presentation</vt:lpstr>
      <vt:lpstr>Peligro para los Trabajadores de a Pie: Tipo de Barrera</vt:lpstr>
      <vt:lpstr>PowerPoint Presentation</vt:lpstr>
      <vt:lpstr>Problemas Comunes</vt:lpstr>
      <vt:lpstr>Siguiendo  al Tráfico</vt:lpstr>
      <vt:lpstr>La Mayor Parte de las Colisiones Fatales Ocurren como Consecuencia del Equipo de Construcción </vt:lpstr>
      <vt:lpstr>La Mayor Parte de las Colisiones Fatales Ocurren como Consecuencia del Equipo de Construcción </vt:lpstr>
      <vt:lpstr>¿Por Qué Se Producen las Muertes de los Trabajadores de Carreteras?</vt:lpstr>
      <vt:lpstr> Tráfico de Equipo y Vehículos de Construcción Dentro de la Zona de Trabajo </vt:lpstr>
      <vt:lpstr>Problemas comunes de las zonas de trabajo circulantes</vt:lpstr>
      <vt:lpstr>PowerPoint Presentation</vt:lpstr>
      <vt:lpstr>Sitios de Construcción</vt:lpstr>
      <vt:lpstr>PowerPoint Presentation</vt:lpstr>
      <vt:lpstr>PowerPoint Presentation</vt:lpstr>
      <vt:lpstr>Manejo del Equipo en la Vía Pública</vt:lpstr>
      <vt:lpstr>Una Excavación que Afecta al Tráfico</vt:lpstr>
      <vt:lpstr>Trabajo del Equipo en la Vía Pública</vt:lpstr>
      <vt:lpstr>Cargas por sobre el Tráfico</vt:lpstr>
      <vt:lpstr>Entregas de Materiales</vt:lpstr>
      <vt:lpstr>Entradas a Construcciones</vt:lpstr>
      <vt:lpstr>Hay dos Agencias Federales que Tienen Interés en la Seguridad en las Zonas de Trabajo</vt:lpstr>
      <vt:lpstr>1926.200(g)</vt:lpstr>
      <vt:lpstr>1926.200(g)(2)</vt:lpstr>
      <vt:lpstr>Deben Establecerse Zonas de Trabajo</vt:lpstr>
      <vt:lpstr>¿Qué es el MUTCD?</vt:lpstr>
      <vt:lpstr>Componentes de la Zona de Trabajo</vt:lpstr>
      <vt:lpstr>PowerPoint Presentation</vt:lpstr>
      <vt:lpstr>¿Qué es un Plan de Control de Tráfico?</vt:lpstr>
      <vt:lpstr>PowerPoint Presentation</vt:lpstr>
      <vt:lpstr>PowerPoint Presentation</vt:lpstr>
      <vt:lpstr>PowerPoint Presentation</vt:lpstr>
      <vt:lpstr>Establecimiento de la Zona de Trabajo</vt:lpstr>
      <vt:lpstr>PowerPoint Presentation</vt:lpstr>
      <vt:lpstr>Mantener el Material y el Equipo Alejados: ¡INCORRECTO!</vt:lpstr>
      <vt:lpstr>1. Advertencia Anticipada</vt:lpstr>
      <vt:lpstr>¡INCORRECTO!</vt:lpstr>
      <vt:lpstr>Ejemplo de Señales Típicas de Advertencia</vt:lpstr>
      <vt:lpstr>PowerPoint Presentation</vt:lpstr>
      <vt:lpstr>PowerPoint Presentation</vt:lpstr>
      <vt:lpstr>Mantenimiento de las Señales</vt:lpstr>
      <vt:lpstr> Mantenimiento Deficiente de las Señales</vt:lpstr>
      <vt:lpstr>Técnicas Incorrectas para Realizar Señales</vt:lpstr>
      <vt:lpstr>Mantenimiento Deficiente de Dispositivo de Control</vt:lpstr>
      <vt:lpstr>¿Está Confundido?</vt:lpstr>
      <vt:lpstr>Vestimenta de Alta Visibilidad</vt:lpstr>
      <vt:lpstr>Vestimenta Clase I</vt:lpstr>
      <vt:lpstr>Vestimenta Clase II</vt:lpstr>
      <vt:lpstr>Vestimenta Clase III</vt:lpstr>
      <vt:lpstr>Trabajo Nocturno</vt:lpstr>
      <vt:lpstr>Trabajo Nocturno</vt:lpstr>
      <vt:lpstr>Trabajo de Noche</vt:lpstr>
      <vt:lpstr>Trabajo Nocturno </vt:lpstr>
      <vt:lpstr>Trastornos Físicos del Trabajo Nocturno</vt:lpstr>
      <vt:lpstr>Trabajo de Noche</vt:lpstr>
      <vt:lpstr>PowerPoint Presentation</vt:lpstr>
      <vt:lpstr>¡HÁGALO CORRECTAMENTE!</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Highway Worker Safety Program</dc:title>
  <dc:creator>Bob Emmerich</dc:creator>
  <cp:lastModifiedBy>Kevin Cannon</cp:lastModifiedBy>
  <cp:revision>41</cp:revision>
  <dcterms:created xsi:type="dcterms:W3CDTF">2014-09-21T23:01:37Z</dcterms:created>
  <dcterms:modified xsi:type="dcterms:W3CDTF">2016-07-06T20:10:17Z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16424600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