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5.xml" ContentType="application/vnd.openxmlformats-officedocument.presentationml.notesSlide+xml"/>
  <Override PartName="/ppt/tags/tag10.xml" ContentType="application/vnd.openxmlformats-officedocument.presentationml.tags+xml"/>
  <Override PartName="/ppt/notesSlides/notesSlide6.xml" ContentType="application/vnd.openxmlformats-officedocument.presentationml.notesSlide+xml"/>
  <Override PartName="/ppt/tags/tag11.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11.xml" ContentType="application/vnd.openxmlformats-officedocument.presentationml.notesSlide+xml"/>
  <Override PartName="/ppt/tags/tag18.xml" ContentType="application/vnd.openxmlformats-officedocument.presentationml.tags+xml"/>
  <Override PartName="/ppt/notesSlides/notesSlide12.xml" ContentType="application/vnd.openxmlformats-officedocument.presentationml.notesSlide+xml"/>
  <Override PartName="/ppt/tags/tag19.xml" ContentType="application/vnd.openxmlformats-officedocument.presentationml.tags+xml"/>
  <Override PartName="/ppt/notesSlides/notesSlide13.xml" ContentType="application/vnd.openxmlformats-officedocument.presentationml.notesSlide+xml"/>
  <Override PartName="/ppt/tags/tag20.xml" ContentType="application/vnd.openxmlformats-officedocument.presentationml.tags+xml"/>
  <Override PartName="/ppt/notesSlides/notesSlide14.xml" ContentType="application/vnd.openxmlformats-officedocument.presentationml.notesSlide+xml"/>
  <Override PartName="/ppt/tags/tag21.xml" ContentType="application/vnd.openxmlformats-officedocument.presentationml.tags+xml"/>
  <Override PartName="/ppt/notesSlides/notesSlide15.xml" ContentType="application/vnd.openxmlformats-officedocument.presentationml.notesSlide+xml"/>
  <Override PartName="/ppt/tags/tag22.xml" ContentType="application/vnd.openxmlformats-officedocument.presentationml.tags+xml"/>
  <Override PartName="/ppt/notesSlides/notesSlide16.xml" ContentType="application/vnd.openxmlformats-officedocument.presentationml.notesSlide+xml"/>
  <Override PartName="/ppt/tags/tag23.xml" ContentType="application/vnd.openxmlformats-officedocument.presentationml.tags+xml"/>
  <Override PartName="/ppt/notesSlides/notesSlide17.xml" ContentType="application/vnd.openxmlformats-officedocument.presentationml.notesSlide+xml"/>
  <Override PartName="/ppt/tags/tag24.xml" ContentType="application/vnd.openxmlformats-officedocument.presentationml.tags+xml"/>
  <Override PartName="/ppt/notesSlides/notesSlide18.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notesSlides/notesSlide19.xml" ContentType="application/vnd.openxmlformats-officedocument.presentationml.notesSlide+xml"/>
  <Override PartName="/ppt/tags/tag27.xml" ContentType="application/vnd.openxmlformats-officedocument.presentationml.tags+xml"/>
  <Override PartName="/ppt/notesSlides/notesSlide20.xml" ContentType="application/vnd.openxmlformats-officedocument.presentationml.notesSlide+xml"/>
  <Override PartName="/ppt/tags/tag28.xml" ContentType="application/vnd.openxmlformats-officedocument.presentationml.tags+xml"/>
  <Override PartName="/ppt/notesSlides/notesSlide21.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notesSlides/notesSlide22.xml" ContentType="application/vnd.openxmlformats-officedocument.presentationml.notesSlide+xml"/>
  <Override PartName="/ppt/tags/tag31.xml" ContentType="application/vnd.openxmlformats-officedocument.presentationml.tags+xml"/>
  <Override PartName="/ppt/notesSlides/notesSlide23.xml" ContentType="application/vnd.openxmlformats-officedocument.presentationml.notesSlide+xml"/>
  <Override PartName="/ppt/tags/tag32.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 id="2147483661" r:id="rId5"/>
  </p:sldMasterIdLst>
  <p:notesMasterIdLst>
    <p:notesMasterId r:id="rId37"/>
  </p:notesMasterIdLst>
  <p:handoutMasterIdLst>
    <p:handoutMasterId r:id="rId38"/>
  </p:handoutMasterIdLst>
  <p:sldIdLst>
    <p:sldId id="290" r:id="rId6"/>
    <p:sldId id="511" r:id="rId7"/>
    <p:sldId id="600" r:id="rId8"/>
    <p:sldId id="601" r:id="rId9"/>
    <p:sldId id="602" r:id="rId10"/>
    <p:sldId id="617" r:id="rId11"/>
    <p:sldId id="603" r:id="rId12"/>
    <p:sldId id="619" r:id="rId13"/>
    <p:sldId id="620" r:id="rId14"/>
    <p:sldId id="604" r:id="rId15"/>
    <p:sldId id="605" r:id="rId16"/>
    <p:sldId id="639" r:id="rId17"/>
    <p:sldId id="621" r:id="rId18"/>
    <p:sldId id="623" r:id="rId19"/>
    <p:sldId id="622" r:id="rId20"/>
    <p:sldId id="625" r:id="rId21"/>
    <p:sldId id="624" r:id="rId22"/>
    <p:sldId id="626" r:id="rId23"/>
    <p:sldId id="627" r:id="rId24"/>
    <p:sldId id="628" r:id="rId25"/>
    <p:sldId id="630" r:id="rId26"/>
    <p:sldId id="629" r:id="rId27"/>
    <p:sldId id="631" r:id="rId28"/>
    <p:sldId id="632" r:id="rId29"/>
    <p:sldId id="633" r:id="rId30"/>
    <p:sldId id="634" r:id="rId31"/>
    <p:sldId id="635" r:id="rId32"/>
    <p:sldId id="636" r:id="rId33"/>
    <p:sldId id="637" r:id="rId34"/>
    <p:sldId id="638" r:id="rId35"/>
    <p:sldId id="305" r:id="rId36"/>
  </p:sldIdLst>
  <p:sldSz cx="12192000" cy="6858000"/>
  <p:notesSz cx="7315200" cy="9601200"/>
  <p:embeddedFontLst>
    <p:embeddedFont>
      <p:font typeface="Calibri" panose="020F0502020204030204" pitchFamily="34" charset="0"/>
      <p:regular r:id="rId39"/>
      <p:bold r:id="rId40"/>
      <p:italic r:id="rId41"/>
      <p:boldItalic r:id="rId42"/>
    </p:embeddedFont>
    <p:embeddedFont>
      <p:font typeface="Nunito" pitchFamily="2" charset="0"/>
      <p:regular r:id="rId43"/>
      <p:bold r:id="rId44"/>
      <p:italic r:id="rId45"/>
      <p:boldItalic r:id="rId46"/>
    </p:embeddedFont>
    <p:embeddedFont>
      <p:font typeface="Nunito ExtraLight" pitchFamily="2" charset="0"/>
      <p:regular r:id="rId47"/>
      <p:italic r:id="rId48"/>
    </p:embeddedFont>
    <p:embeddedFont>
      <p:font typeface="Nunito Light" pitchFamily="2" charset="0"/>
      <p:regular r:id="rId49"/>
      <p:bold r:id="rId50"/>
      <p:italic r:id="rId51"/>
      <p:boldItalic r:id="rId52"/>
    </p:embeddedFont>
    <p:embeddedFont>
      <p:font typeface="Poppins" panose="00000500000000000000" pitchFamily="2" charset="0"/>
      <p:regular r:id="rId53"/>
      <p:bold r:id="rId54"/>
      <p:italic r:id="rId55"/>
      <p:boldItalic r:id="rId56"/>
    </p:embeddedFont>
  </p:embeddedFontLst>
  <p:custDataLst>
    <p:tags r:id="rId5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0" autoAdjust="0"/>
    <p:restoredTop sz="83266" autoAdjust="0"/>
  </p:normalViewPr>
  <p:slideViewPr>
    <p:cSldViewPr snapToGrid="0">
      <p:cViewPr varScale="1">
        <p:scale>
          <a:sx n="94" d="100"/>
          <a:sy n="94" d="100"/>
        </p:scale>
        <p:origin x="1176" y="90"/>
      </p:cViewPr>
      <p:guideLst/>
    </p:cSldViewPr>
  </p:slideViewPr>
  <p:outlineViewPr>
    <p:cViewPr>
      <p:scale>
        <a:sx n="33" d="100"/>
        <a:sy n="33" d="100"/>
      </p:scale>
      <p:origin x="0" y="-10436"/>
    </p:cViewPr>
  </p:outlineViewPr>
  <p:notesTextViewPr>
    <p:cViewPr>
      <p:scale>
        <a:sx n="3" d="2"/>
        <a:sy n="3" d="2"/>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fntdata"/><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font" Target="fonts/font17.fntdata"/><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tableStyles" Target="tableStyle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8" Type="http://schemas.openxmlformats.org/officeDocument/2006/relationships/slide" Target="slides/slide3.xml"/><Relationship Id="rId51" Type="http://schemas.openxmlformats.org/officeDocument/2006/relationships/font" Target="fonts/font13.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handoutMaster" Target="handoutMasters/handoutMaster1.xml"/><Relationship Id="rId46" Type="http://schemas.openxmlformats.org/officeDocument/2006/relationships/font" Target="fonts/font8.fntdata"/><Relationship Id="rId59"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font" Target="fonts/font3.fntdata"/><Relationship Id="rId54" Type="http://schemas.openxmlformats.org/officeDocument/2006/relationships/font" Target="fonts/font16.fntdata"/><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11.fntdata"/><Relationship Id="rId57" Type="http://schemas.openxmlformats.org/officeDocument/2006/relationships/tags" Target="tags/tag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4143587" y="9119475"/>
            <a:ext cx="3169920" cy="481726"/>
          </a:xfrm>
          <a:prstGeom prst="rect">
            <a:avLst/>
          </a:prstGeom>
        </p:spPr>
        <p:txBody>
          <a:bodyPr vert="horz" lIns="96653" tIns="48327" rIns="96653" bIns="48327" rtlCol="0" anchor="b"/>
          <a:lstStyle>
            <a:lvl1pPr algn="r">
              <a:defRPr sz="1200"/>
            </a:lvl1pPr>
          </a:lstStyle>
          <a:p>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53" tIns="48327" rIns="96653" bIns="48327"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53" tIns="48327" rIns="96653" bIns="4832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5"/>
            <a:ext cx="3169920" cy="481726"/>
          </a:xfrm>
          <a:prstGeom prst="rect">
            <a:avLst/>
          </a:prstGeom>
        </p:spPr>
        <p:txBody>
          <a:bodyPr vert="horz" lIns="96653" tIns="48327" rIns="96653" bIns="48327" rtlCol="0" anchor="b"/>
          <a:lstStyle>
            <a:lvl1pPr algn="r">
              <a:defRPr sz="1200"/>
            </a:lvl1pPr>
          </a:lstStyle>
          <a:p>
            <a:fld id="{EC3E72B5-85CF-4B3F-8E83-F8AF90B971C9}" type="slidenum">
              <a:rPr lang="en-US" smtClean="0"/>
              <a:t>‹#›</a:t>
            </a:fld>
            <a:endParaRPr lang="en-US"/>
          </a:p>
        </p:txBody>
      </p:sp>
    </p:spTree>
    <p:extLst>
      <p:ext uri="{BB962C8B-B14F-4D97-AF65-F5344CB8AC3E}">
        <p14:creationId xmlns:p14="http://schemas.microsoft.com/office/powerpoint/2010/main" val="88517059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fortress.wa.gov/lni/shrl/VideoDetails.aspx?VideoID=850"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osha.gov/pls/oshaweb/owalink.query_links?src_doc_type=STANDARDS&amp;src_unique_file=1926_0502&amp;src_anchor_name=1926.502(b)(3)"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osha.gov/pls/oshaweb/owalink.query_links?src_doc_type=STANDARDS&amp;src_unique_file=1926_0502&amp;src_anchor_name=1926.502(b)(4)"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osha.gov/pls/oshaweb/owadisp.show_document?p_table=INTERPRETATIONS&amp;p_id=22006"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osha.gov/pls/oshaweb/owalink.query_links?src_doc_type=STANDARDS&amp;src_unique_file=1926_0451&amp;src_anchor_name=1926.451(g)(1)(i)" TargetMode="External"/><Relationship Id="rId2" Type="http://schemas.openxmlformats.org/officeDocument/2006/relationships/slide" Target="../slides/slide29.xml"/><Relationship Id="rId1" Type="http://schemas.openxmlformats.org/officeDocument/2006/relationships/notesMaster" Target="../notesMasters/notesMaster1.xml"/><Relationship Id="rId5" Type="http://schemas.openxmlformats.org/officeDocument/2006/relationships/hyperlink" Target="http://osha.gov/pls/oshaweb/owalink.query_links?src_doc_type=STANDARDS&amp;src_unique_file=1926_0452&amp;src_anchor_name=1926.452(k)(3)" TargetMode="External"/><Relationship Id="rId4" Type="http://schemas.openxmlformats.org/officeDocument/2006/relationships/hyperlink" Target="http://osha.gov/pls/oshaweb/owalink.query_links?src_doc_type=STANDARDS&amp;src_unique_file=1926_0452&amp;src_anchor_name=1926.452(k)(1)"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i="0" kern="1200" dirty="0">
                <a:solidFill>
                  <a:schemeClr val="tx1"/>
                </a:solidFill>
                <a:effectLst/>
                <a:latin typeface="Arial" pitchFamily="34" charset="0"/>
                <a:ea typeface="+mn-ea"/>
                <a:cs typeface="+mn-cs"/>
              </a:rPr>
              <a:t>29 CFR 1926.501(b)(13), Residential construction fall protection states “ There is a presumption that it is feasible and it will not create a greater hazard to implement fall protection systems,  Accordingly, the employer has the burden of establishing that it is appropriate to implement a fall protection plan which meets the requirements of paragraph 1926.502(k)” </a:t>
            </a:r>
          </a:p>
          <a:p>
            <a:pPr eaLnBrk="1" hangingPunct="1"/>
            <a:endParaRPr lang="en-US" i="0" dirty="0">
              <a:latin typeface="Arial" charset="0"/>
            </a:endParaRPr>
          </a:p>
          <a:p>
            <a:pPr eaLnBrk="1" hangingPunct="1"/>
            <a:r>
              <a:rPr lang="en-US" i="0" dirty="0">
                <a:latin typeface="Arial" charset="0"/>
              </a:rPr>
              <a:t>The Agency has never been convinced that there are significant safety or feasibility problems with the use of conventional fall protection equipment for the vast majority of residential construction activities.</a:t>
            </a:r>
          </a:p>
          <a:p>
            <a:pPr eaLnBrk="1" hangingPunct="1"/>
            <a:r>
              <a:rPr lang="en-US" dirty="0">
                <a:latin typeface="Arial" charset="0"/>
              </a:rPr>
              <a:t>But, we also acknowledge that there may be isolated situations where it may be infeasible or create a greater hazard to use conventional fall protection in residential construction.  We believe that 29 CFR 1926.501(b)(13) provides sufficient flexibility to accommodate employers in those rare situations where </a:t>
            </a:r>
            <a:r>
              <a:rPr lang="en-US" b="0" i="0" dirty="0">
                <a:latin typeface="Arial" charset="0"/>
              </a:rPr>
              <a:t>they </a:t>
            </a:r>
            <a:r>
              <a:rPr lang="en-US" sz="1200" b="0" i="0" kern="1200" dirty="0">
                <a:solidFill>
                  <a:schemeClr val="tx1"/>
                </a:solidFill>
                <a:effectLst/>
                <a:latin typeface="Arial" pitchFamily="34" charset="0"/>
                <a:ea typeface="+mn-ea"/>
                <a:cs typeface="+mn-cs"/>
              </a:rPr>
              <a:t>find it necessary to develop a site specific alternative fall protection plan</a:t>
            </a:r>
            <a:r>
              <a:rPr lang="en-US" b="0" i="0" dirty="0">
                <a:latin typeface="Arial" charset="0"/>
              </a:rPr>
              <a:t> .</a:t>
            </a:r>
          </a:p>
          <a:p>
            <a:endParaRPr lang="en-US" dirty="0"/>
          </a:p>
        </p:txBody>
      </p:sp>
    </p:spTree>
    <p:extLst>
      <p:ext uri="{BB962C8B-B14F-4D97-AF65-F5344CB8AC3E}">
        <p14:creationId xmlns:p14="http://schemas.microsoft.com/office/powerpoint/2010/main" val="2506476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There is no need to work from top plates.  Ladders or scaffolds can be used.</a:t>
            </a:r>
          </a:p>
          <a:p>
            <a:pPr eaLnBrk="1" hangingPunct="1"/>
            <a:endParaRPr lang="en-US" dirty="0">
              <a:latin typeface="Arial"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There are several residential fall protection videos available from the State of Washington.  Consider enhancing framing safety by showing an example for residential framing safety which is 13 minutes long and can be found at the following link. </a:t>
            </a:r>
            <a:r>
              <a:rPr lang="en-US" sz="1200" u="sng" kern="1200" dirty="0">
                <a:solidFill>
                  <a:schemeClr val="tx1"/>
                </a:solidFill>
                <a:effectLst/>
                <a:latin typeface="Arial" pitchFamily="34" charset="0"/>
                <a:ea typeface="+mn-ea"/>
                <a:cs typeface="+mn-cs"/>
                <a:hlinkClick r:id="rId3"/>
              </a:rPr>
              <a:t>https://fortress.wa.gov/lni/shrl/VideoDetails.aspx?VideoID=850</a:t>
            </a:r>
            <a:r>
              <a:rPr lang="en-US" sz="1200" kern="1200" dirty="0">
                <a:solidFill>
                  <a:schemeClr val="tx1"/>
                </a:solidFill>
                <a:effectLst/>
                <a:latin typeface="Arial" pitchFamily="34" charset="0"/>
                <a:ea typeface="+mn-ea"/>
                <a:cs typeface="+mn-cs"/>
              </a:rPr>
              <a:t> </a:t>
            </a:r>
          </a:p>
          <a:p>
            <a:endParaRPr lang="en-US" dirty="0"/>
          </a:p>
        </p:txBody>
      </p:sp>
    </p:spTree>
    <p:extLst>
      <p:ext uri="{BB962C8B-B14F-4D97-AF65-F5344CB8AC3E}">
        <p14:creationId xmlns:p14="http://schemas.microsoft.com/office/powerpoint/2010/main" val="14187448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charset="0"/>
              </a:rPr>
              <a:t>Here are examples of wall bracket, or top plate scaffold systems.</a:t>
            </a:r>
          </a:p>
          <a:p>
            <a:endParaRPr lang="en-US" dirty="0"/>
          </a:p>
        </p:txBody>
      </p:sp>
    </p:spTree>
    <p:extLst>
      <p:ext uri="{BB962C8B-B14F-4D97-AF65-F5344CB8AC3E}">
        <p14:creationId xmlns:p14="http://schemas.microsoft.com/office/powerpoint/2010/main" val="25429289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Some contractors are using these systems for rolling trusses and cutting rafter tails. </a:t>
            </a:r>
          </a:p>
          <a:p>
            <a:pPr eaLnBrk="1" hangingPunct="1"/>
            <a:r>
              <a:rPr lang="en-US" b="1" dirty="0">
                <a:latin typeface="Arial" charset="0"/>
                <a:hlinkClick r:id="rId3"/>
              </a:rPr>
              <a:t>1926.502(b)(3)</a:t>
            </a:r>
            <a:r>
              <a:rPr lang="en-US" dirty="0">
                <a:latin typeface="Arial" charset="0"/>
              </a:rPr>
              <a:t> </a:t>
            </a:r>
          </a:p>
          <a:p>
            <a:pPr eaLnBrk="1" hangingPunct="1"/>
            <a:r>
              <a:rPr lang="en-US" dirty="0">
                <a:latin typeface="Arial" charset="0"/>
              </a:rPr>
              <a:t>Guardrail systems shall be capable of withstanding, without failure, a force of at least 200 pounds (890 N) applied within 2 inches (5.1 cm) of the top edge, in any outward or downward direction, at any point along the top edge.</a:t>
            </a:r>
          </a:p>
          <a:p>
            <a:pPr eaLnBrk="1" hangingPunct="1"/>
            <a:r>
              <a:rPr lang="en-US" b="1" dirty="0">
                <a:latin typeface="Arial" charset="0"/>
                <a:hlinkClick r:id="rId4"/>
              </a:rPr>
              <a:t>1926.502(b)(4)</a:t>
            </a:r>
            <a:r>
              <a:rPr lang="en-US" dirty="0">
                <a:latin typeface="Arial" charset="0"/>
              </a:rPr>
              <a:t> </a:t>
            </a:r>
          </a:p>
          <a:p>
            <a:pPr eaLnBrk="1" hangingPunct="1"/>
            <a:r>
              <a:rPr lang="en-US" dirty="0">
                <a:latin typeface="Arial" charset="0"/>
              </a:rPr>
              <a:t>When the 200 pound (890 N) test load specified in paragraph (b)(3) of this section is applied in a downward direction, the top edge of the guardrail shall not deflect to a height less than 39 inches (1.0 m) above the walking/working level. Guardrail system components selected and constructed in accordance with the Appendix B to subpart M of this part will be deemed to meet this requirement.</a:t>
            </a:r>
            <a:endParaRPr lang="en-US" b="1" dirty="0">
              <a:latin typeface="Arial" charset="0"/>
            </a:endParaRPr>
          </a:p>
          <a:p>
            <a:pPr eaLnBrk="1" hangingPunct="1"/>
            <a:r>
              <a:rPr lang="en-US" b="1" dirty="0">
                <a:latin typeface="Arial" charset="0"/>
              </a:rPr>
              <a:t>1926.502(b)(5)</a:t>
            </a:r>
            <a:r>
              <a:rPr lang="en-US" dirty="0">
                <a:latin typeface="Arial" charset="0"/>
              </a:rPr>
              <a:t> </a:t>
            </a:r>
          </a:p>
          <a:p>
            <a:pPr eaLnBrk="1" hangingPunct="1"/>
            <a:r>
              <a:rPr lang="en-US" dirty="0" err="1">
                <a:latin typeface="Arial" charset="0"/>
              </a:rPr>
              <a:t>Midrails</a:t>
            </a:r>
            <a:r>
              <a:rPr lang="en-US" dirty="0">
                <a:latin typeface="Arial" charset="0"/>
              </a:rPr>
              <a:t>, screens, mesh, intermediate vertical members, solid panels, and equivalent structural members shall be capable of withstanding, without failure, a force of at least 150 pounds (666 N) applied in any downward or outward direction at any point along the </a:t>
            </a:r>
            <a:r>
              <a:rPr lang="en-US" dirty="0" err="1">
                <a:latin typeface="Arial" charset="0"/>
              </a:rPr>
              <a:t>midrail</a:t>
            </a:r>
            <a:r>
              <a:rPr lang="en-US" dirty="0">
                <a:latin typeface="Arial" charset="0"/>
              </a:rPr>
              <a:t> or other member.</a:t>
            </a:r>
          </a:p>
          <a:p>
            <a:endParaRPr lang="en-US" dirty="0"/>
          </a:p>
        </p:txBody>
      </p:sp>
    </p:spTree>
    <p:extLst>
      <p:ext uri="{BB962C8B-B14F-4D97-AF65-F5344CB8AC3E}">
        <p14:creationId xmlns:p14="http://schemas.microsoft.com/office/powerpoint/2010/main" val="27604865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charset="0"/>
              </a:rPr>
              <a:t>Workers can easily slip off truss cords.</a:t>
            </a:r>
          </a:p>
          <a:p>
            <a:endParaRPr lang="en-US" dirty="0"/>
          </a:p>
        </p:txBody>
      </p:sp>
    </p:spTree>
    <p:extLst>
      <p:ext uri="{BB962C8B-B14F-4D97-AF65-F5344CB8AC3E}">
        <p14:creationId xmlns:p14="http://schemas.microsoft.com/office/powerpoint/2010/main" val="25270862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charset="0"/>
              </a:rPr>
              <a:t>Truss systems can collapse</a:t>
            </a:r>
          </a:p>
          <a:p>
            <a:endParaRPr lang="en-US" dirty="0"/>
          </a:p>
        </p:txBody>
      </p:sp>
    </p:spTree>
    <p:extLst>
      <p:ext uri="{BB962C8B-B14F-4D97-AF65-F5344CB8AC3E}">
        <p14:creationId xmlns:p14="http://schemas.microsoft.com/office/powerpoint/2010/main" val="8288987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positioning of this guard rail system allows easy access for sheathing, roofing and utility installation.</a:t>
            </a:r>
          </a:p>
          <a:p>
            <a:endParaRPr lang="en-US" dirty="0"/>
          </a:p>
        </p:txBody>
      </p:sp>
    </p:spTree>
    <p:extLst>
      <p:ext uri="{BB962C8B-B14F-4D97-AF65-F5344CB8AC3E}">
        <p14:creationId xmlns:p14="http://schemas.microsoft.com/office/powerpoint/2010/main" val="34418211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examples of various anchorage devices.  All anchorage points must be capable of supporting at least 5,000 pounds per employee attached or 2x the intended load with (twice the potential impact energy of an employee free falling a distance of six feet, or the free fall distance permitted by the system whichever is less). </a:t>
            </a:r>
          </a:p>
          <a:p>
            <a:endParaRPr lang="en-US" dirty="0"/>
          </a:p>
          <a:p>
            <a:r>
              <a:rPr lang="en-US" dirty="0"/>
              <a:t>All anchor points should be installed under the supervision of “qualified person” and  always follow the manufacturer’s instructions for installation, testing and safe use guidelines.</a:t>
            </a:r>
          </a:p>
          <a:p>
            <a:endParaRPr lang="en-US" dirty="0"/>
          </a:p>
        </p:txBody>
      </p:sp>
    </p:spTree>
    <p:extLst>
      <p:ext uri="{BB962C8B-B14F-4D97-AF65-F5344CB8AC3E}">
        <p14:creationId xmlns:p14="http://schemas.microsoft.com/office/powerpoint/2010/main" val="10158306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serious concerns about stability of the truss system if it is not adequately braced.  The attachment points may overload the truss chord member’s ability to support it in a fall </a:t>
            </a:r>
          </a:p>
          <a:p>
            <a:endParaRPr lang="en-US" dirty="0"/>
          </a:p>
        </p:txBody>
      </p:sp>
    </p:spTree>
    <p:extLst>
      <p:ext uri="{BB962C8B-B14F-4D97-AF65-F5344CB8AC3E}">
        <p14:creationId xmlns:p14="http://schemas.microsoft.com/office/powerpoint/2010/main" val="26806202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1926.502(d)(15): Proper installation of the Anchorage point is critical to the success of this system.  It must be designed and installed to support the </a:t>
            </a:r>
            <a:r>
              <a:rPr lang="en-US" sz="1200" kern="1200" dirty="0">
                <a:solidFill>
                  <a:schemeClr val="tx1"/>
                </a:solidFill>
                <a:effectLst/>
                <a:latin typeface="Arial" pitchFamily="34" charset="0"/>
                <a:ea typeface="+mn-ea"/>
                <a:cs typeface="+mn-cs"/>
              </a:rPr>
              <a:t>twice the impact load – twice the potential impact energy of an employee free falling a distance of six feet, or the free fall distance permitted by the system whichever is less</a:t>
            </a:r>
            <a:r>
              <a:rPr lang="en-US" sz="1200" kern="1200" baseline="0" dirty="0">
                <a:solidFill>
                  <a:schemeClr val="tx1"/>
                </a:solidFill>
                <a:effectLst/>
                <a:latin typeface="Arial" pitchFamily="34" charset="0"/>
                <a:ea typeface="+mn-ea"/>
                <a:cs typeface="+mn-cs"/>
              </a:rPr>
              <a:t> -</a:t>
            </a:r>
            <a:r>
              <a:rPr lang="en-US" sz="1200" kern="1200" dirty="0">
                <a:solidFill>
                  <a:schemeClr val="tx1"/>
                </a:solidFill>
                <a:effectLst/>
                <a:latin typeface="Arial" pitchFamily="34" charset="0"/>
                <a:ea typeface="+mn-ea"/>
                <a:cs typeface="+mn-cs"/>
              </a:rPr>
              <a:t> </a:t>
            </a:r>
            <a:r>
              <a:rPr lang="en-US" dirty="0">
                <a:latin typeface="Arial" charset="0"/>
              </a:rPr>
              <a:t>that would be applied to it if a worker fell.  Consulting the manufacturer’s instructions or a registered professional engineer or properly qualified person with an engineering</a:t>
            </a:r>
            <a:r>
              <a:rPr lang="en-US" baseline="0" dirty="0">
                <a:latin typeface="Arial" charset="0"/>
              </a:rPr>
              <a:t> background and the ability to determine load forces and support criteria </a:t>
            </a:r>
            <a:r>
              <a:rPr lang="en-US" dirty="0">
                <a:latin typeface="Arial" charset="0"/>
              </a:rPr>
              <a:t>will ensure this critical component is properly installed and maintained. </a:t>
            </a:r>
          </a:p>
        </p:txBody>
      </p:sp>
    </p:spTree>
    <p:extLst>
      <p:ext uri="{BB962C8B-B14F-4D97-AF65-F5344CB8AC3E}">
        <p14:creationId xmlns:p14="http://schemas.microsoft.com/office/powerpoint/2010/main" val="256374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pitchFamily="34" charset="0"/>
                <a:ea typeface="+mn-ea"/>
                <a:cs typeface="+mn-cs"/>
              </a:rPr>
              <a:t>The photo in the lower left may not depict the safe use of a fall restraint in that there appears to be too much slack in the system near the rake edge. The system tethers a worker in a manner that will </a:t>
            </a:r>
            <a:r>
              <a:rPr lang="en-US" sz="1200" u="sng" kern="1200" dirty="0">
                <a:solidFill>
                  <a:schemeClr val="tx1"/>
                </a:solidFill>
                <a:effectLst/>
                <a:latin typeface="Arial" pitchFamily="34" charset="0"/>
                <a:ea typeface="+mn-ea"/>
                <a:cs typeface="+mn-cs"/>
              </a:rPr>
              <a:t>not allow a fall</a:t>
            </a:r>
            <a:r>
              <a:rPr lang="en-US" sz="1200" kern="1200" dirty="0">
                <a:solidFill>
                  <a:schemeClr val="tx1"/>
                </a:solidFill>
                <a:effectLst/>
                <a:latin typeface="Arial" pitchFamily="34" charset="0"/>
                <a:ea typeface="+mn-ea"/>
                <a:cs typeface="+mn-cs"/>
              </a:rPr>
              <a:t> of </a:t>
            </a:r>
            <a:r>
              <a:rPr lang="en-US" sz="1200" u="sng" kern="1200" dirty="0">
                <a:solidFill>
                  <a:schemeClr val="tx1"/>
                </a:solidFill>
                <a:effectLst/>
                <a:latin typeface="Arial" pitchFamily="34" charset="0"/>
                <a:ea typeface="+mn-ea"/>
                <a:cs typeface="+mn-cs"/>
              </a:rPr>
              <a:t>any</a:t>
            </a:r>
            <a:r>
              <a:rPr lang="en-US" sz="1200" kern="1200" dirty="0">
                <a:solidFill>
                  <a:schemeClr val="tx1"/>
                </a:solidFill>
                <a:effectLst/>
                <a:latin typeface="Arial" pitchFamily="34" charset="0"/>
                <a:ea typeface="+mn-ea"/>
                <a:cs typeface="+mn-cs"/>
              </a:rPr>
              <a:t> distance. When rope grabs are used they must</a:t>
            </a:r>
            <a:r>
              <a:rPr lang="en-US" sz="1200" kern="1200" baseline="0" dirty="0">
                <a:solidFill>
                  <a:schemeClr val="tx1"/>
                </a:solidFill>
                <a:effectLst/>
                <a:latin typeface="Arial" pitchFamily="34" charset="0"/>
                <a:ea typeface="+mn-ea"/>
                <a:cs typeface="+mn-cs"/>
              </a:rPr>
              <a:t> be set </a:t>
            </a:r>
            <a:r>
              <a:rPr lang="en-US" sz="1200" kern="1200" dirty="0">
                <a:solidFill>
                  <a:schemeClr val="tx1"/>
                </a:solidFill>
                <a:effectLst/>
                <a:latin typeface="Arial" pitchFamily="34" charset="0"/>
                <a:ea typeface="+mn-ea"/>
                <a:cs typeface="+mn-cs"/>
              </a:rPr>
              <a:t>in a manner that allows minimal slack in a line to keep a user away from an edge of a structure. The Anchorage design can be </a:t>
            </a:r>
            <a:r>
              <a:rPr lang="en-US" sz="1200" u="sng" kern="1200" dirty="0">
                <a:solidFill>
                  <a:schemeClr val="tx1"/>
                </a:solidFill>
                <a:effectLst/>
                <a:latin typeface="Arial" pitchFamily="34" charset="0"/>
                <a:ea typeface="+mn-ea"/>
                <a:cs typeface="+mn-cs"/>
              </a:rPr>
              <a:t>less than</a:t>
            </a:r>
            <a:r>
              <a:rPr lang="en-US" sz="1200" kern="1200" dirty="0">
                <a:solidFill>
                  <a:schemeClr val="tx1"/>
                </a:solidFill>
                <a:effectLst/>
                <a:latin typeface="Arial" pitchFamily="34" charset="0"/>
                <a:ea typeface="+mn-ea"/>
                <a:cs typeface="+mn-cs"/>
              </a:rPr>
              <a:t> that of an anchorage for a PFAS, thus a failure could result in a fall with arrest forces applied.</a:t>
            </a:r>
          </a:p>
          <a:p>
            <a:endParaRPr lang="en-US" sz="12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In a </a:t>
            </a:r>
            <a:r>
              <a:rPr lang="en-US" sz="1200" u="sng" kern="1200" dirty="0">
                <a:solidFill>
                  <a:schemeClr val="tx1"/>
                </a:solidFill>
                <a:effectLst/>
                <a:latin typeface="Arial" pitchFamily="34" charset="0"/>
                <a:ea typeface="+mn-ea"/>
                <a:cs typeface="+mn-cs"/>
                <a:hlinkClick r:id="rId3" tooltip="http://www.osha.gov/pls/oshaweb/owadisp.show_document?p_table=INTERPRETATIONS&amp;p_id=22006"/>
              </a:rPr>
              <a:t>November 2, 1995, interpretation letter to Mr. Dennis Gilmore</a:t>
            </a:r>
            <a:r>
              <a:rPr lang="en-US" sz="1200" kern="1200" dirty="0">
                <a:solidFill>
                  <a:schemeClr val="tx1"/>
                </a:solidFill>
                <a:effectLst/>
                <a:latin typeface="Arial" pitchFamily="34" charset="0"/>
                <a:ea typeface="+mn-ea"/>
                <a:cs typeface="+mn-cs"/>
              </a:rPr>
              <a:t>, OSHA suggested that, at a minimum, a fall restraint system have the capacity to withstand at least 3,000 pounds or twice the maximum expected force that is needed to restrain the person from exposure to the fall hazard. In determining this force, consideration should be given to site-specific factors such as the force generated by a person (including his or her tools, equipment and materials) walking, slipping, tripping, leaning, or sliding along the work surface.</a:t>
            </a:r>
          </a:p>
          <a:p>
            <a:endParaRPr lang="en-US" dirty="0"/>
          </a:p>
        </p:txBody>
      </p:sp>
    </p:spTree>
    <p:extLst>
      <p:ext uri="{BB962C8B-B14F-4D97-AF65-F5344CB8AC3E}">
        <p14:creationId xmlns:p14="http://schemas.microsoft.com/office/powerpoint/2010/main" val="35104175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end- use of the structure being built must be as a home, i.e., a dwelling … and,</a:t>
            </a:r>
          </a:p>
          <a:p>
            <a:r>
              <a:rPr lang="en-US" dirty="0"/>
              <a:t>The structure must be constructed using traditional wood frame construction materials and methods.  </a:t>
            </a:r>
          </a:p>
          <a:p>
            <a:r>
              <a:rPr lang="en-US" dirty="0"/>
              <a:t>The limited use of steel I-beams to help support wood framing does not disqualify a structure from being considered residential construction.</a:t>
            </a:r>
          </a:p>
        </p:txBody>
      </p:sp>
    </p:spTree>
    <p:extLst>
      <p:ext uri="{BB962C8B-B14F-4D97-AF65-F5344CB8AC3E}">
        <p14:creationId xmlns:p14="http://schemas.microsoft.com/office/powerpoint/2010/main" val="32313979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when there are systems available to protect them from falling and hitting the ground.</a:t>
            </a:r>
          </a:p>
          <a:p>
            <a:endParaRPr lang="en-US" dirty="0"/>
          </a:p>
        </p:txBody>
      </p:sp>
    </p:spTree>
    <p:extLst>
      <p:ext uri="{BB962C8B-B14F-4D97-AF65-F5344CB8AC3E}">
        <p14:creationId xmlns:p14="http://schemas.microsoft.com/office/powerpoint/2010/main" val="39343996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Picture in bottom left photo is a 4:12 pitch would could qualify for a safety monitoring system.</a:t>
            </a:r>
          </a:p>
          <a:p>
            <a:endParaRPr lang="en-US" dirty="0"/>
          </a:p>
        </p:txBody>
      </p:sp>
    </p:spTree>
    <p:extLst>
      <p:ext uri="{BB962C8B-B14F-4D97-AF65-F5344CB8AC3E}">
        <p14:creationId xmlns:p14="http://schemas.microsoft.com/office/powerpoint/2010/main" val="5027499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Arial" charset="0"/>
                <a:hlinkClick r:id="rId3"/>
              </a:rPr>
              <a:t>1926.451(g)(1)(</a:t>
            </a:r>
            <a:r>
              <a:rPr lang="en-US" b="1" dirty="0" err="1">
                <a:latin typeface="Arial" charset="0"/>
                <a:hlinkClick r:id="rId3"/>
              </a:rPr>
              <a:t>i</a:t>
            </a:r>
            <a:r>
              <a:rPr lang="en-US" b="1" dirty="0">
                <a:latin typeface="Arial" charset="0"/>
                <a:hlinkClick r:id="rId3"/>
              </a:rPr>
              <a:t>)</a:t>
            </a:r>
            <a:r>
              <a:rPr lang="en-US" b="1" dirty="0">
                <a:latin typeface="Arial" charset="0"/>
              </a:rPr>
              <a:t> Each employee on a boatswains' chair, catenary scaffold, float scaffold, needle beam scaffold, or ladder jack scaffold shall be protected by a personal fall arrest system;</a:t>
            </a:r>
          </a:p>
          <a:p>
            <a:pPr eaLnBrk="1" hangingPunct="1"/>
            <a:r>
              <a:rPr lang="en-US" b="1" dirty="0">
                <a:latin typeface="Arial" charset="0"/>
              </a:rPr>
              <a:t>1926.452(k)</a:t>
            </a:r>
            <a:r>
              <a:rPr lang="en-US" dirty="0">
                <a:latin typeface="Arial" charset="0"/>
              </a:rPr>
              <a:t> "Ladder jack scaffolds."</a:t>
            </a:r>
            <a:endParaRPr lang="en-US" b="1" dirty="0">
              <a:latin typeface="Arial" charset="0"/>
              <a:hlinkClick r:id="rId4"/>
            </a:endParaRPr>
          </a:p>
          <a:p>
            <a:pPr eaLnBrk="1" hangingPunct="1"/>
            <a:r>
              <a:rPr lang="en-US" b="1" dirty="0">
                <a:latin typeface="Arial" charset="0"/>
                <a:hlinkClick r:id="rId4"/>
              </a:rPr>
              <a:t>1926.452(k)(1)</a:t>
            </a:r>
            <a:r>
              <a:rPr lang="en-US" dirty="0">
                <a:latin typeface="Arial" charset="0"/>
              </a:rPr>
              <a:t> Platforms shall not exceed a height of 20 feet (6.1 m).</a:t>
            </a:r>
            <a:endParaRPr lang="en-US" b="1" dirty="0">
              <a:latin typeface="Arial" charset="0"/>
            </a:endParaRPr>
          </a:p>
          <a:p>
            <a:pPr eaLnBrk="1" hangingPunct="1"/>
            <a:r>
              <a:rPr lang="en-US" b="1" dirty="0">
                <a:latin typeface="Arial" charset="0"/>
              </a:rPr>
              <a:t>1926.452(k)(2)</a:t>
            </a:r>
            <a:r>
              <a:rPr lang="en-US" dirty="0">
                <a:latin typeface="Arial" charset="0"/>
              </a:rPr>
              <a:t> All ladders used to support ladder jack scaffolds shall meet the requirements of subpart X of this part -- Stairways and Ladders, except that job-made ladders shall not be used to support ladder jack scaffolds.</a:t>
            </a:r>
            <a:endParaRPr lang="en-US" b="1" i="1" dirty="0">
              <a:latin typeface="Arial" charset="0"/>
            </a:endParaRPr>
          </a:p>
          <a:p>
            <a:pPr eaLnBrk="1" hangingPunct="1"/>
            <a:r>
              <a:rPr lang="en-US" b="1" dirty="0">
                <a:latin typeface="Arial" charset="0"/>
                <a:hlinkClick r:id="rId5"/>
              </a:rPr>
              <a:t>1926.452(k)(3)</a:t>
            </a:r>
            <a:r>
              <a:rPr lang="en-US" dirty="0">
                <a:latin typeface="Arial" charset="0"/>
              </a:rPr>
              <a:t> The ladder jack shall be so designed and constructed that it will bear on the side rails and ladder rungs or on the ladder rungs alone. If bearing on rungs only, the bearing area shall include a length of at least 10 inches (25.4 cm) on each rung.</a:t>
            </a:r>
            <a:endParaRPr lang="en-US" b="1" dirty="0">
              <a:latin typeface="Arial" charset="0"/>
            </a:endParaRPr>
          </a:p>
          <a:p>
            <a:pPr eaLnBrk="1" hangingPunct="1"/>
            <a:r>
              <a:rPr lang="en-US" b="1" dirty="0">
                <a:latin typeface="Arial" charset="0"/>
              </a:rPr>
              <a:t>1926.452(k)(4)</a:t>
            </a:r>
            <a:r>
              <a:rPr lang="en-US" dirty="0">
                <a:latin typeface="Arial" charset="0"/>
              </a:rPr>
              <a:t> Ladders used to support ladder jacks shall be placed, fastened, or equipped with devices to prevent slipping.</a:t>
            </a:r>
            <a:endParaRPr lang="en-US" b="1" dirty="0">
              <a:latin typeface="Arial" charset="0"/>
            </a:endParaRPr>
          </a:p>
          <a:p>
            <a:pPr eaLnBrk="1" hangingPunct="1"/>
            <a:r>
              <a:rPr lang="en-US" b="1" dirty="0">
                <a:latin typeface="Arial" charset="0"/>
              </a:rPr>
              <a:t>1926.452(k)(5)</a:t>
            </a:r>
            <a:r>
              <a:rPr lang="en-US" dirty="0">
                <a:latin typeface="Arial" charset="0"/>
              </a:rPr>
              <a:t> Scaffold platforms shall not be bridged one to another.</a:t>
            </a:r>
          </a:p>
          <a:p>
            <a:endParaRPr lang="en-US" dirty="0"/>
          </a:p>
        </p:txBody>
      </p:sp>
    </p:spTree>
    <p:extLst>
      <p:ext uri="{BB962C8B-B14F-4D97-AF65-F5344CB8AC3E}">
        <p14:creationId xmlns:p14="http://schemas.microsoft.com/office/powerpoint/2010/main" val="20951873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Pump jacks are a popular system used by many contractors to install building wrap and siding.  Some contractors have used different variations of the pump jack that allow them to jack it up to just under the fascia and be used as catch platforms.  There the system can be used as perimeter protection while sheathing and roofing operations are performed.</a:t>
            </a:r>
          </a:p>
          <a:p>
            <a:pPr eaLnBrk="1" hangingPunct="1"/>
            <a:endParaRPr lang="en-US" dirty="0">
              <a:latin typeface="Arial" charset="0"/>
            </a:endParaRPr>
          </a:p>
          <a:p>
            <a:pPr eaLnBrk="1" hangingPunct="1"/>
            <a:r>
              <a:rPr lang="en-US" sz="1200" kern="1200" dirty="0">
                <a:solidFill>
                  <a:schemeClr val="tx1"/>
                </a:solidFill>
                <a:effectLst/>
                <a:latin typeface="Arial" pitchFamily="34" charset="0"/>
                <a:ea typeface="+mn-ea"/>
                <a:cs typeface="+mn-cs"/>
              </a:rPr>
              <a:t>Remember</a:t>
            </a:r>
            <a:r>
              <a:rPr lang="en-US" sz="1200" kern="1200" baseline="0" dirty="0">
                <a:solidFill>
                  <a:schemeClr val="tx1"/>
                </a:solidFill>
                <a:effectLst/>
                <a:latin typeface="Arial" pitchFamily="34" charset="0"/>
                <a:ea typeface="+mn-ea"/>
                <a:cs typeface="+mn-cs"/>
              </a:rPr>
              <a:t> </a:t>
            </a:r>
            <a:r>
              <a:rPr lang="en-US" sz="1200" kern="1200" dirty="0">
                <a:solidFill>
                  <a:schemeClr val="tx1"/>
                </a:solidFill>
                <a:effectLst/>
                <a:latin typeface="Arial" pitchFamily="34" charset="0"/>
                <a:ea typeface="+mn-ea"/>
                <a:cs typeface="+mn-cs"/>
              </a:rPr>
              <a:t>the potential  “electrocution hazards resulting from contact with power lines” while standing or moving poles and access ladders. </a:t>
            </a:r>
            <a:endParaRPr lang="en-US" dirty="0">
              <a:latin typeface="Arial" charset="0"/>
            </a:endParaRPr>
          </a:p>
          <a:p>
            <a:endParaRPr lang="en-US" dirty="0"/>
          </a:p>
        </p:txBody>
      </p:sp>
    </p:spTree>
    <p:extLst>
      <p:ext uri="{BB962C8B-B14F-4D97-AF65-F5344CB8AC3E}">
        <p14:creationId xmlns:p14="http://schemas.microsoft.com/office/powerpoint/2010/main" val="22287914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38221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edges and holes must be protected immediately after they’re created.</a:t>
            </a:r>
          </a:p>
          <a:p>
            <a:endParaRPr lang="en-US" dirty="0"/>
          </a:p>
        </p:txBody>
      </p:sp>
    </p:spTree>
    <p:extLst>
      <p:ext uri="{BB962C8B-B14F-4D97-AF65-F5344CB8AC3E}">
        <p14:creationId xmlns:p14="http://schemas.microsoft.com/office/powerpoint/2010/main" val="915492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we see a 2nd  AND 3RD floor perimeters completely protected by a guard rail system.</a:t>
            </a:r>
          </a:p>
          <a:p>
            <a:endParaRPr lang="en-US" dirty="0"/>
          </a:p>
        </p:txBody>
      </p:sp>
    </p:spTree>
    <p:extLst>
      <p:ext uri="{BB962C8B-B14F-4D97-AF65-F5344CB8AC3E}">
        <p14:creationId xmlns:p14="http://schemas.microsoft.com/office/powerpoint/2010/main" val="3350664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Falling from roofs is not the only area where fatalities have occurred.  Open sides like this must be protected.</a:t>
            </a:r>
          </a:p>
        </p:txBody>
      </p:sp>
    </p:spTree>
    <p:extLst>
      <p:ext uri="{BB962C8B-B14F-4D97-AF65-F5344CB8AC3E}">
        <p14:creationId xmlns:p14="http://schemas.microsoft.com/office/powerpoint/2010/main" val="34905716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the same system still in place through Mechanical, Electrical, Plumbing installation and dry wall. </a:t>
            </a:r>
          </a:p>
          <a:p>
            <a:r>
              <a:rPr lang="en-US" dirty="0"/>
              <a:t>Priming and painting can be done before installing the permanent handrail and removal of the guardrail.</a:t>
            </a:r>
          </a:p>
        </p:txBody>
      </p:sp>
    </p:spTree>
    <p:extLst>
      <p:ext uri="{BB962C8B-B14F-4D97-AF65-F5344CB8AC3E}">
        <p14:creationId xmlns:p14="http://schemas.microsoft.com/office/powerpoint/2010/main" val="733385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Tree>
    <p:extLst>
      <p:ext uri="{BB962C8B-B14F-4D97-AF65-F5344CB8AC3E}">
        <p14:creationId xmlns:p14="http://schemas.microsoft.com/office/powerpoint/2010/main" val="23105638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The ability to be either side mounted or deck mounted allows flexibility to employers when using the engineered guardrail systems we just observed.</a:t>
            </a:r>
          </a:p>
          <a:p>
            <a:pPr eaLnBrk="1" hangingPunct="1"/>
            <a:r>
              <a:rPr lang="en-US" dirty="0">
                <a:latin typeface="Arial" charset="0"/>
              </a:rPr>
              <a:t>Either way, consult the manufacturer’s instructions or a registered professional engineer to ensure proper installation. </a:t>
            </a:r>
          </a:p>
          <a:p>
            <a:endParaRPr lang="en-US" dirty="0"/>
          </a:p>
        </p:txBody>
      </p:sp>
    </p:spTree>
    <p:extLst>
      <p:ext uri="{BB962C8B-B14F-4D97-AF65-F5344CB8AC3E}">
        <p14:creationId xmlns:p14="http://schemas.microsoft.com/office/powerpoint/2010/main" val="2703052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919976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0145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3" name="Text Placeholder 2">
            <a:extLst>
              <a:ext uri="{FF2B5EF4-FFF2-40B4-BE49-F238E27FC236}">
                <a16:creationId xmlns:a16="http://schemas.microsoft.com/office/drawing/2014/main" id="{ACAF6830-647C-114A-9A01-294B865140D0}"/>
              </a:ext>
            </a:extLst>
          </p:cNvPr>
          <p:cNvSpPr>
            <a:spLocks noGrp="1"/>
          </p:cNvSpPr>
          <p:nvPr>
            <p:ph type="body" sz="quarter" idx="15"/>
          </p:nvPr>
        </p:nvSpPr>
        <p:spPr>
          <a:xfrm>
            <a:off x="954088" y="1828800"/>
            <a:ext cx="9764712" cy="3403600"/>
          </a:xfrm>
          <a:prstGeom prst="rect">
            <a:avLst/>
          </a:prstGeom>
        </p:spPr>
        <p:txBody>
          <a:bodyPr/>
          <a:lstStyle>
            <a:lvl1pPr>
              <a:buClr>
                <a:srgbClr val="FF0000"/>
              </a:buClr>
              <a:defRPr/>
            </a:lvl1pPr>
            <a:lvl2pPr>
              <a:buClr>
                <a:srgbClr val="FF0000"/>
              </a:buClr>
              <a:defRPr/>
            </a:lvl2pPr>
            <a:lvl3pPr>
              <a:buClr>
                <a:srgbClr val="FF0000"/>
              </a:buClr>
              <a:defRPr/>
            </a:lvl3pPr>
            <a:lvl4pPr>
              <a:buClr>
                <a:srgbClr val="FF0000"/>
              </a:buClr>
              <a:defRPr/>
            </a:lvl4pPr>
            <a:lvl5pPr>
              <a:buClr>
                <a:srgbClr val="FF000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123024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10994150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27763043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Tree>
    <p:extLst>
      <p:ext uri="{BB962C8B-B14F-4D97-AF65-F5344CB8AC3E}">
        <p14:creationId xmlns:p14="http://schemas.microsoft.com/office/powerpoint/2010/main" val="22613584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dirty="0"/>
          </a:p>
          <a:p>
            <a:r>
              <a:rPr lang="en-US" dirty="0"/>
              <a:t>Insert or Drag and Drop Image Here</a:t>
            </a:r>
          </a:p>
          <a:p>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dirty="0"/>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dirty="0"/>
              <a:t>Presentation Name</a:t>
            </a:r>
          </a:p>
        </p:txBody>
      </p:sp>
    </p:spTree>
    <p:extLst>
      <p:ext uri="{BB962C8B-B14F-4D97-AF65-F5344CB8AC3E}">
        <p14:creationId xmlns:p14="http://schemas.microsoft.com/office/powerpoint/2010/main" val="42294462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475931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No Logo">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441378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0" i="0">
                <a:latin typeface="Nunito" pitchFamily="2" charset="0"/>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0"/>
              </a:rPr>
              <a:t>‹#›</a:t>
            </a:fld>
            <a:r>
              <a:rPr lang="en-US" sz="1000" b="0" i="0">
                <a:solidFill>
                  <a:srgbClr val="221F1F"/>
                </a:solidFill>
                <a:latin typeface="Nunito" pitchFamily="2" charset="0"/>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0"/>
              </a:defRPr>
            </a:lvl1pPr>
          </a:lstStyle>
          <a:p>
            <a:pPr lvl="0"/>
            <a:r>
              <a:rPr lang="en-US"/>
              <a:t>Presentation Name </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1539686"/>
            <a:ext cx="4914677" cy="4360823"/>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r>
              <a:rPr lang="en-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539686"/>
            <a:ext cx="4224079" cy="436082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Arial" panose="020B0604020202020204" pitchFamily="34" charset="0"/>
                <a:cs typeface="Arial" panose="020B0604020202020204" pitchFamily="34" charset="0"/>
              </a:defRPr>
            </a:lvl1pPr>
          </a:lstStyle>
          <a:p>
            <a:endParaRPr lang="en-US" dirty="0"/>
          </a:p>
          <a:p>
            <a:r>
              <a:rPr lang="en-US" dirty="0"/>
              <a:t>Insert or Drag and Drop Image Here</a:t>
            </a:r>
          </a:p>
          <a:p>
            <a:endParaRPr lang="en-US" dirty="0"/>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kumimoji="0" lang="en-US" sz="1000" b="0" i="0" u="none" strike="noStrike" kern="1200" cap="none" spc="0" normalizeH="0" baseline="0" noProof="0" smtClean="0">
                <a:ln>
                  <a:noFill/>
                </a:ln>
                <a:solidFill>
                  <a:srgbClr val="221F1F"/>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1000" b="0" i="0" u="none" strike="noStrike" kern="1200" cap="none" spc="0" normalizeH="0" baseline="0" noProof="0">
                <a:ln>
                  <a:noFill/>
                </a:ln>
                <a:solidFill>
                  <a:srgbClr val="221F1F"/>
                </a:solidFill>
                <a:effectLst/>
                <a:uLnTx/>
                <a:uFillTx/>
                <a:latin typeface="Arial" panose="020B0604020202020204" pitchFamily="34" charset="0"/>
                <a:ea typeface="+mn-ea"/>
                <a:cs typeface="Arial" panose="020B0604020202020204" pitchFamily="34" charset="0"/>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Arial" panose="020B0604020202020204" pitchFamily="34" charset="0"/>
                <a:cs typeface="Arial" panose="020B0604020202020204" pitchFamily="34" charset="0"/>
              </a:defRPr>
            </a:lvl1pPr>
          </a:lstStyle>
          <a:p>
            <a:pPr lvl="0"/>
            <a:r>
              <a:rPr lang="en-US"/>
              <a:t>Presentation Name</a:t>
            </a:r>
          </a:p>
        </p:txBody>
      </p:sp>
      <p:sp>
        <p:nvSpPr>
          <p:cNvPr id="2" name="Text Placeholder 4">
            <a:extLst>
              <a:ext uri="{FF2B5EF4-FFF2-40B4-BE49-F238E27FC236}">
                <a16:creationId xmlns:a16="http://schemas.microsoft.com/office/drawing/2014/main" id="{1898D7A8-C25A-A967-0C89-AA3D546D28AE}"/>
              </a:ext>
            </a:extLst>
          </p:cNvPr>
          <p:cNvSpPr>
            <a:spLocks noGrp="1"/>
          </p:cNvSpPr>
          <p:nvPr>
            <p:ph type="body" sz="quarter" idx="35" hasCustomPrompt="1"/>
          </p:nvPr>
        </p:nvSpPr>
        <p:spPr>
          <a:xfrm>
            <a:off x="574166" y="461115"/>
            <a:ext cx="8804552"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dirty="0"/>
              <a:t>Sample Title</a:t>
            </a:r>
          </a:p>
        </p:txBody>
      </p:sp>
    </p:spTree>
    <p:extLst>
      <p:ext uri="{BB962C8B-B14F-4D97-AF65-F5344CB8AC3E}">
        <p14:creationId xmlns:p14="http://schemas.microsoft.com/office/powerpoint/2010/main" val="877793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74166" y="1557325"/>
            <a:ext cx="6463943" cy="4360823"/>
          </a:xfrm>
          <a:prstGeom prst="rect">
            <a:avLst/>
          </a:prstGeom>
        </p:spPr>
        <p:txBody>
          <a:bodyPr>
            <a:normAutofit/>
          </a:bodyPr>
          <a:lstStyle>
            <a:lvl1pPr marL="285750" indent="-285750">
              <a:buClr>
                <a:srgbClr val="EA0029"/>
              </a:buClr>
              <a:buSzPct val="150000"/>
              <a:buFont typeface="Arial" panose="020B0604020202020204" pitchFamily="34" charset="0"/>
              <a:buChar char="•"/>
              <a:defRPr sz="24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endParaRPr lang="en-US" dirty="0"/>
          </a:p>
          <a:p>
            <a:r>
              <a:rPr lang="en-US" dirty="0"/>
              <a:t>Point Two</a:t>
            </a:r>
          </a:p>
          <a:p>
            <a:endParaRPr lang="en-US" dirty="0"/>
          </a:p>
          <a:p>
            <a:r>
              <a:rPr lang="en-US" dirty="0"/>
              <a:t>Point Three</a:t>
            </a:r>
          </a:p>
          <a:p>
            <a:endParaRPr lang="en-US" dirty="0"/>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7529147" y="1557324"/>
            <a:ext cx="4224079" cy="436082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Arial" panose="020B0604020202020204" pitchFamily="34" charset="0"/>
                <a:cs typeface="Arial" panose="020B0604020202020204" pitchFamily="34" charset="0"/>
              </a:defRPr>
            </a:lvl1pPr>
          </a:lstStyle>
          <a:p>
            <a:endParaRPr lang="en-US" dirty="0"/>
          </a:p>
          <a:p>
            <a:r>
              <a:rPr lang="en-US" dirty="0"/>
              <a:t>Insert or Drag and Drop Image Here</a:t>
            </a:r>
          </a:p>
          <a:p>
            <a:endParaRPr lang="en-US" dirty="0"/>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kumimoji="0" lang="en-US" sz="1000" b="0" i="0" u="none" strike="noStrike" kern="1200" cap="none" spc="0" normalizeH="0" baseline="0" noProof="0" smtClean="0">
                <a:ln>
                  <a:noFill/>
                </a:ln>
                <a:solidFill>
                  <a:srgbClr val="221F1F"/>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1000" b="0" i="0" u="none" strike="noStrike" kern="1200" cap="none" spc="0" normalizeH="0" baseline="0" noProof="0">
                <a:ln>
                  <a:noFill/>
                </a:ln>
                <a:solidFill>
                  <a:srgbClr val="221F1F"/>
                </a:solidFill>
                <a:effectLst/>
                <a:uLnTx/>
                <a:uFillTx/>
                <a:latin typeface="Arial" panose="020B0604020202020204" pitchFamily="34" charset="0"/>
                <a:ea typeface="+mn-ea"/>
                <a:cs typeface="Arial" panose="020B0604020202020204" pitchFamily="34" charset="0"/>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Arial" panose="020B0604020202020204" pitchFamily="34" charset="0"/>
                <a:cs typeface="Arial" panose="020B0604020202020204" pitchFamily="34" charset="0"/>
              </a:defRPr>
            </a:lvl1pPr>
          </a:lstStyle>
          <a:p>
            <a:pPr lvl="0"/>
            <a:r>
              <a:rPr lang="en-US"/>
              <a:t>Presentation Name</a:t>
            </a:r>
          </a:p>
        </p:txBody>
      </p:sp>
      <p:sp>
        <p:nvSpPr>
          <p:cNvPr id="2" name="Text Placeholder 4">
            <a:extLst>
              <a:ext uri="{FF2B5EF4-FFF2-40B4-BE49-F238E27FC236}">
                <a16:creationId xmlns:a16="http://schemas.microsoft.com/office/drawing/2014/main" id="{1898D7A8-C25A-A967-0C89-AA3D546D28AE}"/>
              </a:ext>
            </a:extLst>
          </p:cNvPr>
          <p:cNvSpPr>
            <a:spLocks noGrp="1"/>
          </p:cNvSpPr>
          <p:nvPr>
            <p:ph type="body" sz="quarter" idx="35" hasCustomPrompt="1"/>
          </p:nvPr>
        </p:nvSpPr>
        <p:spPr>
          <a:xfrm>
            <a:off x="574166" y="461115"/>
            <a:ext cx="8804552"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dirty="0"/>
              <a:t>Sample Title</a:t>
            </a:r>
          </a:p>
        </p:txBody>
      </p:sp>
    </p:spTree>
    <p:extLst>
      <p:ext uri="{BB962C8B-B14F-4D97-AF65-F5344CB8AC3E}">
        <p14:creationId xmlns:p14="http://schemas.microsoft.com/office/powerpoint/2010/main" val="18105135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985186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dirty="0"/>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dirty="0"/>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dirty="0"/>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61159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Tree>
    <p:extLst>
      <p:ext uri="{BB962C8B-B14F-4D97-AF65-F5344CB8AC3E}">
        <p14:creationId xmlns:p14="http://schemas.microsoft.com/office/powerpoint/2010/main" val="1305230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theme" Target="../theme/theme2.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9" r:id="rId5"/>
    <p:sldLayoutId id="2147483660"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818419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slideLayout" Target="../slideLayouts/slideLayout8.xml"/><Relationship Id="rId1" Type="http://schemas.openxmlformats.org/officeDocument/2006/relationships/tags" Target="../tags/tag2.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ags" Target="../tags/tag11.xml"/><Relationship Id="rId5" Type="http://schemas.openxmlformats.org/officeDocument/2006/relationships/image" Target="../media/image17.jpe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20.jpe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13.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4.xml"/><Relationship Id="rId5" Type="http://schemas.openxmlformats.org/officeDocument/2006/relationships/image" Target="../media/image25.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15.xml"/><Relationship Id="rId5" Type="http://schemas.openxmlformats.org/officeDocument/2006/relationships/image" Target="../media/image27.jpeg"/><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6.xml"/><Relationship Id="rId1" Type="http://schemas.openxmlformats.org/officeDocument/2006/relationships/tags" Target="../tags/tag16.xml"/><Relationship Id="rId5" Type="http://schemas.openxmlformats.org/officeDocument/2006/relationships/image" Target="../media/image30.jpeg"/><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ags" Target="../tags/tag1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18.xml"/><Relationship Id="rId5" Type="http://schemas.openxmlformats.org/officeDocument/2006/relationships/image" Target="../media/image35.jpeg"/><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19.xml"/><Relationship Id="rId5" Type="http://schemas.openxmlformats.org/officeDocument/2006/relationships/image" Target="../media/image37.jpeg"/><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20.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21.xml"/><Relationship Id="rId5" Type="http://schemas.openxmlformats.org/officeDocument/2006/relationships/image" Target="../media/image40.jpeg"/><Relationship Id="rId4" Type="http://schemas.openxmlformats.org/officeDocument/2006/relationships/image" Target="../media/image39.jpeg"/></Relationships>
</file>

<file path=ppt/slides/_rels/slide21.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notesSlide" Target="../notesSlides/notesSlide16.xml"/><Relationship Id="rId7" Type="http://schemas.openxmlformats.org/officeDocument/2006/relationships/image" Target="../media/image44.jpeg"/><Relationship Id="rId2" Type="http://schemas.openxmlformats.org/officeDocument/2006/relationships/slideLayout" Target="../slideLayouts/slideLayout6.xml"/><Relationship Id="rId1" Type="http://schemas.openxmlformats.org/officeDocument/2006/relationships/tags" Target="../tags/tag22.xml"/><Relationship Id="rId6" Type="http://schemas.openxmlformats.org/officeDocument/2006/relationships/image" Target="../media/image43.jpeg"/><Relationship Id="rId5" Type="http://schemas.openxmlformats.org/officeDocument/2006/relationships/image" Target="../media/image42.jpeg"/><Relationship Id="rId10" Type="http://schemas.openxmlformats.org/officeDocument/2006/relationships/image" Target="../media/image47.jpeg"/><Relationship Id="rId4" Type="http://schemas.openxmlformats.org/officeDocument/2006/relationships/image" Target="../media/image41.jpeg"/><Relationship Id="rId9" Type="http://schemas.openxmlformats.org/officeDocument/2006/relationships/image" Target="../media/image46.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23.xml"/><Relationship Id="rId4" Type="http://schemas.openxmlformats.org/officeDocument/2006/relationships/image" Target="../media/image48.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24.xml"/><Relationship Id="rId4" Type="http://schemas.openxmlformats.org/officeDocument/2006/relationships/image" Target="../media/image49.jpeg"/></Relationships>
</file>

<file path=ppt/slides/_rels/slide2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slideLayout" Target="../slideLayouts/slideLayout2.xml"/><Relationship Id="rId1" Type="http://schemas.openxmlformats.org/officeDocument/2006/relationships/tags" Target="../tags/tag25.xml"/><Relationship Id="rId5" Type="http://schemas.openxmlformats.org/officeDocument/2006/relationships/image" Target="../media/image52.jpeg"/><Relationship Id="rId4" Type="http://schemas.openxmlformats.org/officeDocument/2006/relationships/image" Target="../media/image51.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56.jpeg"/><Relationship Id="rId2" Type="http://schemas.openxmlformats.org/officeDocument/2006/relationships/slideLayout" Target="../slideLayouts/slideLayout6.xml"/><Relationship Id="rId1" Type="http://schemas.openxmlformats.org/officeDocument/2006/relationships/tags" Target="../tags/tag26.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27.xml"/><Relationship Id="rId5" Type="http://schemas.openxmlformats.org/officeDocument/2006/relationships/image" Target="../media/image58.jpeg"/><Relationship Id="rId4" Type="http://schemas.openxmlformats.org/officeDocument/2006/relationships/image" Target="../media/image57.wmf"/></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28.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2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30.xml"/><Relationship Id="rId5" Type="http://schemas.openxmlformats.org/officeDocument/2006/relationships/image" Target="../media/image64.jpeg"/><Relationship Id="rId4" Type="http://schemas.openxmlformats.org/officeDocument/2006/relationships/image" Target="../media/image6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31.xml"/><Relationship Id="rId4" Type="http://schemas.openxmlformats.org/officeDocument/2006/relationships/image" Target="../media/image6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6.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5.xml"/><Relationship Id="rId1" Type="http://schemas.openxmlformats.org/officeDocument/2006/relationships/tags" Target="../tags/tag8.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9.xml"/><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5464C09-28DB-654A-9CBE-A18E47989EE6}"/>
              </a:ext>
            </a:extLst>
          </p:cNvPr>
          <p:cNvSpPr>
            <a:spLocks noGrp="1"/>
          </p:cNvSpPr>
          <p:nvPr>
            <p:ph type="title" idx="4294967295"/>
          </p:nvPr>
        </p:nvSpPr>
        <p:spPr>
          <a:xfrm>
            <a:off x="476471" y="2474843"/>
            <a:ext cx="9113843" cy="240045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6000" b="1" i="0" u="none" strike="noStrike" cap="none" normalizeH="0" baseline="0" noProof="0" dirty="0">
                <a:ln>
                  <a:noFill/>
                </a:ln>
                <a:solidFill>
                  <a:srgbClr val="221F1F"/>
                </a:solidFill>
                <a:uLnTx/>
                <a:uFillTx/>
                <a:latin typeface="Poppins" pitchFamily="2" charset="77"/>
                <a:ea typeface="+mn-ea"/>
                <a:cs typeface="Poppins" pitchFamily="2" charset="77"/>
              </a:rPr>
              <a:t>Operaciones con riesgos de caídas</a:t>
            </a:r>
          </a:p>
        </p:txBody>
      </p:sp>
      <p:sp>
        <p:nvSpPr>
          <p:cNvPr id="2" name="Text Placeholder 1">
            <a:extLst>
              <a:ext uri="{FF2B5EF4-FFF2-40B4-BE49-F238E27FC236}">
                <a16:creationId xmlns:a16="http://schemas.microsoft.com/office/drawing/2014/main" id="{2B3229FB-622D-13BC-54F2-E84FE9D143B9}"/>
              </a:ext>
            </a:extLst>
          </p:cNvPr>
          <p:cNvSpPr>
            <a:spLocks noGrp="1"/>
          </p:cNvSpPr>
          <p:nvPr>
            <p:ph type="body" sz="quarter" idx="13"/>
          </p:nvPr>
        </p:nvSpPr>
        <p:spPr>
          <a:xfrm>
            <a:off x="476471" y="4456431"/>
            <a:ext cx="6951024" cy="1065465"/>
          </a:xfrm>
        </p:spPr>
        <p:txBody>
          <a:bodyPr/>
          <a:lstStyle/>
          <a:p>
            <a:r>
              <a:rPr lang="es-US" sz="4000" dirty="0">
                <a:latin typeface="Arial" panose="020B0604020202020204" pitchFamily="34" charset="0"/>
                <a:cs typeface="Arial" panose="020B0604020202020204" pitchFamily="34" charset="0"/>
              </a:rPr>
              <a:t>Construcción de estructuras de madera</a:t>
            </a:r>
          </a:p>
        </p:txBody>
      </p:sp>
      <p:sp>
        <p:nvSpPr>
          <p:cNvPr id="5" name="Text Placeholder 4">
            <a:extLst>
              <a:ext uri="{FF2B5EF4-FFF2-40B4-BE49-F238E27FC236}">
                <a16:creationId xmlns:a16="http://schemas.microsoft.com/office/drawing/2014/main" id="{BD2F0370-A462-EA47-A926-2777BBA4F2A5}"/>
              </a:ext>
              <a:ext uri="{C183D7F6-B498-43B3-948B-1728B52AA6E4}">
                <adec:decorative xmlns:adec="http://schemas.microsoft.com/office/drawing/2017/decorative" val="1"/>
              </a:ext>
            </a:extLst>
          </p:cNvPr>
          <p:cNvSpPr>
            <a:spLocks noGrp="1"/>
          </p:cNvSpPr>
          <p:nvPr>
            <p:ph type="body" sz="quarter" idx="12"/>
          </p:nvPr>
        </p:nvSpPr>
        <p:spPr/>
        <p:txBody>
          <a:bodyPr/>
          <a:lstStyle/>
          <a:p>
            <a:r>
              <a:rPr lang="es-US" sz="1800" b="1">
                <a:latin typeface="Arial" panose="020B0604020202020204" pitchFamily="34" charset="0"/>
                <a:cs typeface="Arial" panose="020B0604020202020204" pitchFamily="34" charset="0"/>
              </a:rPr>
              <a:t>Prevención de caídas en la construcción</a:t>
            </a:r>
          </a:p>
        </p:txBody>
      </p:sp>
      <p:pic>
        <p:nvPicPr>
          <p:cNvPr id="3" name="Google Shape;69;p1">
            <a:extLst>
              <a:ext uri="{FF2B5EF4-FFF2-40B4-BE49-F238E27FC236}">
                <a16:creationId xmlns:a16="http://schemas.microsoft.com/office/drawing/2014/main" id="{F3BD5649-3EDC-191B-2D73-B5A182D9E85D}"/>
              </a:ext>
              <a:ext uri="{C183D7F6-B498-43B3-948B-1728B52AA6E4}">
                <adec:decorative xmlns:adec="http://schemas.microsoft.com/office/drawing/2017/decorative" val="1"/>
              </a:ext>
            </a:extLst>
          </p:cNvPr>
          <p:cNvPicPr preferRelativeResize="0"/>
          <p:nvPr/>
        </p:nvPicPr>
        <p:blipFill rotWithShape="1">
          <a:blip r:embed="rId3">
            <a:alphaModFix/>
          </a:blip>
          <a:srcRect l="2188" t="3751" r="22811" b="37499"/>
          <a:stretch/>
        </p:blipFill>
        <p:spPr>
          <a:xfrm>
            <a:off x="8715246" y="1563552"/>
            <a:ext cx="3238430" cy="1865448"/>
          </a:xfrm>
          <a:prstGeom prst="rect">
            <a:avLst/>
          </a:prstGeom>
          <a:noFill/>
          <a:ln>
            <a:noFill/>
          </a:ln>
        </p:spPr>
      </p:pic>
      <p:pic>
        <p:nvPicPr>
          <p:cNvPr id="6" name="Google Shape;70;p1">
            <a:extLst>
              <a:ext uri="{FF2B5EF4-FFF2-40B4-BE49-F238E27FC236}">
                <a16:creationId xmlns:a16="http://schemas.microsoft.com/office/drawing/2014/main" id="{1459DF23-2CFE-DFF3-DACE-6ADFB5EB0988}"/>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8715246" y="3576290"/>
            <a:ext cx="3238430" cy="2314575"/>
          </a:xfrm>
          <a:prstGeom prst="rect">
            <a:avLst/>
          </a:prstGeom>
          <a:noFill/>
          <a:ln>
            <a:noFill/>
          </a:ln>
        </p:spPr>
      </p:pic>
    </p:spTree>
    <p:custDataLst>
      <p:tags r:id="rId1"/>
    </p:custDataLst>
    <p:extLst>
      <p:ext uri="{BB962C8B-B14F-4D97-AF65-F5344CB8AC3E}">
        <p14:creationId xmlns:p14="http://schemas.microsoft.com/office/powerpoint/2010/main" val="3301438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91E724DC-E770-3345-C947-85A07486D1DB}"/>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Riesgos de caídas</a:t>
            </a:r>
          </a:p>
        </p:txBody>
      </p:sp>
      <p:pic>
        <p:nvPicPr>
          <p:cNvPr id="15" name="Picture 10" descr="Escalera abierta durante la construcción residencial">
            <a:extLst>
              <a:ext uri="{FF2B5EF4-FFF2-40B4-BE49-F238E27FC236}">
                <a16:creationId xmlns:a16="http://schemas.microsoft.com/office/drawing/2014/main" id="{037BBEBE-4694-6224-522F-9A9AA25747C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22641" t="12579"/>
          <a:stretch>
            <a:fillRect/>
          </a:stretch>
        </p:blipFill>
        <p:spPr>
          <a:xfrm>
            <a:off x="474751" y="1300403"/>
            <a:ext cx="2820127" cy="238967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 name="Text Box 5">
            <a:extLst>
              <a:ext uri="{FF2B5EF4-FFF2-40B4-BE49-F238E27FC236}">
                <a16:creationId xmlns:a16="http://schemas.microsoft.com/office/drawing/2014/main" id="{4D6CDECD-EDB6-6630-B05E-6732286366E4}"/>
              </a:ext>
            </a:extLst>
          </p:cNvPr>
          <p:cNvSpPr txBox="1">
            <a:spLocks noChangeArrowheads="1"/>
          </p:cNvSpPr>
          <p:nvPr/>
        </p:nvSpPr>
        <p:spPr bwMode="auto">
          <a:xfrm>
            <a:off x="3584957" y="2266640"/>
            <a:ext cx="2286000" cy="457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s-US" sz="2400" b="1">
                <a:solidFill>
                  <a:srgbClr val="FF0000"/>
                </a:solidFill>
              </a:rPr>
              <a:t>¡No está bien!</a:t>
            </a:r>
          </a:p>
        </p:txBody>
      </p:sp>
      <p:pic>
        <p:nvPicPr>
          <p:cNvPr id="12" name="Picture 4" descr="Abertura de suelo sin protección durante construcción residencial">
            <a:extLst>
              <a:ext uri="{FF2B5EF4-FFF2-40B4-BE49-F238E27FC236}">
                <a16:creationId xmlns:a16="http://schemas.microsoft.com/office/drawing/2014/main" id="{F3D004F2-6655-3654-1B79-CB0AD5CE0A7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t="7034" r="18623" b="8549"/>
          <a:stretch>
            <a:fillRect/>
          </a:stretch>
        </p:blipFill>
        <p:spPr>
          <a:xfrm>
            <a:off x="2450510" y="3755353"/>
            <a:ext cx="3077165" cy="230504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 Placeholder 2">
            <a:extLst>
              <a:ext uri="{FF2B5EF4-FFF2-40B4-BE49-F238E27FC236}">
                <a16:creationId xmlns:a16="http://schemas.microsoft.com/office/drawing/2014/main" id="{529468A5-477D-5BC0-AE24-ED595FD654AA}"/>
              </a:ext>
            </a:extLst>
          </p:cNvPr>
          <p:cNvSpPr>
            <a:spLocks noGrp="1"/>
          </p:cNvSpPr>
          <p:nvPr>
            <p:ph type="body" sz="quarter" idx="10"/>
          </p:nvPr>
        </p:nvSpPr>
        <p:spPr>
          <a:xfrm>
            <a:off x="6321045" y="2137719"/>
            <a:ext cx="4914677" cy="3762790"/>
          </a:xfrm>
        </p:spPr>
        <p:txBody>
          <a:bodyPr>
            <a:normAutofit/>
          </a:bodyPr>
          <a:lstStyle/>
          <a:p>
            <a:pPr>
              <a:lnSpc>
                <a:spcPct val="100000"/>
              </a:lnSpc>
              <a:spcBef>
                <a:spcPts val="0"/>
              </a:spcBef>
            </a:pPr>
            <a:r>
              <a:rPr lang="es-US" sz="2400">
                <a:latin typeface="Arial" panose="020B0604020202020204" pitchFamily="34" charset="0"/>
                <a:cs typeface="Arial" panose="020B0604020202020204" pitchFamily="34" charset="0"/>
              </a:rPr>
              <a:t>Las escaleras fijas deben tener pasamanos antes de que puedan utilizarse.</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s-US" sz="2400">
                <a:latin typeface="Arial" panose="020B0604020202020204" pitchFamily="34" charset="0"/>
                <a:cs typeface="Arial" panose="020B0604020202020204" pitchFamily="34" charset="0"/>
              </a:rPr>
              <a:t>Los huecos en el suelo deben protegerse de inmediato mientras se construye la cubierta alrededor del hueco.</a:t>
            </a:r>
          </a:p>
        </p:txBody>
      </p:sp>
      <p:sp>
        <p:nvSpPr>
          <p:cNvPr id="16" name="Line 11">
            <a:extLst>
              <a:ext uri="{FF2B5EF4-FFF2-40B4-BE49-F238E27FC236}">
                <a16:creationId xmlns:a16="http://schemas.microsoft.com/office/drawing/2014/main" id="{E4B53D0C-849E-D9BE-D1F5-647E074DC978}"/>
              </a:ext>
              <a:ext uri="{C183D7F6-B498-43B3-948B-1728B52AA6E4}">
                <adec:decorative xmlns:adec="http://schemas.microsoft.com/office/drawing/2017/decorative" val="1"/>
              </a:ext>
            </a:extLst>
          </p:cNvPr>
          <p:cNvSpPr>
            <a:spLocks noChangeShapeType="1"/>
          </p:cNvSpPr>
          <p:nvPr/>
        </p:nvSpPr>
        <p:spPr bwMode="auto">
          <a:xfrm flipH="1">
            <a:off x="4172607" y="2753033"/>
            <a:ext cx="75134" cy="1684708"/>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7" name="AutoShape 7">
            <a:extLst>
              <a:ext uri="{FF2B5EF4-FFF2-40B4-BE49-F238E27FC236}">
                <a16:creationId xmlns:a16="http://schemas.microsoft.com/office/drawing/2014/main" id="{8B79C3E2-AEB6-AE52-CA0E-18790DE8AD8C}"/>
              </a:ext>
              <a:ext uri="{C183D7F6-B498-43B3-948B-1728B52AA6E4}">
                <adec:decorative xmlns:adec="http://schemas.microsoft.com/office/drawing/2017/decorative" val="1"/>
              </a:ext>
            </a:extLst>
          </p:cNvPr>
          <p:cNvSpPr>
            <a:spLocks noChangeArrowheads="1"/>
          </p:cNvSpPr>
          <p:nvPr/>
        </p:nvSpPr>
        <p:spPr bwMode="auto">
          <a:xfrm>
            <a:off x="1427614" y="2255465"/>
            <a:ext cx="914400" cy="912376"/>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18" name="AutoShape 7">
            <a:extLst>
              <a:ext uri="{FF2B5EF4-FFF2-40B4-BE49-F238E27FC236}">
                <a16:creationId xmlns:a16="http://schemas.microsoft.com/office/drawing/2014/main" id="{3CEE68DA-83B9-B4D9-42F6-7CA8F6F2CC8C}"/>
              </a:ext>
              <a:ext uri="{C183D7F6-B498-43B3-948B-1728B52AA6E4}">
                <adec:decorative xmlns:adec="http://schemas.microsoft.com/office/drawing/2017/decorative" val="1"/>
              </a:ext>
            </a:extLst>
          </p:cNvPr>
          <p:cNvSpPr>
            <a:spLocks noChangeArrowheads="1"/>
          </p:cNvSpPr>
          <p:nvPr/>
        </p:nvSpPr>
        <p:spPr bwMode="auto">
          <a:xfrm>
            <a:off x="3883377" y="4623714"/>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14" name="Line 8">
            <a:extLst>
              <a:ext uri="{FF2B5EF4-FFF2-40B4-BE49-F238E27FC236}">
                <a16:creationId xmlns:a16="http://schemas.microsoft.com/office/drawing/2014/main" id="{6E6F56A9-E29F-E51E-C886-73850747C682}"/>
              </a:ext>
              <a:ext uri="{C183D7F6-B498-43B3-948B-1728B52AA6E4}">
                <adec:decorative xmlns:adec="http://schemas.microsoft.com/office/drawing/2017/decorative" val="1"/>
              </a:ext>
            </a:extLst>
          </p:cNvPr>
          <p:cNvSpPr>
            <a:spLocks noChangeShapeType="1"/>
          </p:cNvSpPr>
          <p:nvPr/>
        </p:nvSpPr>
        <p:spPr bwMode="auto">
          <a:xfrm flipH="1">
            <a:off x="2186152" y="2753032"/>
            <a:ext cx="1986455" cy="414809"/>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 name="Content Placeholder 3">
            <a:extLst>
              <a:ext uri="{FF2B5EF4-FFF2-40B4-BE49-F238E27FC236}">
                <a16:creationId xmlns:a16="http://schemas.microsoft.com/office/drawing/2014/main" id="{BD32BBE5-11C3-9601-B1CC-FC1A8C22D90B}"/>
              </a:ext>
              <a:ext uri="{C183D7F6-B498-43B3-948B-1728B52AA6E4}">
                <adec:decorative xmlns:adec="http://schemas.microsoft.com/office/drawing/2017/decorative" val="1"/>
              </a:ext>
            </a:extLst>
          </p:cNvPr>
          <p:cNvSpPr txBox="1">
            <a:spLocks/>
          </p:cNvSpPr>
          <p:nvPr/>
        </p:nvSpPr>
        <p:spPr>
          <a:xfrm>
            <a:off x="756380" y="6487653"/>
            <a:ext cx="5564665"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222622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strVal val="4*#ppt_w"/>
                                          </p:val>
                                        </p:tav>
                                        <p:tav tm="100000">
                                          <p:val>
                                            <p:strVal val="#ppt_w"/>
                                          </p:val>
                                        </p:tav>
                                      </p:tavLst>
                                    </p:anim>
                                    <p:anim calcmode="lin" valueType="num">
                                      <p:cBhvr>
                                        <p:cTn id="8" dur="500" fill="hold"/>
                                        <p:tgtEl>
                                          <p:spTgt spid="17"/>
                                        </p:tgtEl>
                                        <p:attrNameLst>
                                          <p:attrName>ppt_h</p:attrName>
                                        </p:attrNameLst>
                                      </p:cBhvr>
                                      <p:tavLst>
                                        <p:tav tm="0">
                                          <p:val>
                                            <p:strVal val="4*#ppt_h"/>
                                          </p:val>
                                        </p:tav>
                                        <p:tav tm="100000">
                                          <p:val>
                                            <p:strVal val="#ppt_h"/>
                                          </p:val>
                                        </p:tav>
                                      </p:tavLst>
                                    </p:anim>
                                  </p:childTnLst>
                                </p:cTn>
                              </p:par>
                            </p:childTnLst>
                          </p:cTn>
                        </p:par>
                        <p:par>
                          <p:cTn id="9" fill="hold">
                            <p:stCondLst>
                              <p:cond delay="4500"/>
                            </p:stCondLst>
                            <p:childTnLst>
                              <p:par>
                                <p:cTn id="10" presetID="23" presetClass="entr" presetSubtype="32" fill="hold" grpId="0" nodeType="afterEffect">
                                  <p:stCondLst>
                                    <p:cond delay="400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strVal val="4*#ppt_w"/>
                                          </p:val>
                                        </p:tav>
                                        <p:tav tm="100000">
                                          <p:val>
                                            <p:strVal val="#ppt_w"/>
                                          </p:val>
                                        </p:tav>
                                      </p:tavLst>
                                    </p:anim>
                                    <p:anim calcmode="lin" valueType="num">
                                      <p:cBhvr>
                                        <p:cTn id="13" dur="500" fill="hold"/>
                                        <p:tgtEl>
                                          <p:spTgt spid="1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29468A5-477D-5BC0-AE24-ED595FD654AA}"/>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Sistemas de barandas</a:t>
            </a:r>
            <a:r>
              <a:rPr lang="es-US" b="1">
                <a:solidFill>
                  <a:schemeClr val="bg1"/>
                </a:solidFill>
              </a:rPr>
              <a:t> 1</a:t>
            </a:r>
          </a:p>
        </p:txBody>
      </p:sp>
      <p:pic>
        <p:nvPicPr>
          <p:cNvPr id="10" name="Picture 9" descr="Sistemas de barandas de madera para una escalera fija.">
            <a:extLst>
              <a:ext uri="{FF2B5EF4-FFF2-40B4-BE49-F238E27FC236}">
                <a16:creationId xmlns:a16="http://schemas.microsoft.com/office/drawing/2014/main" id="{54B6A407-325E-546D-4244-3C504403741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1024320" y="1375515"/>
            <a:ext cx="3051175" cy="4572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5" descr="Ejemplos de barandas instaladas alrededor de aberturas en el suelo.">
            <a:extLst>
              <a:ext uri="{FF2B5EF4-FFF2-40B4-BE49-F238E27FC236}">
                <a16:creationId xmlns:a16="http://schemas.microsoft.com/office/drawing/2014/main" id="{9108F7F8-A427-729A-A03D-3BFB197ED77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4426520" y="1915653"/>
            <a:ext cx="2623940" cy="2667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Picture 13" descr="Un apoyo protegido por un sistema de barandas de madera con una tabla de capellada.">
            <a:extLst>
              <a:ext uri="{FF2B5EF4-FFF2-40B4-BE49-F238E27FC236}">
                <a16:creationId xmlns:a16="http://schemas.microsoft.com/office/drawing/2014/main" id="{6454A55B-51B2-5117-6847-5EB83979A30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7401485" y="3661515"/>
            <a:ext cx="3954463" cy="2528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Content Placeholder 3">
            <a:extLst>
              <a:ext uri="{FF2B5EF4-FFF2-40B4-BE49-F238E27FC236}">
                <a16:creationId xmlns:a16="http://schemas.microsoft.com/office/drawing/2014/main" id="{32392156-7B09-ACB0-9F7B-F94CBB3781CF}"/>
              </a:ext>
              <a:ext uri="{C183D7F6-B498-43B3-948B-1728B52AA6E4}">
                <adec:decorative xmlns:adec="http://schemas.microsoft.com/office/drawing/2017/decorative" val="1"/>
              </a:ext>
            </a:extLst>
          </p:cNvPr>
          <p:cNvSpPr txBox="1">
            <a:spLocks/>
          </p:cNvSpPr>
          <p:nvPr/>
        </p:nvSpPr>
        <p:spPr>
          <a:xfrm>
            <a:off x="756380" y="6487653"/>
            <a:ext cx="5339620"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riesgos de caídas: construcción de estructuras de madera</a:t>
            </a:r>
          </a:p>
        </p:txBody>
      </p:sp>
    </p:spTree>
    <p:custDataLst>
      <p:tags r:id="rId1"/>
    </p:custDataLst>
    <p:extLst>
      <p:ext uri="{BB962C8B-B14F-4D97-AF65-F5344CB8AC3E}">
        <p14:creationId xmlns:p14="http://schemas.microsoft.com/office/powerpoint/2010/main" val="14099399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C0B339D-C768-62D6-747E-8585778EA7AA}"/>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Sistemas de barandas</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2</a:t>
            </a:r>
          </a:p>
        </p:txBody>
      </p:sp>
      <p:sp>
        <p:nvSpPr>
          <p:cNvPr id="2" name="Text Placeholder 1">
            <a:extLst>
              <a:ext uri="{FF2B5EF4-FFF2-40B4-BE49-F238E27FC236}">
                <a16:creationId xmlns:a16="http://schemas.microsoft.com/office/drawing/2014/main" id="{C5DC749E-A0EA-F07A-E9F6-DA640B141AEA}"/>
              </a:ext>
            </a:extLst>
          </p:cNvPr>
          <p:cNvSpPr>
            <a:spLocks noGrp="1"/>
          </p:cNvSpPr>
          <p:nvPr>
            <p:ph type="body" sz="quarter" idx="10"/>
          </p:nvPr>
        </p:nvSpPr>
        <p:spPr>
          <a:xfrm>
            <a:off x="577757" y="1564662"/>
            <a:ext cx="8668688" cy="1950784"/>
          </a:xfrm>
        </p:spPr>
        <p:txBody>
          <a:bodyPr>
            <a:normAutofit/>
          </a:bodyPr>
          <a:lstStyle/>
          <a:p>
            <a:pPr>
              <a:lnSpc>
                <a:spcPct val="100000"/>
              </a:lnSpc>
              <a:spcBef>
                <a:spcPts val="0"/>
              </a:spcBef>
            </a:pPr>
            <a:r>
              <a:rPr lang="es-US" dirty="0"/>
              <a:t>Los soportes y las protecciones están disponibles para los sistemas de barandas que se pueden montar en el lateral o en la cubierta.  </a:t>
            </a:r>
          </a:p>
          <a:p>
            <a:pPr>
              <a:lnSpc>
                <a:spcPct val="100000"/>
              </a:lnSpc>
              <a:spcBef>
                <a:spcPts val="0"/>
              </a:spcBef>
            </a:pPr>
            <a:r>
              <a:rPr lang="es-US" dirty="0"/>
              <a:t>Los empleadores deben consultar las instrucciones del fabricante para una instalación adecuada.</a:t>
            </a:r>
          </a:p>
        </p:txBody>
      </p:sp>
      <p:pic>
        <p:nvPicPr>
          <p:cNvPr id="8" name="Picture 9">
            <a:extLst>
              <a:ext uri="{FF2B5EF4-FFF2-40B4-BE49-F238E27FC236}">
                <a16:creationId xmlns:a16="http://schemas.microsoft.com/office/drawing/2014/main" id="{ACF42202-395A-BE60-99C4-DA0EF2FCAB1C}"/>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13333" t="16000" r="14667" b="14667"/>
          <a:stretch>
            <a:fillRect/>
          </a:stretch>
        </p:blipFill>
        <p:spPr>
          <a:xfrm>
            <a:off x="3548007" y="3743479"/>
            <a:ext cx="2514600" cy="242115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4" descr="Estas imágenes muestran un sistema de anclaje para barandas temporales.">
            <a:extLst>
              <a:ext uri="{FF2B5EF4-FFF2-40B4-BE49-F238E27FC236}">
                <a16:creationId xmlns:a16="http://schemas.microsoft.com/office/drawing/2014/main" id="{00A61C94-5418-AC34-D34E-9FB6A091807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57333" y="3224716"/>
            <a:ext cx="2141749" cy="2878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5">
            <a:extLst>
              <a:ext uri="{FF2B5EF4-FFF2-40B4-BE49-F238E27FC236}">
                <a16:creationId xmlns:a16="http://schemas.microsoft.com/office/drawing/2014/main" id="{0632CBFE-F999-154A-69C7-FB85A0A0388C}"/>
              </a:ext>
              <a:ext uri="{C183D7F6-B498-43B3-948B-1728B52AA6E4}">
                <adec:decorative xmlns:adec="http://schemas.microsoft.com/office/drawing/2017/decorative" val="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593808" y="1853962"/>
            <a:ext cx="2018950" cy="2262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3">
            <a:extLst>
              <a:ext uri="{FF2B5EF4-FFF2-40B4-BE49-F238E27FC236}">
                <a16:creationId xmlns:a16="http://schemas.microsoft.com/office/drawing/2014/main" id="{4A68A11B-9BB3-EEE1-05A6-462FE6DCC3CF}"/>
              </a:ext>
              <a:ext uri="{C183D7F6-B498-43B3-948B-1728B52AA6E4}">
                <adec:decorative xmlns:adec="http://schemas.microsoft.com/office/drawing/2017/decorative" val="1"/>
              </a:ext>
            </a:extLst>
          </p:cNvPr>
          <p:cNvSpPr txBox="1">
            <a:spLocks/>
          </p:cNvSpPr>
          <p:nvPr/>
        </p:nvSpPr>
        <p:spPr>
          <a:xfrm>
            <a:off x="756380" y="6487653"/>
            <a:ext cx="5724631" cy="1858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40455096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246A2F4-5A58-C85E-97F0-B72655DBCA17}"/>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Barandas para ventanas</a:t>
            </a:r>
          </a:p>
        </p:txBody>
      </p:sp>
      <p:sp>
        <p:nvSpPr>
          <p:cNvPr id="2" name="Text Placeholder 1">
            <a:extLst>
              <a:ext uri="{FF2B5EF4-FFF2-40B4-BE49-F238E27FC236}">
                <a16:creationId xmlns:a16="http://schemas.microsoft.com/office/drawing/2014/main" id="{6C1989C9-6C66-3AAF-3605-D3C14D642ADF}"/>
              </a:ext>
            </a:extLst>
          </p:cNvPr>
          <p:cNvSpPr>
            <a:spLocks noGrp="1"/>
          </p:cNvSpPr>
          <p:nvPr>
            <p:ph type="body" sz="quarter" idx="10"/>
          </p:nvPr>
        </p:nvSpPr>
        <p:spPr>
          <a:xfrm>
            <a:off x="574167" y="1557326"/>
            <a:ext cx="6005054" cy="914400"/>
          </a:xfrm>
        </p:spPr>
        <p:txBody>
          <a:bodyPr>
            <a:normAutofit fontScale="92500"/>
          </a:bodyPr>
          <a:lstStyle/>
          <a:p>
            <a:r>
              <a:rPr lang="es-US" dirty="0"/>
              <a:t>Las aberturas de ventanas de menos de 39 pulgadas de alto deben estar protegidas.</a:t>
            </a:r>
          </a:p>
          <a:p>
            <a:pPr marL="0" indent="0">
              <a:buNone/>
            </a:pPr>
            <a:endParaRPr lang="en-US" dirty="0"/>
          </a:p>
        </p:txBody>
      </p:sp>
      <p:pic>
        <p:nvPicPr>
          <p:cNvPr id="6" name="Picture 5" descr="Baranda instalada en la abertura de una ventana">
            <a:extLst>
              <a:ext uri="{FF2B5EF4-FFF2-40B4-BE49-F238E27FC236}">
                <a16:creationId xmlns:a16="http://schemas.microsoft.com/office/drawing/2014/main" id="{863F2327-F6E1-5A72-A10A-4F3716E48A12}"/>
              </a:ext>
            </a:extLst>
          </p:cNvPr>
          <p:cNvPicPr>
            <a:picLocks noChangeAspect="1"/>
          </p:cNvPicPr>
          <p:nvPr/>
        </p:nvPicPr>
        <p:blipFill>
          <a:blip r:embed="rId4"/>
          <a:stretch>
            <a:fillRect/>
          </a:stretch>
        </p:blipFill>
        <p:spPr>
          <a:xfrm>
            <a:off x="1394863" y="2653537"/>
            <a:ext cx="4041998" cy="3029975"/>
          </a:xfrm>
          <a:prstGeom prst="rect">
            <a:avLst/>
          </a:prstGeom>
        </p:spPr>
      </p:pic>
      <p:pic>
        <p:nvPicPr>
          <p:cNvPr id="7" name="Picture 6">
            <a:extLst>
              <a:ext uri="{FF2B5EF4-FFF2-40B4-BE49-F238E27FC236}">
                <a16:creationId xmlns:a16="http://schemas.microsoft.com/office/drawing/2014/main" id="{6289F1D7-5660-1721-7190-94DE06FA2A24}"/>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6755141" y="1554507"/>
            <a:ext cx="4438273" cy="4519239"/>
          </a:xfrm>
          <a:prstGeom prst="rect">
            <a:avLst/>
          </a:prstGeom>
        </p:spPr>
      </p:pic>
      <p:sp>
        <p:nvSpPr>
          <p:cNvPr id="3" name="Content Placeholder 3">
            <a:extLst>
              <a:ext uri="{FF2B5EF4-FFF2-40B4-BE49-F238E27FC236}">
                <a16:creationId xmlns:a16="http://schemas.microsoft.com/office/drawing/2014/main" id="{49589743-3184-B812-75DC-2DFA4FADD4C4}"/>
              </a:ext>
              <a:ext uri="{C183D7F6-B498-43B3-948B-1728B52AA6E4}">
                <adec:decorative xmlns:adec="http://schemas.microsoft.com/office/drawing/2017/decorative" val="1"/>
              </a:ext>
            </a:extLst>
          </p:cNvPr>
          <p:cNvSpPr txBox="1">
            <a:spLocks/>
          </p:cNvSpPr>
          <p:nvPr/>
        </p:nvSpPr>
        <p:spPr>
          <a:xfrm>
            <a:off x="756380" y="6487653"/>
            <a:ext cx="5050862"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37110825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D71AD0D-9CC7-1465-396B-EDE26015F0EF}"/>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Manténgase alejado de las placas superiores</a:t>
            </a:r>
          </a:p>
        </p:txBody>
      </p:sp>
      <p:pic>
        <p:nvPicPr>
          <p:cNvPr id="8" name="Picture 5" descr="Estas imágenes muestran empleados caminando en las placas superiores sin protección contra caídas.">
            <a:extLst>
              <a:ext uri="{FF2B5EF4-FFF2-40B4-BE49-F238E27FC236}">
                <a16:creationId xmlns:a16="http://schemas.microsoft.com/office/drawing/2014/main" id="{FB35D080-955E-BAE7-FE1C-56B72954F9F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1596502" y="1551539"/>
            <a:ext cx="2765425" cy="426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ext Placeholder 1">
            <a:extLst>
              <a:ext uri="{FF2B5EF4-FFF2-40B4-BE49-F238E27FC236}">
                <a16:creationId xmlns:a16="http://schemas.microsoft.com/office/drawing/2014/main" id="{96D70D19-AFC3-3132-41D7-ABAF53CCF7E8}"/>
              </a:ext>
            </a:extLst>
          </p:cNvPr>
          <p:cNvSpPr>
            <a:spLocks noGrp="1"/>
          </p:cNvSpPr>
          <p:nvPr>
            <p:ph type="body" sz="quarter" idx="10"/>
          </p:nvPr>
        </p:nvSpPr>
        <p:spPr>
          <a:xfrm>
            <a:off x="5680821" y="1539687"/>
            <a:ext cx="5202769" cy="1981280"/>
          </a:xfrm>
        </p:spPr>
        <p:txBody>
          <a:bodyPr>
            <a:normAutofit fontScale="92500"/>
          </a:bodyPr>
          <a:lstStyle/>
          <a:p>
            <a:pPr>
              <a:lnSpc>
                <a:spcPct val="100000"/>
              </a:lnSpc>
              <a:spcBef>
                <a:spcPts val="0"/>
              </a:spcBef>
            </a:pPr>
            <a:r>
              <a:rPr lang="es-US" sz="2400" dirty="0"/>
              <a:t>Estos trabajadores están de pie sobre las placas superiores de las paredes para instalar cabriadas.</a:t>
            </a:r>
          </a:p>
          <a:p>
            <a:pPr>
              <a:lnSpc>
                <a:spcPct val="100000"/>
              </a:lnSpc>
              <a:spcBef>
                <a:spcPts val="0"/>
              </a:spcBef>
            </a:pPr>
            <a:r>
              <a:rPr lang="es-US" sz="2400" dirty="0"/>
              <a:t>Los trabajadores deben trabajar desde andamios o escaleras móviles.</a:t>
            </a:r>
          </a:p>
        </p:txBody>
      </p:sp>
      <p:pic>
        <p:nvPicPr>
          <p:cNvPr id="6" name="Picture 8">
            <a:extLst>
              <a:ext uri="{FF2B5EF4-FFF2-40B4-BE49-F238E27FC236}">
                <a16:creationId xmlns:a16="http://schemas.microsoft.com/office/drawing/2014/main" id="{C9D82042-B950-B3B0-D9EA-8CB31DE1F2C3}"/>
              </a:ext>
              <a:ext uri="{C183D7F6-B498-43B3-948B-1728B52AA6E4}">
                <adec:decorative xmlns:adec="http://schemas.microsoft.com/office/drawing/2017/decorative" val="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6823832" y="3685139"/>
            <a:ext cx="2038350" cy="24621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AutoShape 7">
            <a:extLst>
              <a:ext uri="{FF2B5EF4-FFF2-40B4-BE49-F238E27FC236}">
                <a16:creationId xmlns:a16="http://schemas.microsoft.com/office/drawing/2014/main" id="{2BF7F07C-5E73-1E2C-0669-383979AACB11}"/>
              </a:ext>
              <a:ext uri="{C183D7F6-B498-43B3-948B-1728B52AA6E4}">
                <adec:decorative xmlns:adec="http://schemas.microsoft.com/office/drawing/2017/decorative" val="1"/>
              </a:ext>
            </a:extLst>
          </p:cNvPr>
          <p:cNvSpPr>
            <a:spLocks noChangeArrowheads="1"/>
          </p:cNvSpPr>
          <p:nvPr/>
        </p:nvSpPr>
        <p:spPr bwMode="auto">
          <a:xfrm>
            <a:off x="7391400" y="4458995"/>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9" name="AutoShape 7">
            <a:extLst>
              <a:ext uri="{FF2B5EF4-FFF2-40B4-BE49-F238E27FC236}">
                <a16:creationId xmlns:a16="http://schemas.microsoft.com/office/drawing/2014/main" id="{58EEB6EC-3747-1E8C-4BD9-285429FC8302}"/>
              </a:ext>
              <a:ext uri="{C183D7F6-B498-43B3-948B-1728B52AA6E4}">
                <adec:decorative xmlns:adec="http://schemas.microsoft.com/office/drawing/2017/decorative" val="1"/>
              </a:ext>
            </a:extLst>
          </p:cNvPr>
          <p:cNvSpPr>
            <a:spLocks noChangeArrowheads="1"/>
          </p:cNvSpPr>
          <p:nvPr/>
        </p:nvSpPr>
        <p:spPr bwMode="auto">
          <a:xfrm>
            <a:off x="2652045" y="2524217"/>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3" name="Content Placeholder 3">
            <a:extLst>
              <a:ext uri="{FF2B5EF4-FFF2-40B4-BE49-F238E27FC236}">
                <a16:creationId xmlns:a16="http://schemas.microsoft.com/office/drawing/2014/main" id="{8612A77B-BF90-7566-749A-DA02043935C6}"/>
              </a:ext>
              <a:ext uri="{C183D7F6-B498-43B3-948B-1728B52AA6E4}">
                <adec:decorative xmlns:adec="http://schemas.microsoft.com/office/drawing/2017/decorative" val="1"/>
              </a:ext>
            </a:extLst>
          </p:cNvPr>
          <p:cNvSpPr txBox="1">
            <a:spLocks/>
          </p:cNvSpPr>
          <p:nvPr/>
        </p:nvSpPr>
        <p:spPr>
          <a:xfrm>
            <a:off x="756380" y="6487653"/>
            <a:ext cx="4924441" cy="30376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2639839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par>
                          <p:cTn id="9" fill="hold">
                            <p:stCondLst>
                              <p:cond delay="4500"/>
                            </p:stCondLst>
                            <p:childTnLst>
                              <p:par>
                                <p:cTn id="10" presetID="23" presetClass="entr" presetSubtype="32" fill="hold" grpId="0" nodeType="afterEffect">
                                  <p:stCondLst>
                                    <p:cond delay="400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strVal val="4*#ppt_w"/>
                                          </p:val>
                                        </p:tav>
                                        <p:tav tm="100000">
                                          <p:val>
                                            <p:strVal val="#ppt_w"/>
                                          </p:val>
                                        </p:tav>
                                      </p:tavLst>
                                    </p:anim>
                                    <p:anim calcmode="lin" valueType="num">
                                      <p:cBhvr>
                                        <p:cTn id="13" dur="5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19F97F6-1F3C-8EAC-8150-C5FABBE89A6A}"/>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Instalación de cabriadas para techos</a:t>
            </a:r>
          </a:p>
        </p:txBody>
      </p:sp>
      <p:sp>
        <p:nvSpPr>
          <p:cNvPr id="2" name="Text Placeholder 1">
            <a:extLst>
              <a:ext uri="{FF2B5EF4-FFF2-40B4-BE49-F238E27FC236}">
                <a16:creationId xmlns:a16="http://schemas.microsoft.com/office/drawing/2014/main" id="{6D92CA9B-6F86-763B-2CFA-B7EB6FFE4DE6}"/>
              </a:ext>
            </a:extLst>
          </p:cNvPr>
          <p:cNvSpPr>
            <a:spLocks noGrp="1"/>
          </p:cNvSpPr>
          <p:nvPr>
            <p:ph type="body" sz="quarter" idx="10"/>
          </p:nvPr>
        </p:nvSpPr>
        <p:spPr>
          <a:xfrm>
            <a:off x="574166" y="1735742"/>
            <a:ext cx="8545120" cy="914400"/>
          </a:xfrm>
        </p:spPr>
        <p:txBody>
          <a:bodyPr>
            <a:normAutofit fontScale="92500"/>
          </a:bodyPr>
          <a:lstStyle/>
          <a:p>
            <a:r>
              <a:rPr lang="es-US" sz="2800" dirty="0"/>
              <a:t>Trabajadores instalando cabriadas para techos desde andamios o escaleras móviles con soportes interiores. </a:t>
            </a:r>
          </a:p>
        </p:txBody>
      </p:sp>
      <p:pic>
        <p:nvPicPr>
          <p:cNvPr id="8" name="Picture 9" descr="Estas imágenes muestran trabajadores instalando cabriadas para techos desde andamios o escaleras móviles con soportes interiores.">
            <a:extLst>
              <a:ext uri="{FF2B5EF4-FFF2-40B4-BE49-F238E27FC236}">
                <a16:creationId xmlns:a16="http://schemas.microsoft.com/office/drawing/2014/main" id="{1A571258-2840-CA7F-A88D-3E0B6A1AED8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r="30376" b="15312"/>
          <a:stretch>
            <a:fillRect/>
          </a:stretch>
        </p:blipFill>
        <p:spPr bwMode="auto">
          <a:xfrm>
            <a:off x="1069975" y="2635978"/>
            <a:ext cx="4292600" cy="321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a:extLst>
              <a:ext uri="{FF2B5EF4-FFF2-40B4-BE49-F238E27FC236}">
                <a16:creationId xmlns:a16="http://schemas.microsoft.com/office/drawing/2014/main" id="{EEE99274-770F-1B33-B832-0D5E8CC940AA}"/>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24420" y="2730573"/>
            <a:ext cx="2151291" cy="303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a:extLst>
              <a:ext uri="{FF2B5EF4-FFF2-40B4-BE49-F238E27FC236}">
                <a16:creationId xmlns:a16="http://schemas.microsoft.com/office/drawing/2014/main" id="{4D108B6B-DC0F-7F1F-5D86-5D46786113A9}"/>
              </a:ext>
              <a:ext uri="{C183D7F6-B498-43B3-948B-1728B52AA6E4}">
                <adec:decorative xmlns:adec="http://schemas.microsoft.com/office/drawing/2017/decorative" val="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9437556" y="1814950"/>
            <a:ext cx="1684469" cy="2430753"/>
          </a:xfrm>
          <a:prstGeom prst="rect">
            <a:avLst/>
          </a:prstGeom>
          <a:noFill/>
        </p:spPr>
      </p:pic>
      <p:sp>
        <p:nvSpPr>
          <p:cNvPr id="3" name="Content Placeholder 3">
            <a:extLst>
              <a:ext uri="{FF2B5EF4-FFF2-40B4-BE49-F238E27FC236}">
                <a16:creationId xmlns:a16="http://schemas.microsoft.com/office/drawing/2014/main" id="{A94FFECB-602E-091B-5F09-40152702F96B}"/>
              </a:ext>
              <a:ext uri="{C183D7F6-B498-43B3-948B-1728B52AA6E4}">
                <adec:decorative xmlns:adec="http://schemas.microsoft.com/office/drawing/2017/decorative" val="1"/>
              </a:ext>
            </a:extLst>
          </p:cNvPr>
          <p:cNvSpPr txBox="1">
            <a:spLocks/>
          </p:cNvSpPr>
          <p:nvPr/>
        </p:nvSpPr>
        <p:spPr>
          <a:xfrm>
            <a:off x="756380" y="6487653"/>
            <a:ext cx="4986694"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3203339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D003D0B-3642-3CE2-2FB6-E3CBF602382E}"/>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Andamios de pared o con soportes</a:t>
            </a:r>
          </a:p>
        </p:txBody>
      </p:sp>
      <p:pic>
        <p:nvPicPr>
          <p:cNvPr id="6" name="Picture 2">
            <a:extLst>
              <a:ext uri="{FF2B5EF4-FFF2-40B4-BE49-F238E27FC236}">
                <a16:creationId xmlns:a16="http://schemas.microsoft.com/office/drawing/2014/main" id="{944802CF-B42A-ACAB-D016-7EE123E35CB5}"/>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904875" y="1375515"/>
            <a:ext cx="1462088" cy="2667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ext Placeholder 1">
            <a:extLst>
              <a:ext uri="{FF2B5EF4-FFF2-40B4-BE49-F238E27FC236}">
                <a16:creationId xmlns:a16="http://schemas.microsoft.com/office/drawing/2014/main" id="{1476341E-592E-0859-FDE4-E8CB37FAB398}"/>
              </a:ext>
            </a:extLst>
          </p:cNvPr>
          <p:cNvSpPr>
            <a:spLocks noGrp="1"/>
          </p:cNvSpPr>
          <p:nvPr>
            <p:ph type="body" sz="quarter" idx="10"/>
          </p:nvPr>
        </p:nvSpPr>
        <p:spPr>
          <a:xfrm>
            <a:off x="3558746" y="1806761"/>
            <a:ext cx="7086179" cy="1256066"/>
          </a:xfrm>
        </p:spPr>
        <p:txBody>
          <a:bodyPr>
            <a:normAutofit/>
          </a:bodyPr>
          <a:lstStyle/>
          <a:p>
            <a:r>
              <a:rPr lang="es-US" sz="2800"/>
              <a:t>Estos son ejemplos de un soporte de pared o placa superior, sistemas de andamios.</a:t>
            </a:r>
          </a:p>
        </p:txBody>
      </p:sp>
      <p:pic>
        <p:nvPicPr>
          <p:cNvPr id="8" name="Picture 2" descr="Estas imágenes son ejemplos de barandas utilizadas sobre andamios con soportes.">
            <a:extLst>
              <a:ext uri="{FF2B5EF4-FFF2-40B4-BE49-F238E27FC236}">
                <a16:creationId xmlns:a16="http://schemas.microsoft.com/office/drawing/2014/main" id="{215DB42F-EB3C-7138-1794-89F25C7956A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2338170" y="3355507"/>
            <a:ext cx="5431232" cy="2546788"/>
          </a:xfrm>
          <a:prstGeom prst="rect">
            <a:avLst/>
          </a:prstGeom>
          <a:noFill/>
        </p:spPr>
      </p:pic>
      <p:pic>
        <p:nvPicPr>
          <p:cNvPr id="7" name="Picture 2">
            <a:extLst>
              <a:ext uri="{FF2B5EF4-FFF2-40B4-BE49-F238E27FC236}">
                <a16:creationId xmlns:a16="http://schemas.microsoft.com/office/drawing/2014/main" id="{9BAFF1ED-BBCD-01C7-2081-20118C89B119}"/>
              </a:ext>
              <a:ext uri="{C183D7F6-B498-43B3-948B-1728B52AA6E4}">
                <adec:decorative xmlns:adec="http://schemas.microsoft.com/office/drawing/2017/decorative" val="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t="18666" r="24001" b="1334"/>
          <a:stretch>
            <a:fillRect/>
          </a:stretch>
        </p:blipFill>
        <p:spPr bwMode="auto">
          <a:xfrm>
            <a:off x="7958456" y="3355507"/>
            <a:ext cx="3328669" cy="2628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3">
            <a:extLst>
              <a:ext uri="{FF2B5EF4-FFF2-40B4-BE49-F238E27FC236}">
                <a16:creationId xmlns:a16="http://schemas.microsoft.com/office/drawing/2014/main" id="{977DAB5C-921E-5453-B2E3-3BEBA1E47F6E}"/>
              </a:ext>
              <a:ext uri="{C183D7F6-B498-43B3-948B-1728B52AA6E4}">
                <adec:decorative xmlns:adec="http://schemas.microsoft.com/office/drawing/2017/decorative" val="1"/>
              </a:ext>
            </a:extLst>
          </p:cNvPr>
          <p:cNvSpPr txBox="1">
            <a:spLocks/>
          </p:cNvSpPr>
          <p:nvPr/>
        </p:nvSpPr>
        <p:spPr>
          <a:xfrm>
            <a:off x="756380" y="6487654"/>
            <a:ext cx="5431232" cy="12169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835892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60D4AD9-70A9-1A00-0117-F6C3D1D21767}"/>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lvl="0">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Otros métodos de trabajo</a:t>
            </a:r>
            <a:r>
              <a:rPr lang="es-US" b="1">
                <a:solidFill>
                  <a:schemeClr val="bg1"/>
                </a:solidFill>
              </a:rPr>
              <a:t> 2</a:t>
            </a:r>
          </a:p>
        </p:txBody>
      </p:sp>
      <p:sp>
        <p:nvSpPr>
          <p:cNvPr id="2" name="Text Placeholder 1">
            <a:extLst>
              <a:ext uri="{FF2B5EF4-FFF2-40B4-BE49-F238E27FC236}">
                <a16:creationId xmlns:a16="http://schemas.microsoft.com/office/drawing/2014/main" id="{12052103-FBE3-35FB-3E5F-B5C7D8C2383A}"/>
              </a:ext>
            </a:extLst>
          </p:cNvPr>
          <p:cNvSpPr>
            <a:spLocks noGrp="1"/>
          </p:cNvSpPr>
          <p:nvPr>
            <p:ph type="body" sz="quarter" idx="10"/>
          </p:nvPr>
        </p:nvSpPr>
        <p:spPr>
          <a:xfrm>
            <a:off x="574166" y="1557325"/>
            <a:ext cx="6807941" cy="1669351"/>
          </a:xfrm>
        </p:spPr>
        <p:txBody>
          <a:bodyPr>
            <a:normAutofit fontScale="85000" lnSpcReduction="20000"/>
          </a:bodyPr>
          <a:lstStyle/>
          <a:p>
            <a:pPr>
              <a:lnSpc>
                <a:spcPct val="100000"/>
              </a:lnSpc>
              <a:spcBef>
                <a:spcPts val="0"/>
              </a:spcBef>
            </a:pPr>
            <a:r>
              <a:rPr lang="es-US" sz="2800" dirty="0"/>
              <a:t>Estos trabajadores están trabajando desde sistemas de andamios con soportes/placas superiores.</a:t>
            </a:r>
          </a:p>
          <a:p>
            <a:pPr>
              <a:lnSpc>
                <a:spcPct val="100000"/>
              </a:lnSpc>
              <a:spcBef>
                <a:spcPts val="0"/>
              </a:spcBef>
            </a:pPr>
            <a:r>
              <a:rPr lang="es-US" sz="2800" dirty="0"/>
              <a:t>Las barandas deben poder soportar 200 libras en todas las direcciones.</a:t>
            </a:r>
          </a:p>
        </p:txBody>
      </p:sp>
      <p:pic>
        <p:nvPicPr>
          <p:cNvPr id="6" name="Picture 4" descr="Un trabajador instalando cabriadas de techo sobre un andamio con soportes de exterior.">
            <a:extLst>
              <a:ext uri="{FF2B5EF4-FFF2-40B4-BE49-F238E27FC236}">
                <a16:creationId xmlns:a16="http://schemas.microsoft.com/office/drawing/2014/main" id="{0B640DB1-D8E1-0E25-6347-5B242A5AB0E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71748" y="3408486"/>
            <a:ext cx="3168360" cy="2772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descr="Un trabajador revistiendo ventanas desde un andamio con soportes de exterior.">
            <a:extLst>
              <a:ext uri="{FF2B5EF4-FFF2-40B4-BE49-F238E27FC236}">
                <a16:creationId xmlns:a16="http://schemas.microsoft.com/office/drawing/2014/main" id="{81444F0C-539E-889A-39A9-E42F76EA8CF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8126922" y="1219200"/>
            <a:ext cx="3076575" cy="35909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Content Placeholder 3">
            <a:extLst>
              <a:ext uri="{FF2B5EF4-FFF2-40B4-BE49-F238E27FC236}">
                <a16:creationId xmlns:a16="http://schemas.microsoft.com/office/drawing/2014/main" id="{D9B3EC96-B21E-9BFF-F297-1958EFEC0DC2}"/>
              </a:ext>
              <a:ext uri="{C183D7F6-B498-43B3-948B-1728B52AA6E4}">
                <adec:decorative xmlns:adec="http://schemas.microsoft.com/office/drawing/2017/decorative" val="1"/>
              </a:ext>
            </a:extLst>
          </p:cNvPr>
          <p:cNvSpPr txBox="1">
            <a:spLocks/>
          </p:cNvSpPr>
          <p:nvPr/>
        </p:nvSpPr>
        <p:spPr>
          <a:xfrm>
            <a:off x="756380" y="6487653"/>
            <a:ext cx="4922525" cy="1858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14697505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C2E525D-F46C-0352-2E78-4C805E7D71F7}"/>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Escalar por las cabriadas</a:t>
            </a:r>
          </a:p>
        </p:txBody>
      </p:sp>
      <p:pic>
        <p:nvPicPr>
          <p:cNvPr id="6" name="Picture 4" descr="Trabajador de cabriadas de techo trabajando desde la cabriada, mientras está sostenido por una grúa.">
            <a:extLst>
              <a:ext uri="{FF2B5EF4-FFF2-40B4-BE49-F238E27FC236}">
                <a16:creationId xmlns:a16="http://schemas.microsoft.com/office/drawing/2014/main" id="{8B25CDBD-0626-38D5-BE24-0CF5A7525E6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828055" y="1432804"/>
            <a:ext cx="2203450" cy="3124200"/>
          </a:xfrm>
          <a:prstGeom prst="rect">
            <a:avLst/>
          </a:prstGeom>
        </p:spPr>
      </p:pic>
      <p:pic>
        <p:nvPicPr>
          <p:cNvPr id="8" name="Picture 8" descr="Trabajando desde las cabriadas.">
            <a:extLst>
              <a:ext uri="{FF2B5EF4-FFF2-40B4-BE49-F238E27FC236}">
                <a16:creationId xmlns:a16="http://schemas.microsoft.com/office/drawing/2014/main" id="{E8678F46-BD37-819E-88D4-5FFAFB8882C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3262182" y="3429000"/>
            <a:ext cx="3428520" cy="267427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ext Placeholder 1">
            <a:extLst>
              <a:ext uri="{FF2B5EF4-FFF2-40B4-BE49-F238E27FC236}">
                <a16:creationId xmlns:a16="http://schemas.microsoft.com/office/drawing/2014/main" id="{937A22FE-0213-DFD3-ABEE-60D5185DD47B}"/>
              </a:ext>
            </a:extLst>
          </p:cNvPr>
          <p:cNvSpPr>
            <a:spLocks noGrp="1"/>
          </p:cNvSpPr>
          <p:nvPr>
            <p:ph type="body" sz="quarter" idx="10"/>
          </p:nvPr>
        </p:nvSpPr>
        <p:spPr>
          <a:xfrm>
            <a:off x="6921379" y="1863771"/>
            <a:ext cx="4914677" cy="2485776"/>
          </a:xfrm>
        </p:spPr>
        <p:txBody>
          <a:bodyPr>
            <a:normAutofit fontScale="77500" lnSpcReduction="20000"/>
          </a:bodyPr>
          <a:lstStyle/>
          <a:p>
            <a:pPr>
              <a:lnSpc>
                <a:spcPct val="110000"/>
              </a:lnSpc>
              <a:spcBef>
                <a:spcPts val="0"/>
              </a:spcBef>
            </a:pPr>
            <a:r>
              <a:rPr lang="es-US" sz="2400" dirty="0"/>
              <a:t>Los trabajadores que instalen cabriadas no deben subirse a las cuerdas de las cabriadas, especialmente mientras estas todavía están apoyadas en una grúa.</a:t>
            </a:r>
          </a:p>
          <a:p>
            <a:pPr>
              <a:lnSpc>
                <a:spcPct val="110000"/>
              </a:lnSpc>
              <a:spcBef>
                <a:spcPts val="0"/>
              </a:spcBef>
            </a:pPr>
            <a:r>
              <a:rPr lang="es-US" sz="2400" dirty="0"/>
              <a:t>Los empleados deben trabajar desde escaleras móviles, andamios o plataformas de trabajo instaladas en las cabriadas.</a:t>
            </a:r>
          </a:p>
        </p:txBody>
      </p:sp>
      <p:sp>
        <p:nvSpPr>
          <p:cNvPr id="7" name="AutoShape 7">
            <a:extLst>
              <a:ext uri="{FF2B5EF4-FFF2-40B4-BE49-F238E27FC236}">
                <a16:creationId xmlns:a16="http://schemas.microsoft.com/office/drawing/2014/main" id="{1B6B7CB7-431F-17D1-64D4-A9609950FB0F}"/>
              </a:ext>
              <a:ext uri="{C183D7F6-B498-43B3-948B-1728B52AA6E4}">
                <adec:decorative xmlns:adec="http://schemas.microsoft.com/office/drawing/2017/decorative" val="1"/>
              </a:ext>
            </a:extLst>
          </p:cNvPr>
          <p:cNvSpPr>
            <a:spLocks noChangeArrowheads="1"/>
          </p:cNvSpPr>
          <p:nvPr/>
        </p:nvSpPr>
        <p:spPr bwMode="auto">
          <a:xfrm>
            <a:off x="1230139" y="2192259"/>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9" name="AutoShape 7">
            <a:extLst>
              <a:ext uri="{FF2B5EF4-FFF2-40B4-BE49-F238E27FC236}">
                <a16:creationId xmlns:a16="http://schemas.microsoft.com/office/drawing/2014/main" id="{F6EC78F1-E034-8C4A-83FC-F975A21A2441}"/>
              </a:ext>
              <a:ext uri="{C183D7F6-B498-43B3-948B-1728B52AA6E4}">
                <adec:decorative xmlns:adec="http://schemas.microsoft.com/office/drawing/2017/decorative" val="1"/>
              </a:ext>
            </a:extLst>
          </p:cNvPr>
          <p:cNvSpPr>
            <a:spLocks noChangeArrowheads="1"/>
          </p:cNvSpPr>
          <p:nvPr/>
        </p:nvSpPr>
        <p:spPr bwMode="auto">
          <a:xfrm>
            <a:off x="4251369" y="4099804"/>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3" name="Content Placeholder 3">
            <a:extLst>
              <a:ext uri="{FF2B5EF4-FFF2-40B4-BE49-F238E27FC236}">
                <a16:creationId xmlns:a16="http://schemas.microsoft.com/office/drawing/2014/main" id="{8F54E300-19F1-F97E-DE6F-86D494A9CE06}"/>
              </a:ext>
              <a:ext uri="{C183D7F6-B498-43B3-948B-1728B52AA6E4}">
                <adec:decorative xmlns:adec="http://schemas.microsoft.com/office/drawing/2017/decorative" val="1"/>
              </a:ext>
            </a:extLst>
          </p:cNvPr>
          <p:cNvSpPr txBox="1">
            <a:spLocks/>
          </p:cNvSpPr>
          <p:nvPr/>
        </p:nvSpPr>
        <p:spPr>
          <a:xfrm>
            <a:off x="756380" y="6487653"/>
            <a:ext cx="5339620"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2324156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par>
                          <p:cTn id="9" fill="hold">
                            <p:stCondLst>
                              <p:cond delay="4500"/>
                            </p:stCondLst>
                            <p:childTnLst>
                              <p:par>
                                <p:cTn id="10" presetID="23" presetClass="entr" presetSubtype="32" fill="hold" grpId="0" nodeType="afterEffect">
                                  <p:stCondLst>
                                    <p:cond delay="400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strVal val="4*#ppt_w"/>
                                          </p:val>
                                        </p:tav>
                                        <p:tav tm="100000">
                                          <p:val>
                                            <p:strVal val="#ppt_w"/>
                                          </p:val>
                                        </p:tav>
                                      </p:tavLst>
                                    </p:anim>
                                    <p:anim calcmode="lin" valueType="num">
                                      <p:cBhvr>
                                        <p:cTn id="13" dur="5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CD3196D-066A-F3EB-1B84-7716363152C8}"/>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Desplome de cabriadas</a:t>
            </a:r>
          </a:p>
        </p:txBody>
      </p:sp>
      <p:sp>
        <p:nvSpPr>
          <p:cNvPr id="2" name="Text Placeholder 1">
            <a:extLst>
              <a:ext uri="{FF2B5EF4-FFF2-40B4-BE49-F238E27FC236}">
                <a16:creationId xmlns:a16="http://schemas.microsoft.com/office/drawing/2014/main" id="{C7DFD22C-66B8-F8D5-9E7D-0EFAC5F9C444}"/>
              </a:ext>
            </a:extLst>
          </p:cNvPr>
          <p:cNvSpPr>
            <a:spLocks noGrp="1"/>
          </p:cNvSpPr>
          <p:nvPr>
            <p:ph type="body" sz="quarter" idx="10"/>
          </p:nvPr>
        </p:nvSpPr>
        <p:spPr>
          <a:xfrm>
            <a:off x="574166" y="2086984"/>
            <a:ext cx="5282936" cy="3324225"/>
          </a:xfrm>
        </p:spPr>
        <p:txBody>
          <a:bodyPr>
            <a:normAutofit lnSpcReduction="10000"/>
          </a:bodyPr>
          <a:lstStyle/>
          <a:p>
            <a:pPr>
              <a:lnSpc>
                <a:spcPct val="100000"/>
              </a:lnSpc>
              <a:spcBef>
                <a:spcPts val="0"/>
              </a:spcBef>
            </a:pPr>
            <a:r>
              <a:rPr lang="es-US" sz="2800" dirty="0"/>
              <a:t>Los desplomes pueden producirse por no sujetar adecuadamente o por una sobrecarga.</a:t>
            </a:r>
          </a:p>
          <a:p>
            <a:pPr marL="0" indent="0">
              <a:lnSpc>
                <a:spcPct val="100000"/>
              </a:lnSpc>
              <a:spcBef>
                <a:spcPts val="0"/>
              </a:spcBef>
              <a:buNone/>
            </a:pPr>
            <a:endParaRPr lang="en-US" sz="2800" dirty="0"/>
          </a:p>
          <a:p>
            <a:pPr>
              <a:lnSpc>
                <a:spcPct val="100000"/>
              </a:lnSpc>
              <a:spcBef>
                <a:spcPts val="0"/>
              </a:spcBef>
            </a:pPr>
            <a:r>
              <a:rPr lang="es-US" sz="2800" dirty="0"/>
              <a:t>El desplome del sistema de cabriadas puede provocar lesiones graves o la muerte.</a:t>
            </a:r>
          </a:p>
        </p:txBody>
      </p:sp>
      <p:pic>
        <p:nvPicPr>
          <p:cNvPr id="6" name="Picture 4" descr="Desplome de cabriadas de techo de madera">
            <a:extLst>
              <a:ext uri="{FF2B5EF4-FFF2-40B4-BE49-F238E27FC236}">
                <a16:creationId xmlns:a16="http://schemas.microsoft.com/office/drawing/2014/main" id="{70BD0F47-AAF5-5648-668E-9714ABD60CA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6169572" y="2075623"/>
            <a:ext cx="5181600" cy="33242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Content Placeholder 3">
            <a:extLst>
              <a:ext uri="{FF2B5EF4-FFF2-40B4-BE49-F238E27FC236}">
                <a16:creationId xmlns:a16="http://schemas.microsoft.com/office/drawing/2014/main" id="{9F6687B2-8603-F635-EB49-A051F903CE2F}"/>
              </a:ext>
              <a:ext uri="{C183D7F6-B498-43B3-948B-1728B52AA6E4}">
                <adec:decorative xmlns:adec="http://schemas.microsoft.com/office/drawing/2017/decorative" val="1"/>
              </a:ext>
            </a:extLst>
          </p:cNvPr>
          <p:cNvSpPr txBox="1">
            <a:spLocks/>
          </p:cNvSpPr>
          <p:nvPr/>
        </p:nvSpPr>
        <p:spPr>
          <a:xfrm>
            <a:off x="756380" y="6487653"/>
            <a:ext cx="5413192"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2326663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FA9EF77-1B61-F7A4-2D65-B42BC6C87A3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Objetivos de aprendizaje</a:t>
            </a:r>
          </a:p>
        </p:txBody>
      </p:sp>
      <p:sp>
        <p:nvSpPr>
          <p:cNvPr id="2" name="Text Placeholder 1">
            <a:extLst>
              <a:ext uri="{FF2B5EF4-FFF2-40B4-BE49-F238E27FC236}">
                <a16:creationId xmlns:a16="http://schemas.microsoft.com/office/drawing/2014/main" id="{9D645700-6E6E-B1AB-4CDB-2527118E1C2A}"/>
              </a:ext>
            </a:extLst>
          </p:cNvPr>
          <p:cNvSpPr>
            <a:spLocks noGrp="1"/>
          </p:cNvSpPr>
          <p:nvPr>
            <p:ph type="body" sz="quarter" idx="10"/>
          </p:nvPr>
        </p:nvSpPr>
        <p:spPr>
          <a:xfrm>
            <a:off x="1024320" y="1502862"/>
            <a:ext cx="9660804" cy="3528072"/>
          </a:xfrm>
        </p:spPr>
        <p:txBody>
          <a:bodyPr>
            <a:noAutofit/>
          </a:bodyPr>
          <a:lstStyle/>
          <a:p>
            <a:pPr>
              <a:lnSpc>
                <a:spcPct val="120000"/>
              </a:lnSpc>
              <a:spcBef>
                <a:spcPts val="0"/>
              </a:spcBef>
            </a:pPr>
            <a:r>
              <a:rPr lang="es-US" sz="2200" dirty="0">
                <a:latin typeface="Arial" panose="020B0604020202020204" pitchFamily="34" charset="0"/>
                <a:cs typeface="Arial" panose="020B0604020202020204" pitchFamily="34" charset="0"/>
              </a:rPr>
              <a:t>Comprensión de cómo la OSHA define la construcción residencial</a:t>
            </a:r>
          </a:p>
          <a:p>
            <a:pPr>
              <a:lnSpc>
                <a:spcPct val="120000"/>
              </a:lnSpc>
              <a:spcBef>
                <a:spcPts val="0"/>
              </a:spcBef>
            </a:pPr>
            <a:endParaRPr lang="en-US" sz="2200" dirty="0">
              <a:latin typeface="Arial" panose="020B0604020202020204" pitchFamily="34" charset="0"/>
              <a:cs typeface="Arial" panose="020B0604020202020204" pitchFamily="34" charset="0"/>
            </a:endParaRPr>
          </a:p>
          <a:p>
            <a:pPr>
              <a:lnSpc>
                <a:spcPct val="120000"/>
              </a:lnSpc>
              <a:spcBef>
                <a:spcPts val="0"/>
              </a:spcBef>
            </a:pPr>
            <a:r>
              <a:rPr lang="es-US" sz="2200" dirty="0">
                <a:latin typeface="Arial" panose="020B0604020202020204" pitchFamily="34" charset="0"/>
                <a:cs typeface="Arial" panose="020B0604020202020204" pitchFamily="34" charset="0"/>
              </a:rPr>
              <a:t>Comprensión del uso correcto de las barandas durante las operaciones de ensamblaje</a:t>
            </a:r>
          </a:p>
          <a:p>
            <a:pPr>
              <a:lnSpc>
                <a:spcPct val="120000"/>
              </a:lnSpc>
              <a:spcBef>
                <a:spcPts val="0"/>
              </a:spcBef>
            </a:pPr>
            <a:endParaRPr lang="en-US" sz="2200" dirty="0">
              <a:latin typeface="Arial" panose="020B0604020202020204" pitchFamily="34" charset="0"/>
              <a:cs typeface="Arial" panose="020B0604020202020204" pitchFamily="34" charset="0"/>
            </a:endParaRPr>
          </a:p>
          <a:p>
            <a:pPr>
              <a:lnSpc>
                <a:spcPct val="120000"/>
              </a:lnSpc>
              <a:spcBef>
                <a:spcPts val="0"/>
              </a:spcBef>
            </a:pPr>
            <a:r>
              <a:rPr lang="es-US" sz="2200" dirty="0">
                <a:latin typeface="Arial" panose="020B0604020202020204" pitchFamily="34" charset="0"/>
                <a:cs typeface="Arial" panose="020B0604020202020204" pitchFamily="34" charset="0"/>
              </a:rPr>
              <a:t>Identificación de las prácticas recomendadas durante la instalación de cabriadas para techos</a:t>
            </a:r>
          </a:p>
          <a:p>
            <a:pPr>
              <a:lnSpc>
                <a:spcPct val="120000"/>
              </a:lnSpc>
              <a:spcBef>
                <a:spcPts val="0"/>
              </a:spcBef>
            </a:pPr>
            <a:endParaRPr lang="en-US" sz="2200" dirty="0">
              <a:latin typeface="Arial" panose="020B0604020202020204" pitchFamily="34" charset="0"/>
              <a:cs typeface="Arial" panose="020B0604020202020204" pitchFamily="34" charset="0"/>
            </a:endParaRPr>
          </a:p>
          <a:p>
            <a:pPr>
              <a:lnSpc>
                <a:spcPct val="120000"/>
              </a:lnSpc>
              <a:spcBef>
                <a:spcPts val="0"/>
              </a:spcBef>
            </a:pPr>
            <a:r>
              <a:rPr lang="es-US" sz="2200" dirty="0">
                <a:latin typeface="Arial" panose="020B0604020202020204" pitchFamily="34" charset="0"/>
                <a:cs typeface="Arial" panose="020B0604020202020204" pitchFamily="34" charset="0"/>
              </a:rPr>
              <a:t>Comprensión del uso correcto de los sistemas personales de detención de caídas (Personal Fall Arrest Systems, PFAS) durante las actividades de techado </a:t>
            </a:r>
          </a:p>
        </p:txBody>
      </p:sp>
      <p:sp>
        <p:nvSpPr>
          <p:cNvPr id="5" name="Content Placeholder 3">
            <a:extLst>
              <a:ext uri="{FF2B5EF4-FFF2-40B4-BE49-F238E27FC236}">
                <a16:creationId xmlns:a16="http://schemas.microsoft.com/office/drawing/2014/main" id="{CA2A1FE1-E0EB-495E-7D2B-A9433B6F0482}"/>
              </a:ext>
              <a:ext uri="{C183D7F6-B498-43B3-948B-1728B52AA6E4}">
                <adec:decorative xmlns:adec="http://schemas.microsoft.com/office/drawing/2017/decorative" val="1"/>
              </a:ext>
            </a:extLst>
          </p:cNvPr>
          <p:cNvSpPr txBox="1">
            <a:spLocks/>
          </p:cNvSpPr>
          <p:nvPr/>
        </p:nvSpPr>
        <p:spPr>
          <a:xfrm>
            <a:off x="694595" y="6487654"/>
            <a:ext cx="5706205" cy="8961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28452319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C486C30-562F-AFDC-FE4A-D375FAF8ED3E}"/>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Uso de barandas</a:t>
            </a:r>
          </a:p>
        </p:txBody>
      </p:sp>
      <p:pic>
        <p:nvPicPr>
          <p:cNvPr id="6" name="Picture 2">
            <a:extLst>
              <a:ext uri="{FF2B5EF4-FFF2-40B4-BE49-F238E27FC236}">
                <a16:creationId xmlns:a16="http://schemas.microsoft.com/office/drawing/2014/main" id="{7CEFD1B6-D465-EC0E-B692-EE94AC35BEC3}"/>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98133" y="1162384"/>
            <a:ext cx="3823478"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5" descr="Estas imágenes son ejemplos de barandas en soportes de andamio exterior.">
            <a:extLst>
              <a:ext uri="{FF2B5EF4-FFF2-40B4-BE49-F238E27FC236}">
                <a16:creationId xmlns:a16="http://schemas.microsoft.com/office/drawing/2014/main" id="{64D6870C-121C-426C-6770-4025F888C31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2300838" y="3320612"/>
            <a:ext cx="3810000" cy="2867025"/>
          </a:xfrm>
          <a:prstGeom prst="rect">
            <a:avLst/>
          </a:prstGeom>
          <a:noFill/>
        </p:spPr>
      </p:pic>
      <p:sp>
        <p:nvSpPr>
          <p:cNvPr id="2" name="Text Placeholder 1">
            <a:extLst>
              <a:ext uri="{FF2B5EF4-FFF2-40B4-BE49-F238E27FC236}">
                <a16:creationId xmlns:a16="http://schemas.microsoft.com/office/drawing/2014/main" id="{9223B4E4-B8B4-34C9-FA8B-91FA0395E0FC}"/>
              </a:ext>
            </a:extLst>
          </p:cNvPr>
          <p:cNvSpPr>
            <a:spLocks noGrp="1"/>
          </p:cNvSpPr>
          <p:nvPr>
            <p:ph type="body" sz="quarter" idx="10"/>
          </p:nvPr>
        </p:nvSpPr>
        <p:spPr>
          <a:xfrm>
            <a:off x="6323375" y="2764221"/>
            <a:ext cx="4914677" cy="3136288"/>
          </a:xfrm>
        </p:spPr>
        <p:txBody>
          <a:bodyPr>
            <a:normAutofit/>
          </a:bodyPr>
          <a:lstStyle/>
          <a:p>
            <a:pPr>
              <a:lnSpc>
                <a:spcPct val="100000"/>
              </a:lnSpc>
              <a:spcBef>
                <a:spcPts val="0"/>
              </a:spcBef>
            </a:pPr>
            <a:r>
              <a:rPr lang="es-US" sz="2400"/>
              <a:t>Los sistemas de barandas de ingeniería facilitan el acceso para la instalación de revestimientos, techos y servicios públicos.  </a:t>
            </a:r>
          </a:p>
          <a:p>
            <a:pPr>
              <a:lnSpc>
                <a:spcPct val="100000"/>
              </a:lnSpc>
              <a:spcBef>
                <a:spcPts val="0"/>
              </a:spcBef>
            </a:pPr>
            <a:r>
              <a:rPr lang="es-US" sz="2400"/>
              <a:t>Este tipo de sistemas permite proteger múltiples operaciones.</a:t>
            </a:r>
          </a:p>
        </p:txBody>
      </p:sp>
      <p:sp>
        <p:nvSpPr>
          <p:cNvPr id="3" name="Content Placeholder 3">
            <a:extLst>
              <a:ext uri="{FF2B5EF4-FFF2-40B4-BE49-F238E27FC236}">
                <a16:creationId xmlns:a16="http://schemas.microsoft.com/office/drawing/2014/main" id="{634117FA-4739-E231-A188-762F10C64E24}"/>
              </a:ext>
              <a:ext uri="{C183D7F6-B498-43B3-948B-1728B52AA6E4}">
                <adec:decorative xmlns:adec="http://schemas.microsoft.com/office/drawing/2017/decorative" val="1"/>
              </a:ext>
            </a:extLst>
          </p:cNvPr>
          <p:cNvSpPr txBox="1">
            <a:spLocks/>
          </p:cNvSpPr>
          <p:nvPr/>
        </p:nvSpPr>
        <p:spPr>
          <a:xfrm>
            <a:off x="756380" y="6487653"/>
            <a:ext cx="5339620" cy="2179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12364089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5FC653A0-D269-0998-C6F7-672295CFEAF4}"/>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6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Anclajes del sistema de detención de caídas: estructuras de madera</a:t>
            </a:r>
          </a:p>
        </p:txBody>
      </p:sp>
      <p:sp>
        <p:nvSpPr>
          <p:cNvPr id="3" name="Text Placeholder 2">
            <a:extLst>
              <a:ext uri="{FF2B5EF4-FFF2-40B4-BE49-F238E27FC236}">
                <a16:creationId xmlns:a16="http://schemas.microsoft.com/office/drawing/2014/main" id="{D35C503E-873C-911E-BC70-5D22C73B2972}"/>
              </a:ext>
            </a:extLst>
          </p:cNvPr>
          <p:cNvSpPr>
            <a:spLocks noGrp="1"/>
          </p:cNvSpPr>
          <p:nvPr>
            <p:ph type="body" sz="quarter" idx="10"/>
          </p:nvPr>
        </p:nvSpPr>
        <p:spPr>
          <a:xfrm>
            <a:off x="590327" y="2410846"/>
            <a:ext cx="4904805" cy="2036308"/>
          </a:xfrm>
        </p:spPr>
        <p:txBody>
          <a:bodyPr>
            <a:normAutofit fontScale="92500" lnSpcReduction="10000"/>
          </a:bodyPr>
          <a:lstStyle/>
          <a:p>
            <a:r>
              <a:rPr lang="es-US" sz="2800">
                <a:latin typeface="Arial" panose="020B0604020202020204" pitchFamily="34" charset="0"/>
                <a:cs typeface="Arial" panose="020B0604020202020204" pitchFamily="34" charset="0"/>
              </a:rPr>
              <a:t>Los elementos de madera deben ser evaluados para garantizar que pueden soportar las fuerzas impuestas por los anclajes de detención de caídas</a:t>
            </a:r>
            <a:r>
              <a:rPr lang="es-US" sz="2800"/>
              <a:t>.</a:t>
            </a:r>
          </a:p>
        </p:txBody>
      </p:sp>
      <p:grpSp>
        <p:nvGrpSpPr>
          <p:cNvPr id="5" name="Group 3" descr="Ejemplos de sistemas de anclaje de estructuras de madera diferentes.">
            <a:extLst>
              <a:ext uri="{FF2B5EF4-FFF2-40B4-BE49-F238E27FC236}">
                <a16:creationId xmlns:a16="http://schemas.microsoft.com/office/drawing/2014/main" id="{791FE4D3-72BC-3EFA-DCC8-3637F74377EC}"/>
              </a:ext>
            </a:extLst>
          </p:cNvPr>
          <p:cNvGrpSpPr>
            <a:grpSpLocks/>
          </p:cNvGrpSpPr>
          <p:nvPr/>
        </p:nvGrpSpPr>
        <p:grpSpPr bwMode="auto">
          <a:xfrm>
            <a:off x="5638716" y="1688273"/>
            <a:ext cx="5980113" cy="4098925"/>
            <a:chOff x="921" y="864"/>
            <a:chExt cx="3767" cy="2582"/>
          </a:xfrm>
        </p:grpSpPr>
        <p:pic>
          <p:nvPicPr>
            <p:cNvPr id="6" name="Picture 4">
              <a:extLst>
                <a:ext uri="{FF2B5EF4-FFF2-40B4-BE49-F238E27FC236}">
                  <a16:creationId xmlns:a16="http://schemas.microsoft.com/office/drawing/2014/main" id="{57EE7007-DE31-963D-36D9-BF5C7B6C4605}"/>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32" y="873"/>
              <a:ext cx="1048" cy="1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5">
              <a:extLst>
                <a:ext uri="{FF2B5EF4-FFF2-40B4-BE49-F238E27FC236}">
                  <a16:creationId xmlns:a16="http://schemas.microsoft.com/office/drawing/2014/main" id="{517DF004-AEF8-B5F9-2C51-985B0885B0F6}"/>
                </a:ext>
                <a:ext uri="{C183D7F6-B498-43B3-948B-1728B52AA6E4}">
                  <adec:decorative xmlns:adec="http://schemas.microsoft.com/office/drawing/2017/decorative" val="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76" y="2448"/>
              <a:ext cx="998" cy="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Punto de anclaje (cierre)">
              <a:extLst>
                <a:ext uri="{FF2B5EF4-FFF2-40B4-BE49-F238E27FC236}">
                  <a16:creationId xmlns:a16="http://schemas.microsoft.com/office/drawing/2014/main" id="{3411F2FE-84B6-8688-F48C-775FC4D10A1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80" y="864"/>
              <a:ext cx="1011" cy="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descr="Anclajes de techos desmontable Sala.">
              <a:extLst>
                <a:ext uri="{FF2B5EF4-FFF2-40B4-BE49-F238E27FC236}">
                  <a16:creationId xmlns:a16="http://schemas.microsoft.com/office/drawing/2014/main" id="{EB66DA59-D680-10D6-7CBE-90D7FB9E58AB}"/>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76" y="1977"/>
              <a:ext cx="1124" cy="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descr="Anclaje de techo de un solo punto Sala">
              <a:extLst>
                <a:ext uri="{FF2B5EF4-FFF2-40B4-BE49-F238E27FC236}">
                  <a16:creationId xmlns:a16="http://schemas.microsoft.com/office/drawing/2014/main" id="{22F6E6F0-F3F8-60EF-70F0-E27D9A449B9A}"/>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88" y="1824"/>
              <a:ext cx="785" cy="1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9">
              <a:extLst>
                <a:ext uri="{FF2B5EF4-FFF2-40B4-BE49-F238E27FC236}">
                  <a16:creationId xmlns:a16="http://schemas.microsoft.com/office/drawing/2014/main" id="{A9FE7314-85A1-AA86-E897-5BB13E973088}"/>
                </a:ext>
                <a:ext uri="{C183D7F6-B498-43B3-948B-1728B52AA6E4}">
                  <adec:decorative xmlns:adec="http://schemas.microsoft.com/office/drawing/2017/decorative" val="1"/>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888" y="864"/>
              <a:ext cx="800" cy="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0">
              <a:extLst>
                <a:ext uri="{FF2B5EF4-FFF2-40B4-BE49-F238E27FC236}">
                  <a16:creationId xmlns:a16="http://schemas.microsoft.com/office/drawing/2014/main" id="{BBB96AD4-51F6-FED4-D8A6-B844253C0F2E}"/>
                </a:ext>
                <a:ext uri="{C183D7F6-B498-43B3-948B-1728B52AA6E4}">
                  <adec:decorative xmlns:adec="http://schemas.microsoft.com/office/drawing/2017/decorative" val="1"/>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21" y="873"/>
              <a:ext cx="904" cy="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Content Placeholder 3">
            <a:extLst>
              <a:ext uri="{FF2B5EF4-FFF2-40B4-BE49-F238E27FC236}">
                <a16:creationId xmlns:a16="http://schemas.microsoft.com/office/drawing/2014/main" id="{D7D50F32-BD14-AAD9-D809-24CC814FA3EA}"/>
              </a:ext>
              <a:ext uri="{C183D7F6-B498-43B3-948B-1728B52AA6E4}">
                <adec:decorative xmlns:adec="http://schemas.microsoft.com/office/drawing/2017/decorative" val="1"/>
              </a:ext>
            </a:extLst>
          </p:cNvPr>
          <p:cNvSpPr txBox="1">
            <a:spLocks/>
          </p:cNvSpPr>
          <p:nvPr/>
        </p:nvSpPr>
        <p:spPr>
          <a:xfrm>
            <a:off x="756380" y="6487653"/>
            <a:ext cx="5211283" cy="25003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32473807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A0AE26B-1E94-CCAA-4DF2-DBF6E2B5E8BB}"/>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Anclajes</a:t>
            </a:r>
          </a:p>
        </p:txBody>
      </p:sp>
      <p:sp>
        <p:nvSpPr>
          <p:cNvPr id="2" name="Text Placeholder 1">
            <a:extLst>
              <a:ext uri="{FF2B5EF4-FFF2-40B4-BE49-F238E27FC236}">
                <a16:creationId xmlns:a16="http://schemas.microsoft.com/office/drawing/2014/main" id="{3454B18A-C95D-1DC8-BB8E-A83B6E322410}"/>
              </a:ext>
            </a:extLst>
          </p:cNvPr>
          <p:cNvSpPr>
            <a:spLocks noGrp="1"/>
          </p:cNvSpPr>
          <p:nvPr>
            <p:ph type="body" sz="quarter" idx="10"/>
          </p:nvPr>
        </p:nvSpPr>
        <p:spPr>
          <a:xfrm>
            <a:off x="574167" y="1557325"/>
            <a:ext cx="5763572" cy="4360823"/>
          </a:xfrm>
        </p:spPr>
        <p:txBody>
          <a:bodyPr>
            <a:normAutofit fontScale="92500" lnSpcReduction="10000"/>
          </a:bodyPr>
          <a:lstStyle/>
          <a:p>
            <a:r>
              <a:rPr lang="es-US" dirty="0"/>
              <a:t>Un ejemplo de un separador fijado a las cabriadas del techo. </a:t>
            </a:r>
          </a:p>
          <a:p>
            <a:endParaRPr lang="en-US" dirty="0"/>
          </a:p>
          <a:p>
            <a:r>
              <a:rPr lang="es-US" dirty="0"/>
              <a:t>Se deben cumplir con los requisitos del fabricante.</a:t>
            </a:r>
          </a:p>
          <a:p>
            <a:endParaRPr lang="en-US" dirty="0"/>
          </a:p>
          <a:p>
            <a:r>
              <a:rPr lang="es-US" dirty="0"/>
              <a:t>NOTA:</a:t>
            </a:r>
          </a:p>
          <a:p>
            <a:pPr lvl="2"/>
            <a:r>
              <a:rPr lang="es-US" sz="2400" dirty="0">
                <a:latin typeface="Arial" panose="020B0604020202020204" pitchFamily="34" charset="0"/>
                <a:cs typeface="Arial" panose="020B0604020202020204" pitchFamily="34" charset="0"/>
              </a:rPr>
              <a:t>Los sistemas de cabriadas y los elementos individuales deben evaluarse para garantizar que puedan soportar las fuerzas impuestas por los anclajes de detención de caídas.</a:t>
            </a:r>
          </a:p>
          <a:p>
            <a:endParaRPr lang="en-US" dirty="0"/>
          </a:p>
        </p:txBody>
      </p:sp>
      <p:pic>
        <p:nvPicPr>
          <p:cNvPr id="6" name="Picture 2" descr="Un sistema de anclaje de estructuras de madera para cabriadas de techo.">
            <a:extLst>
              <a:ext uri="{FF2B5EF4-FFF2-40B4-BE49-F238E27FC236}">
                <a16:creationId xmlns:a16="http://schemas.microsoft.com/office/drawing/2014/main" id="{B12DB06B-57B6-2D44-BDAB-012E36C9DDF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33042" y="2018517"/>
            <a:ext cx="5334000" cy="2820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3">
            <a:extLst>
              <a:ext uri="{FF2B5EF4-FFF2-40B4-BE49-F238E27FC236}">
                <a16:creationId xmlns:a16="http://schemas.microsoft.com/office/drawing/2014/main" id="{ADD9804D-C0AE-CEA2-DC53-602418ECBDF7}"/>
              </a:ext>
              <a:ext uri="{C183D7F6-B498-43B3-948B-1728B52AA6E4}">
                <adec:decorative xmlns:adec="http://schemas.microsoft.com/office/drawing/2017/decorative" val="1"/>
              </a:ext>
            </a:extLst>
          </p:cNvPr>
          <p:cNvSpPr txBox="1">
            <a:spLocks/>
          </p:cNvSpPr>
          <p:nvPr/>
        </p:nvSpPr>
        <p:spPr>
          <a:xfrm>
            <a:off x="756380" y="6487653"/>
            <a:ext cx="5467957" cy="25003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8965503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57747ED-77E8-F5FD-E959-9FC5F26AE55D}"/>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6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Punto de anclaje del sistema personal de detención de caídas</a:t>
            </a:r>
          </a:p>
        </p:txBody>
      </p:sp>
      <p:pic>
        <p:nvPicPr>
          <p:cNvPr id="6" name="Picture 4" descr="Un ejemplo de un anclaje de 900 libras que no debe utilizarse para la detención de caídas.">
            <a:extLst>
              <a:ext uri="{FF2B5EF4-FFF2-40B4-BE49-F238E27FC236}">
                <a16:creationId xmlns:a16="http://schemas.microsoft.com/office/drawing/2014/main" id="{EB3524C7-BD80-CABE-250E-F722F12078C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16211" y="2123521"/>
            <a:ext cx="2971800" cy="279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5">
            <a:extLst>
              <a:ext uri="{FF2B5EF4-FFF2-40B4-BE49-F238E27FC236}">
                <a16:creationId xmlns:a16="http://schemas.microsoft.com/office/drawing/2014/main" id="{24EFA648-B098-37DE-411E-BDE5B9D97597}"/>
              </a:ext>
            </a:extLst>
          </p:cNvPr>
          <p:cNvSpPr txBox="1">
            <a:spLocks noChangeArrowheads="1"/>
          </p:cNvSpPr>
          <p:nvPr/>
        </p:nvSpPr>
        <p:spPr bwMode="auto">
          <a:xfrm>
            <a:off x="1316211" y="5019120"/>
            <a:ext cx="29718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s-US" b="1" dirty="0"/>
              <a:t>Este es un anclaje de 900 libras.</a:t>
            </a:r>
          </a:p>
        </p:txBody>
      </p:sp>
      <p:sp>
        <p:nvSpPr>
          <p:cNvPr id="2" name="Text Placeholder 1">
            <a:extLst>
              <a:ext uri="{FF2B5EF4-FFF2-40B4-BE49-F238E27FC236}">
                <a16:creationId xmlns:a16="http://schemas.microsoft.com/office/drawing/2014/main" id="{999CCCB5-B3AC-82A2-1B3C-72A61E7FA75F}"/>
              </a:ext>
            </a:extLst>
          </p:cNvPr>
          <p:cNvSpPr>
            <a:spLocks noGrp="1"/>
          </p:cNvSpPr>
          <p:nvPr>
            <p:ph type="body" sz="quarter" idx="10"/>
          </p:nvPr>
        </p:nvSpPr>
        <p:spPr>
          <a:xfrm>
            <a:off x="4547491" y="1577229"/>
            <a:ext cx="6328298" cy="4360823"/>
          </a:xfrm>
        </p:spPr>
        <p:txBody>
          <a:bodyPr>
            <a:noAutofit/>
          </a:bodyPr>
          <a:lstStyle/>
          <a:p>
            <a:pPr eaLnBrk="1" hangingPunct="1">
              <a:lnSpc>
                <a:spcPct val="100000"/>
              </a:lnSpc>
              <a:spcBef>
                <a:spcPts val="0"/>
              </a:spcBef>
            </a:pPr>
            <a:r>
              <a:rPr lang="es-US" sz="2000" dirty="0"/>
              <a:t>Los anclajes deben ser capaces de soportar al menos 5,000 libras por cada empleado amarrado, o deben estar diseñados y utilizados de la siguiente manera:</a:t>
            </a:r>
          </a:p>
          <a:p>
            <a:pPr marL="862013" lvl="2" indent="-336550">
              <a:lnSpc>
                <a:spcPct val="100000"/>
              </a:lnSpc>
              <a:spcBef>
                <a:spcPts val="0"/>
              </a:spcBef>
            </a:pPr>
            <a:r>
              <a:rPr lang="es-US" dirty="0">
                <a:latin typeface="Arial" panose="020B0604020202020204" pitchFamily="34" charset="0"/>
                <a:cs typeface="Arial" panose="020B0604020202020204" pitchFamily="34" charset="0"/>
              </a:rPr>
              <a:t>Como parte de un sistema personal de detención de caídas completo que mantenga un factor de seguridad de al menos dos.  </a:t>
            </a:r>
          </a:p>
          <a:p>
            <a:pPr marL="862013" lvl="2" indent="-336550">
              <a:lnSpc>
                <a:spcPct val="100000"/>
              </a:lnSpc>
              <a:spcBef>
                <a:spcPts val="0"/>
              </a:spcBef>
            </a:pPr>
            <a:r>
              <a:rPr lang="es-US" dirty="0">
                <a:latin typeface="Arial" panose="020B0604020202020204" pitchFamily="34" charset="0"/>
                <a:cs typeface="Arial" panose="020B0604020202020204" pitchFamily="34" charset="0"/>
              </a:rPr>
              <a:t>O bajo la supervisión de una persona calificada.</a:t>
            </a:r>
          </a:p>
          <a:p>
            <a:pPr eaLnBrk="1" hangingPunct="1">
              <a:lnSpc>
                <a:spcPct val="100000"/>
              </a:lnSpc>
              <a:spcBef>
                <a:spcPts val="0"/>
              </a:spcBef>
            </a:pPr>
            <a:endParaRPr lang="en-US" sz="2000" dirty="0"/>
          </a:p>
          <a:p>
            <a:pPr eaLnBrk="1" hangingPunct="1">
              <a:lnSpc>
                <a:spcPct val="100000"/>
              </a:lnSpc>
              <a:spcBef>
                <a:spcPts val="0"/>
              </a:spcBef>
            </a:pPr>
            <a:r>
              <a:rPr lang="es-US" sz="2000" dirty="0"/>
              <a:t>Los empleadores deben atenerse a las recomendaciones o instrucciones del fabricante de una persona debidamente calificada para la correcta instalación.</a:t>
            </a:r>
          </a:p>
        </p:txBody>
      </p:sp>
      <p:sp>
        <p:nvSpPr>
          <p:cNvPr id="8" name="AutoShape 7">
            <a:extLst>
              <a:ext uri="{FF2B5EF4-FFF2-40B4-BE49-F238E27FC236}">
                <a16:creationId xmlns:a16="http://schemas.microsoft.com/office/drawing/2014/main" id="{946A6118-867C-04E4-ED07-408903CE70BC}"/>
              </a:ext>
              <a:ext uri="{C183D7F6-B498-43B3-948B-1728B52AA6E4}">
                <adec:decorative xmlns:adec="http://schemas.microsoft.com/office/drawing/2017/decorative" val="1"/>
              </a:ext>
            </a:extLst>
          </p:cNvPr>
          <p:cNvSpPr>
            <a:spLocks noChangeArrowheads="1"/>
          </p:cNvSpPr>
          <p:nvPr/>
        </p:nvSpPr>
        <p:spPr bwMode="auto">
          <a:xfrm>
            <a:off x="2344911" y="3114120"/>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3" name="Content Placeholder 3">
            <a:extLst>
              <a:ext uri="{FF2B5EF4-FFF2-40B4-BE49-F238E27FC236}">
                <a16:creationId xmlns:a16="http://schemas.microsoft.com/office/drawing/2014/main" id="{116A68F9-5FFD-1DEA-A80C-86FCC8F7BD63}"/>
              </a:ext>
              <a:ext uri="{C183D7F6-B498-43B3-948B-1728B52AA6E4}">
                <adec:decorative xmlns:adec="http://schemas.microsoft.com/office/drawing/2017/decorative" val="1"/>
              </a:ext>
            </a:extLst>
          </p:cNvPr>
          <p:cNvSpPr txBox="1">
            <a:spLocks/>
          </p:cNvSpPr>
          <p:nvPr/>
        </p:nvSpPr>
        <p:spPr>
          <a:xfrm>
            <a:off x="756380" y="6487653"/>
            <a:ext cx="5339620" cy="19840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riesgos de caídas: construcción de estructuras de madera</a:t>
            </a:r>
          </a:p>
        </p:txBody>
      </p:sp>
    </p:spTree>
    <p:custDataLst>
      <p:tags r:id="rId1"/>
    </p:custDataLst>
    <p:extLst>
      <p:ext uri="{BB962C8B-B14F-4D97-AF65-F5344CB8AC3E}">
        <p14:creationId xmlns:p14="http://schemas.microsoft.com/office/powerpoint/2010/main" val="3865953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DD2660D-30F6-C18C-C60E-034F6FD11C26}"/>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Anclajes de techos</a:t>
            </a:r>
          </a:p>
        </p:txBody>
      </p:sp>
      <p:pic>
        <p:nvPicPr>
          <p:cNvPr id="5" name="Picture 5" descr="Estas dos imágenes muestran anclajes permanentes en techos terminados.">
            <a:extLst>
              <a:ext uri="{FF2B5EF4-FFF2-40B4-BE49-F238E27FC236}">
                <a16:creationId xmlns:a16="http://schemas.microsoft.com/office/drawing/2014/main" id="{D5B40609-DFE9-195B-0A5D-643CC94F281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1079078" y="1916813"/>
            <a:ext cx="3429000" cy="3429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9">
            <a:extLst>
              <a:ext uri="{FF2B5EF4-FFF2-40B4-BE49-F238E27FC236}">
                <a16:creationId xmlns:a16="http://schemas.microsoft.com/office/drawing/2014/main" id="{2510A4B3-BB00-A780-0630-889BB4D5E700}"/>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5411381" y="1375515"/>
            <a:ext cx="2368449" cy="236844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13" descr="Un trabajador utilizando un anclaje reutilizable con una cuerda salvavidas retráctil.">
            <a:extLst>
              <a:ext uri="{FF2B5EF4-FFF2-40B4-BE49-F238E27FC236}">
                <a16:creationId xmlns:a16="http://schemas.microsoft.com/office/drawing/2014/main" id="{ADFFD052-1E3F-C995-394F-9D56D2B93B0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8251361" y="2954524"/>
            <a:ext cx="3210285" cy="29570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Content Placeholder 3">
            <a:extLst>
              <a:ext uri="{FF2B5EF4-FFF2-40B4-BE49-F238E27FC236}">
                <a16:creationId xmlns:a16="http://schemas.microsoft.com/office/drawing/2014/main" id="{463CE2C4-B872-44A7-8FCD-296CABAD32E8}"/>
              </a:ext>
              <a:ext uri="{C183D7F6-B498-43B3-948B-1728B52AA6E4}">
                <adec:decorative xmlns:adec="http://schemas.microsoft.com/office/drawing/2017/decorative" val="1"/>
              </a:ext>
            </a:extLst>
          </p:cNvPr>
          <p:cNvSpPr txBox="1">
            <a:spLocks/>
          </p:cNvSpPr>
          <p:nvPr/>
        </p:nvSpPr>
        <p:spPr>
          <a:xfrm>
            <a:off x="756380" y="6487653"/>
            <a:ext cx="4890441" cy="20190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39775967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B981042-23B3-387B-8992-0BD4C9F13255}"/>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Retención de caídas en techos</a:t>
            </a:r>
          </a:p>
        </p:txBody>
      </p:sp>
      <p:sp>
        <p:nvSpPr>
          <p:cNvPr id="2" name="Text Placeholder 1">
            <a:extLst>
              <a:ext uri="{FF2B5EF4-FFF2-40B4-BE49-F238E27FC236}">
                <a16:creationId xmlns:a16="http://schemas.microsoft.com/office/drawing/2014/main" id="{F6DF5BD6-08BB-77F6-0E5C-4C8ABDAE6201}"/>
              </a:ext>
            </a:extLst>
          </p:cNvPr>
          <p:cNvSpPr>
            <a:spLocks noGrp="1"/>
          </p:cNvSpPr>
          <p:nvPr>
            <p:ph type="body" sz="quarter" idx="10"/>
          </p:nvPr>
        </p:nvSpPr>
        <p:spPr>
          <a:xfrm>
            <a:off x="574166" y="1557326"/>
            <a:ext cx="7477014" cy="2058234"/>
          </a:xfrm>
        </p:spPr>
        <p:txBody>
          <a:bodyPr>
            <a:normAutofit/>
          </a:bodyPr>
          <a:lstStyle/>
          <a:p>
            <a:r>
              <a:rPr lang="es-US" dirty="0"/>
              <a:t>Se impide a los trabajadores alcanzar el borde.</a:t>
            </a:r>
          </a:p>
          <a:p>
            <a:endParaRPr lang="en-US" dirty="0"/>
          </a:p>
          <a:p>
            <a:r>
              <a:rPr lang="es-US" dirty="0"/>
              <a:t>Si pueden alcanzar el borde, se debe implementar un sistema de detención de caídas completo.</a:t>
            </a:r>
          </a:p>
        </p:txBody>
      </p:sp>
      <p:pic>
        <p:nvPicPr>
          <p:cNvPr id="9" name="Picture 10" descr="Techador con arnés de seguridad para techos con pendiente pronunciada">
            <a:extLst>
              <a:ext uri="{FF2B5EF4-FFF2-40B4-BE49-F238E27FC236}">
                <a16:creationId xmlns:a16="http://schemas.microsoft.com/office/drawing/2014/main" id="{BB1126C6-185E-5020-D95E-FC4435D298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1524001" y="3703638"/>
            <a:ext cx="1668553" cy="25003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3" descr="Tejas de retención de techos">
            <a:extLst>
              <a:ext uri="{FF2B5EF4-FFF2-40B4-BE49-F238E27FC236}">
                <a16:creationId xmlns:a16="http://schemas.microsoft.com/office/drawing/2014/main" id="{4A2A6C8C-EDDE-C3BE-45DC-F3F391E9C49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4976442" y="3429000"/>
            <a:ext cx="3833813" cy="27749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4" descr="Kit de caídas en techos">
            <a:extLst>
              <a:ext uri="{FF2B5EF4-FFF2-40B4-BE49-F238E27FC236}">
                <a16:creationId xmlns:a16="http://schemas.microsoft.com/office/drawing/2014/main" id="{51A29851-CA25-3CA6-B9EC-BECEF8F4239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a:xfrm>
            <a:off x="9378718" y="1448964"/>
            <a:ext cx="1939925" cy="15255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7" descr="Retención de techos">
            <a:extLst>
              <a:ext uri="{FF2B5EF4-FFF2-40B4-BE49-F238E27FC236}">
                <a16:creationId xmlns:a16="http://schemas.microsoft.com/office/drawing/2014/main" id="{66293352-8244-5FF5-A1B4-83BEB80BAF7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a:xfrm>
            <a:off x="8938980" y="3142594"/>
            <a:ext cx="2379663" cy="2971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Content Placeholder 3">
            <a:extLst>
              <a:ext uri="{FF2B5EF4-FFF2-40B4-BE49-F238E27FC236}">
                <a16:creationId xmlns:a16="http://schemas.microsoft.com/office/drawing/2014/main" id="{C6B31995-B301-4A78-D53A-6D0F7D0A551B}"/>
              </a:ext>
              <a:ext uri="{C183D7F6-B498-43B3-948B-1728B52AA6E4}">
                <adec:decorative xmlns:adec="http://schemas.microsoft.com/office/drawing/2017/decorative" val="1"/>
              </a:ext>
            </a:extLst>
          </p:cNvPr>
          <p:cNvSpPr txBox="1">
            <a:spLocks/>
          </p:cNvSpPr>
          <p:nvPr/>
        </p:nvSpPr>
        <p:spPr>
          <a:xfrm>
            <a:off x="756380" y="6487653"/>
            <a:ext cx="4922525" cy="25003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20907258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367F0B3-2770-1BD4-4A02-A646A16F7E51}"/>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Uso de elementos retráctiles</a:t>
            </a:r>
          </a:p>
        </p:txBody>
      </p:sp>
      <p:pic>
        <p:nvPicPr>
          <p:cNvPr id="7" name="Picture 5">
            <a:extLst>
              <a:ext uri="{FF2B5EF4-FFF2-40B4-BE49-F238E27FC236}">
                <a16:creationId xmlns:a16="http://schemas.microsoft.com/office/drawing/2014/main" id="{43C4ED4B-3341-40C0-401E-612BAA647247}"/>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2118455" y="1375515"/>
            <a:ext cx="2971800" cy="2533650"/>
          </a:xfrm>
          <a:prstGeom prst="rect">
            <a:avLst/>
          </a:prstGeom>
          <a:noFill/>
        </p:spPr>
      </p:pic>
      <p:sp>
        <p:nvSpPr>
          <p:cNvPr id="2" name="Text Placeholder 1">
            <a:extLst>
              <a:ext uri="{FF2B5EF4-FFF2-40B4-BE49-F238E27FC236}">
                <a16:creationId xmlns:a16="http://schemas.microsoft.com/office/drawing/2014/main" id="{7A939CD2-A857-4FA7-864D-0098A18138BC}"/>
              </a:ext>
            </a:extLst>
          </p:cNvPr>
          <p:cNvSpPr>
            <a:spLocks noGrp="1"/>
          </p:cNvSpPr>
          <p:nvPr>
            <p:ph type="body" sz="quarter" idx="10"/>
          </p:nvPr>
        </p:nvSpPr>
        <p:spPr>
          <a:xfrm>
            <a:off x="5680821" y="1507603"/>
            <a:ext cx="4955095" cy="1889314"/>
          </a:xfrm>
        </p:spPr>
        <p:txBody>
          <a:bodyPr>
            <a:normAutofit/>
          </a:bodyPr>
          <a:lstStyle/>
          <a:p>
            <a:pPr>
              <a:lnSpc>
                <a:spcPct val="100000"/>
              </a:lnSpc>
              <a:spcBef>
                <a:spcPts val="0"/>
              </a:spcBef>
            </a:pPr>
            <a:r>
              <a:rPr lang="es-US" sz="2200" dirty="0"/>
              <a:t>El anclaje debe poder soportar al menos 3,000 libras. </a:t>
            </a:r>
          </a:p>
          <a:p>
            <a:pPr>
              <a:lnSpc>
                <a:spcPct val="100000"/>
              </a:lnSpc>
              <a:spcBef>
                <a:spcPts val="0"/>
              </a:spcBef>
            </a:pPr>
            <a:r>
              <a:rPr lang="es-US" sz="2200" dirty="0"/>
              <a:t>Los elementos retráctiles NO PUEDEN utilizarse en un conjunto de retención.</a:t>
            </a:r>
          </a:p>
        </p:txBody>
      </p:sp>
      <p:pic>
        <p:nvPicPr>
          <p:cNvPr id="6" name="Picture 4" descr="Estas imágenes muestran ejemplos de uso retráctil.  No se considera retención, ya que el trabajador podría caer.">
            <a:extLst>
              <a:ext uri="{FF2B5EF4-FFF2-40B4-BE49-F238E27FC236}">
                <a16:creationId xmlns:a16="http://schemas.microsoft.com/office/drawing/2014/main" id="{28D689F5-2F28-CB5D-AC2C-404DC3E4B53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04568" y="3268027"/>
            <a:ext cx="3486515" cy="2868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3">
            <a:extLst>
              <a:ext uri="{FF2B5EF4-FFF2-40B4-BE49-F238E27FC236}">
                <a16:creationId xmlns:a16="http://schemas.microsoft.com/office/drawing/2014/main" id="{4740F6B2-C7AB-7795-F058-21A60CEED424}"/>
              </a:ext>
              <a:ext uri="{C183D7F6-B498-43B3-948B-1728B52AA6E4}">
                <adec:decorative xmlns:adec="http://schemas.microsoft.com/office/drawing/2017/decorative" val="1"/>
              </a:ext>
            </a:extLst>
          </p:cNvPr>
          <p:cNvSpPr txBox="1">
            <a:spLocks/>
          </p:cNvSpPr>
          <p:nvPr/>
        </p:nvSpPr>
        <p:spPr>
          <a:xfrm>
            <a:off x="756380" y="6487653"/>
            <a:ext cx="4697936" cy="23398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30986850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240B544-22DB-56E6-D1A3-30B94E4AA6E5}"/>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Demolición o retiro de tejas</a:t>
            </a:r>
          </a:p>
        </p:txBody>
      </p:sp>
      <p:sp>
        <p:nvSpPr>
          <p:cNvPr id="2" name="Text Placeholder 1">
            <a:extLst>
              <a:ext uri="{FF2B5EF4-FFF2-40B4-BE49-F238E27FC236}">
                <a16:creationId xmlns:a16="http://schemas.microsoft.com/office/drawing/2014/main" id="{3775F8A4-8D14-44B4-76EE-2E1C804A0641}"/>
              </a:ext>
            </a:extLst>
          </p:cNvPr>
          <p:cNvSpPr>
            <a:spLocks noGrp="1"/>
          </p:cNvSpPr>
          <p:nvPr>
            <p:ph type="body" sz="quarter" idx="10"/>
          </p:nvPr>
        </p:nvSpPr>
        <p:spPr>
          <a:xfrm>
            <a:off x="574166" y="1557326"/>
            <a:ext cx="6463943" cy="914400"/>
          </a:xfrm>
        </p:spPr>
        <p:txBody>
          <a:bodyPr>
            <a:normAutofit fontScale="85000" lnSpcReduction="10000"/>
          </a:bodyPr>
          <a:lstStyle/>
          <a:p>
            <a:r>
              <a:rPr lang="es-US" sz="2800"/>
              <a:t>Se requiere protección contra caídas durante todas las operaciones de techado.</a:t>
            </a:r>
          </a:p>
        </p:txBody>
      </p:sp>
      <p:sp>
        <p:nvSpPr>
          <p:cNvPr id="7" name="Text Box 27">
            <a:extLst>
              <a:ext uri="{FF2B5EF4-FFF2-40B4-BE49-F238E27FC236}">
                <a16:creationId xmlns:a16="http://schemas.microsoft.com/office/drawing/2014/main" id="{6B75734F-1D3C-4846-C1CC-655255D3FDBA}"/>
              </a:ext>
            </a:extLst>
          </p:cNvPr>
          <p:cNvSpPr txBox="1">
            <a:spLocks noChangeArrowheads="1"/>
          </p:cNvSpPr>
          <p:nvPr/>
        </p:nvSpPr>
        <p:spPr bwMode="auto">
          <a:xfrm>
            <a:off x="904875" y="2471726"/>
            <a:ext cx="3935413" cy="338554"/>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s-US" sz="1600" b="1" dirty="0">
                <a:solidFill>
                  <a:srgbClr val="FF0000"/>
                </a:solidFill>
              </a:rPr>
              <a:t>Protección contra caídas incompleta</a:t>
            </a:r>
          </a:p>
        </p:txBody>
      </p:sp>
      <p:pic>
        <p:nvPicPr>
          <p:cNvPr id="6" name="Picture 26" descr="Ejemplo de barandas faltantes">
            <a:extLst>
              <a:ext uri="{FF2B5EF4-FFF2-40B4-BE49-F238E27FC236}">
                <a16:creationId xmlns:a16="http://schemas.microsoft.com/office/drawing/2014/main" id="{DB292F26-587C-3CEB-AAFE-5E62E1E4686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904875" y="3049084"/>
            <a:ext cx="3935413" cy="29527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Line 28">
            <a:extLst>
              <a:ext uri="{FF2B5EF4-FFF2-40B4-BE49-F238E27FC236}">
                <a16:creationId xmlns:a16="http://schemas.microsoft.com/office/drawing/2014/main" id="{0ED304B3-36A5-597C-A0B8-A063B877308F}"/>
              </a:ext>
              <a:ext uri="{C183D7F6-B498-43B3-948B-1728B52AA6E4}">
                <adec:decorative xmlns:adec="http://schemas.microsoft.com/office/drawing/2017/decorative" val="1"/>
              </a:ext>
            </a:extLst>
          </p:cNvPr>
          <p:cNvSpPr>
            <a:spLocks noChangeShapeType="1"/>
          </p:cNvSpPr>
          <p:nvPr/>
        </p:nvSpPr>
        <p:spPr bwMode="auto">
          <a:xfrm flipH="1">
            <a:off x="3024980" y="2871836"/>
            <a:ext cx="435740" cy="1792828"/>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9" name="AutoShape 7">
            <a:extLst>
              <a:ext uri="{FF2B5EF4-FFF2-40B4-BE49-F238E27FC236}">
                <a16:creationId xmlns:a16="http://schemas.microsoft.com/office/drawing/2014/main" id="{6FB66469-AF84-E201-41AC-DA78AA20CED9}"/>
              </a:ext>
              <a:ext uri="{C183D7F6-B498-43B3-948B-1728B52AA6E4}">
                <adec:decorative xmlns:adec="http://schemas.microsoft.com/office/drawing/2017/decorative" val="1"/>
              </a:ext>
            </a:extLst>
          </p:cNvPr>
          <p:cNvSpPr>
            <a:spLocks noChangeArrowheads="1"/>
          </p:cNvSpPr>
          <p:nvPr/>
        </p:nvSpPr>
        <p:spPr bwMode="auto">
          <a:xfrm>
            <a:off x="2097087" y="3468184"/>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pic>
        <p:nvPicPr>
          <p:cNvPr id="11" name="Picture 4" descr="No hay protección contra caídas en el lugar para la demostración del techo.">
            <a:extLst>
              <a:ext uri="{FF2B5EF4-FFF2-40B4-BE49-F238E27FC236}">
                <a16:creationId xmlns:a16="http://schemas.microsoft.com/office/drawing/2014/main" id="{968F03A6-18F7-C889-46C1-3DEAD6254B4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20206" t="31989" r="9076" b="-1018"/>
          <a:stretch>
            <a:fillRect/>
          </a:stretch>
        </p:blipFill>
        <p:spPr>
          <a:xfrm>
            <a:off x="7315200" y="1219201"/>
            <a:ext cx="3048000" cy="2232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21" descr="Demolición de techo (sin protección contra caídas)">
            <a:extLst>
              <a:ext uri="{FF2B5EF4-FFF2-40B4-BE49-F238E27FC236}">
                <a16:creationId xmlns:a16="http://schemas.microsoft.com/office/drawing/2014/main" id="{4D370963-23B3-B0D6-9A44-64A9E92DF8A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a:xfrm>
            <a:off x="6792310" y="3468184"/>
            <a:ext cx="3657600" cy="2743200"/>
          </a:xfrm>
          <a:prstGeom prst="rect">
            <a:avLst/>
          </a:prstGeom>
          <a:noFill/>
          <a:extLst>
            <a:ext uri="{909E8E84-426E-40DD-AFC4-6F175D3DCCD1}">
              <a14:hiddenFill xmlns:a14="http://schemas.microsoft.com/office/drawing/2010/main">
                <a:solidFill>
                  <a:srgbClr val="FFFFFF"/>
                </a:solidFill>
              </a14:hiddenFill>
            </a:ext>
          </a:extLst>
        </p:spPr>
      </p:pic>
      <p:sp>
        <p:nvSpPr>
          <p:cNvPr id="12" name="AutoShape 7">
            <a:extLst>
              <a:ext uri="{FF2B5EF4-FFF2-40B4-BE49-F238E27FC236}">
                <a16:creationId xmlns:a16="http://schemas.microsoft.com/office/drawing/2014/main" id="{F2EB7868-2B76-2787-8C3C-0B0D624FC695}"/>
              </a:ext>
              <a:ext uri="{C183D7F6-B498-43B3-948B-1728B52AA6E4}">
                <adec:decorative xmlns:adec="http://schemas.microsoft.com/office/drawing/2017/decorative" val="1"/>
              </a:ext>
            </a:extLst>
          </p:cNvPr>
          <p:cNvSpPr>
            <a:spLocks noChangeArrowheads="1"/>
          </p:cNvSpPr>
          <p:nvPr/>
        </p:nvSpPr>
        <p:spPr bwMode="auto">
          <a:xfrm>
            <a:off x="7080150" y="3752112"/>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13" name="AutoShape 7">
            <a:extLst>
              <a:ext uri="{FF2B5EF4-FFF2-40B4-BE49-F238E27FC236}">
                <a16:creationId xmlns:a16="http://schemas.microsoft.com/office/drawing/2014/main" id="{E183D66D-8304-1580-CE79-7CBBDD35E1B2}"/>
              </a:ext>
              <a:ext uri="{C183D7F6-B498-43B3-948B-1728B52AA6E4}">
                <adec:decorative xmlns:adec="http://schemas.microsoft.com/office/drawing/2017/decorative" val="1"/>
              </a:ext>
            </a:extLst>
          </p:cNvPr>
          <p:cNvSpPr>
            <a:spLocks noChangeArrowheads="1"/>
          </p:cNvSpPr>
          <p:nvPr/>
        </p:nvSpPr>
        <p:spPr bwMode="auto">
          <a:xfrm>
            <a:off x="8458200" y="1878012"/>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3" name="Content Placeholder 3">
            <a:extLst>
              <a:ext uri="{FF2B5EF4-FFF2-40B4-BE49-F238E27FC236}">
                <a16:creationId xmlns:a16="http://schemas.microsoft.com/office/drawing/2014/main" id="{92CAA301-9032-C728-9D7D-E2BB310A0EBC}"/>
              </a:ext>
              <a:ext uri="{C183D7F6-B498-43B3-948B-1728B52AA6E4}">
                <adec:decorative xmlns:adec="http://schemas.microsoft.com/office/drawing/2017/decorative" val="1"/>
              </a:ext>
            </a:extLst>
          </p:cNvPr>
          <p:cNvSpPr txBox="1">
            <a:spLocks/>
          </p:cNvSpPr>
          <p:nvPr/>
        </p:nvSpPr>
        <p:spPr>
          <a:xfrm>
            <a:off x="756380" y="6487653"/>
            <a:ext cx="7238170" cy="26968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3284830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ppt_w"/>
                                          </p:val>
                                        </p:tav>
                                        <p:tav tm="100000">
                                          <p:val>
                                            <p:strVal val="#ppt_w"/>
                                          </p:val>
                                        </p:tav>
                                      </p:tavLst>
                                    </p:anim>
                                    <p:anim calcmode="lin" valueType="num">
                                      <p:cBhvr>
                                        <p:cTn id="8" dur="500" fill="hold"/>
                                        <p:tgtEl>
                                          <p:spTgt spid="9"/>
                                        </p:tgtEl>
                                        <p:attrNameLst>
                                          <p:attrName>ppt_h</p:attrName>
                                        </p:attrNameLst>
                                      </p:cBhvr>
                                      <p:tavLst>
                                        <p:tav tm="0">
                                          <p:val>
                                            <p:strVal val="4*#ppt_h"/>
                                          </p:val>
                                        </p:tav>
                                        <p:tav tm="100000">
                                          <p:val>
                                            <p:strVal val="#ppt_h"/>
                                          </p:val>
                                        </p:tav>
                                      </p:tavLst>
                                    </p:anim>
                                  </p:childTnLst>
                                </p:cTn>
                              </p:par>
                            </p:childTnLst>
                          </p:cTn>
                        </p:par>
                        <p:par>
                          <p:cTn id="9" fill="hold">
                            <p:stCondLst>
                              <p:cond delay="4500"/>
                            </p:stCondLst>
                            <p:childTnLst>
                              <p:par>
                                <p:cTn id="10" presetID="23" presetClass="entr" presetSubtype="32" fill="hold" grpId="0" nodeType="afterEffect">
                                  <p:stCondLst>
                                    <p:cond delay="400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strVal val="4*#ppt_w"/>
                                          </p:val>
                                        </p:tav>
                                        <p:tav tm="100000">
                                          <p:val>
                                            <p:strVal val="#ppt_w"/>
                                          </p:val>
                                        </p:tav>
                                      </p:tavLst>
                                    </p:anim>
                                    <p:anim calcmode="lin" valueType="num">
                                      <p:cBhvr>
                                        <p:cTn id="13" dur="500" fill="hold"/>
                                        <p:tgtEl>
                                          <p:spTgt spid="12"/>
                                        </p:tgtEl>
                                        <p:attrNameLst>
                                          <p:attrName>ppt_h</p:attrName>
                                        </p:attrNameLst>
                                      </p:cBhvr>
                                      <p:tavLst>
                                        <p:tav tm="0">
                                          <p:val>
                                            <p:strVal val="4*#ppt_h"/>
                                          </p:val>
                                        </p:tav>
                                        <p:tav tm="100000">
                                          <p:val>
                                            <p:strVal val="#ppt_h"/>
                                          </p:val>
                                        </p:tav>
                                      </p:tavLst>
                                    </p:anim>
                                  </p:childTnLst>
                                </p:cTn>
                              </p:par>
                            </p:childTnLst>
                          </p:cTn>
                        </p:par>
                        <p:par>
                          <p:cTn id="14" fill="hold">
                            <p:stCondLst>
                              <p:cond delay="9000"/>
                            </p:stCondLst>
                            <p:childTnLst>
                              <p:par>
                                <p:cTn id="15" presetID="23" presetClass="entr" presetSubtype="32" fill="hold" grpId="0" nodeType="afterEffect">
                                  <p:stCondLst>
                                    <p:cond delay="40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strVal val="4*#ppt_w"/>
                                          </p:val>
                                        </p:tav>
                                        <p:tav tm="100000">
                                          <p:val>
                                            <p:strVal val="#ppt_w"/>
                                          </p:val>
                                        </p:tav>
                                      </p:tavLst>
                                    </p:anim>
                                    <p:anim calcmode="lin" valueType="num">
                                      <p:cBhvr>
                                        <p:cTn id="18" dur="500" fill="hold"/>
                                        <p:tgtEl>
                                          <p:spTgt spid="1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6CCAF3C-1280-5428-E930-BB7D6B9B85DA}"/>
              </a:ext>
            </a:extLst>
          </p:cNvPr>
          <p:cNvSpPr>
            <a:spLocks noGrp="1"/>
          </p:cNvSpPr>
          <p:nvPr>
            <p:ph type="title" idx="4294967295"/>
          </p:nvPr>
        </p:nvSpPr>
        <p:spPr>
          <a:xfrm>
            <a:off x="954088" y="216323"/>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Anclajes para caída de estructuras de madera</a:t>
            </a:r>
          </a:p>
        </p:txBody>
      </p:sp>
      <p:pic>
        <p:nvPicPr>
          <p:cNvPr id="5" name="Picture 5" descr="Sistema de anclaje de madera (correas de seguridad en T) en el lugar para puntos de anclaje.">
            <a:extLst>
              <a:ext uri="{FF2B5EF4-FFF2-40B4-BE49-F238E27FC236}">
                <a16:creationId xmlns:a16="http://schemas.microsoft.com/office/drawing/2014/main" id="{3F50AEAF-1B3C-77A8-5D19-7111001995C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r="20126" b="9393"/>
          <a:stretch>
            <a:fillRect/>
          </a:stretch>
        </p:blipFill>
        <p:spPr bwMode="auto">
          <a:xfrm>
            <a:off x="4235681" y="1416377"/>
            <a:ext cx="3720638" cy="2652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a:extLst>
              <a:ext uri="{FF2B5EF4-FFF2-40B4-BE49-F238E27FC236}">
                <a16:creationId xmlns:a16="http://schemas.microsoft.com/office/drawing/2014/main" id="{26416E80-7AED-C3AC-643D-89A26079A1D3}"/>
              </a:ext>
            </a:extLst>
          </p:cNvPr>
          <p:cNvSpPr>
            <a:spLocks noGrp="1"/>
          </p:cNvSpPr>
          <p:nvPr>
            <p:ph type="body" sz="quarter" idx="10"/>
          </p:nvPr>
        </p:nvSpPr>
        <p:spPr>
          <a:xfrm>
            <a:off x="954088" y="4163755"/>
            <a:ext cx="9660804" cy="2134496"/>
          </a:xfrm>
        </p:spPr>
        <p:txBody>
          <a:bodyPr>
            <a:normAutofit lnSpcReduction="10000"/>
          </a:bodyPr>
          <a:lstStyle/>
          <a:p>
            <a:r>
              <a:rPr lang="es-US" sz="2000" dirty="0">
                <a:latin typeface="Arial" panose="020B0604020202020204" pitchFamily="34" charset="0"/>
                <a:cs typeface="Arial" panose="020B0604020202020204" pitchFamily="34" charset="0"/>
              </a:rPr>
              <a:t>Estas correas de los anclajes se instalan durante el ensamblaje y están disponibles para su uso durante el techado y el revestimiento.</a:t>
            </a:r>
          </a:p>
          <a:p>
            <a:endParaRPr lang="en-US" sz="2000" dirty="0">
              <a:latin typeface="Arial" panose="020B0604020202020204" pitchFamily="34" charset="0"/>
              <a:cs typeface="Arial" panose="020B0604020202020204" pitchFamily="34" charset="0"/>
            </a:endParaRPr>
          </a:p>
          <a:p>
            <a:r>
              <a:rPr lang="es-US" sz="2000" dirty="0">
                <a:latin typeface="Arial" panose="020B0604020202020204" pitchFamily="34" charset="0"/>
                <a:cs typeface="Arial" panose="020B0604020202020204" pitchFamily="34" charset="0"/>
              </a:rPr>
              <a:t>NOTA:</a:t>
            </a:r>
          </a:p>
          <a:p>
            <a:pPr lvl="2"/>
            <a:r>
              <a:rPr lang="es-US" dirty="0">
                <a:latin typeface="Arial" panose="020B0604020202020204" pitchFamily="34" charset="0"/>
                <a:cs typeface="Arial" panose="020B0604020202020204" pitchFamily="34" charset="0"/>
              </a:rPr>
              <a:t>Los elementos de madera deben ser evaluados para garantizar que puedan soportar las fuerzas impuestas por anclajes de detención de caídas.</a:t>
            </a:r>
          </a:p>
          <a:p>
            <a:endParaRPr lang="en-US" sz="1600" dirty="0"/>
          </a:p>
        </p:txBody>
      </p:sp>
      <p:sp>
        <p:nvSpPr>
          <p:cNvPr id="6" name="Line 8">
            <a:extLst>
              <a:ext uri="{FF2B5EF4-FFF2-40B4-BE49-F238E27FC236}">
                <a16:creationId xmlns:a16="http://schemas.microsoft.com/office/drawing/2014/main" id="{06209EDC-9DD0-5520-D7A0-E7096C2E0A26}"/>
              </a:ext>
              <a:ext uri="{C183D7F6-B498-43B3-948B-1728B52AA6E4}">
                <adec:decorative xmlns:adec="http://schemas.microsoft.com/office/drawing/2017/decorative" val="1"/>
              </a:ext>
            </a:extLst>
          </p:cNvPr>
          <p:cNvSpPr>
            <a:spLocks noChangeShapeType="1"/>
          </p:cNvSpPr>
          <p:nvPr/>
        </p:nvSpPr>
        <p:spPr bwMode="auto">
          <a:xfrm flipH="1" flipV="1">
            <a:off x="7055080" y="2681614"/>
            <a:ext cx="1502979" cy="382253"/>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7" name="Line 9">
            <a:extLst>
              <a:ext uri="{FF2B5EF4-FFF2-40B4-BE49-F238E27FC236}">
                <a16:creationId xmlns:a16="http://schemas.microsoft.com/office/drawing/2014/main" id="{F7436367-E9A1-3B49-F192-979C0D4A5573}"/>
              </a:ext>
              <a:ext uri="{C183D7F6-B498-43B3-948B-1728B52AA6E4}">
                <adec:decorative xmlns:adec="http://schemas.microsoft.com/office/drawing/2017/decorative" val="1"/>
              </a:ext>
            </a:extLst>
          </p:cNvPr>
          <p:cNvSpPr>
            <a:spLocks noChangeShapeType="1"/>
          </p:cNvSpPr>
          <p:nvPr/>
        </p:nvSpPr>
        <p:spPr bwMode="auto">
          <a:xfrm flipV="1">
            <a:off x="4235681" y="2681614"/>
            <a:ext cx="1631731" cy="1"/>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8" name="Content Placeholder 3">
            <a:extLst>
              <a:ext uri="{FF2B5EF4-FFF2-40B4-BE49-F238E27FC236}">
                <a16:creationId xmlns:a16="http://schemas.microsoft.com/office/drawing/2014/main" id="{A0DBD417-88FF-91D3-8E94-02EF8E439385}"/>
              </a:ext>
              <a:ext uri="{C183D7F6-B498-43B3-948B-1728B52AA6E4}">
                <adec:decorative xmlns:adec="http://schemas.microsoft.com/office/drawing/2017/decorative" val="1"/>
              </a:ext>
            </a:extLst>
          </p:cNvPr>
          <p:cNvSpPr txBox="1">
            <a:spLocks/>
          </p:cNvSpPr>
          <p:nvPr/>
        </p:nvSpPr>
        <p:spPr>
          <a:xfrm>
            <a:off x="756380" y="6487653"/>
            <a:ext cx="5339620" cy="29840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18328952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CBF0478-F6DE-91C1-070C-6EAB7E5B858A}"/>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Andamios de palometa en escalera</a:t>
            </a:r>
          </a:p>
        </p:txBody>
      </p:sp>
      <p:pic>
        <p:nvPicPr>
          <p:cNvPr id="8" name="Picture 7" descr="Uso incorrecto del sistema de palometa en escalera">
            <a:extLst>
              <a:ext uri="{FF2B5EF4-FFF2-40B4-BE49-F238E27FC236}">
                <a16:creationId xmlns:a16="http://schemas.microsoft.com/office/drawing/2014/main" id="{9264DF4B-818C-6029-36AC-4EB5AC7CC1E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23517" t="10449" r="21611" b="-1016"/>
          <a:stretch>
            <a:fillRect/>
          </a:stretch>
        </p:blipFill>
        <p:spPr>
          <a:xfrm>
            <a:off x="438776" y="1565406"/>
            <a:ext cx="2646362" cy="3276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4" descr="Sistema de anclaje para escaleras en la parte superior.">
            <a:extLst>
              <a:ext uri="{FF2B5EF4-FFF2-40B4-BE49-F238E27FC236}">
                <a16:creationId xmlns:a16="http://schemas.microsoft.com/office/drawing/2014/main" id="{89712D6C-75E5-3AEF-BE43-A0F9BF2B591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32283" t="36803" r="28572" b="16071"/>
          <a:stretch>
            <a:fillRect/>
          </a:stretch>
        </p:blipFill>
        <p:spPr>
          <a:xfrm>
            <a:off x="2881313" y="3988348"/>
            <a:ext cx="2646362" cy="2209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ext Placeholder 1">
            <a:extLst>
              <a:ext uri="{FF2B5EF4-FFF2-40B4-BE49-F238E27FC236}">
                <a16:creationId xmlns:a16="http://schemas.microsoft.com/office/drawing/2014/main" id="{BE58DDA3-3254-1C78-B27F-523E10AE4906}"/>
              </a:ext>
            </a:extLst>
          </p:cNvPr>
          <p:cNvSpPr>
            <a:spLocks noGrp="1"/>
          </p:cNvSpPr>
          <p:nvPr>
            <p:ph type="body" sz="quarter" idx="10"/>
          </p:nvPr>
        </p:nvSpPr>
        <p:spPr>
          <a:xfrm>
            <a:off x="5680821" y="1565406"/>
            <a:ext cx="5922600" cy="4335103"/>
          </a:xfrm>
        </p:spPr>
        <p:txBody>
          <a:bodyPr>
            <a:normAutofit fontScale="92500" lnSpcReduction="20000"/>
          </a:bodyPr>
          <a:lstStyle/>
          <a:p>
            <a:pPr>
              <a:lnSpc>
                <a:spcPct val="110000"/>
              </a:lnSpc>
              <a:spcBef>
                <a:spcPts val="0"/>
              </a:spcBef>
            </a:pPr>
            <a:r>
              <a:rPr lang="es-US" sz="2400"/>
              <a:t>Las plataformas no superarán la altura de 20 pies.</a:t>
            </a:r>
          </a:p>
          <a:p>
            <a:pPr>
              <a:lnSpc>
                <a:spcPct val="110000"/>
              </a:lnSpc>
              <a:spcBef>
                <a:spcPts val="0"/>
              </a:spcBef>
            </a:pPr>
            <a:endParaRPr lang="en-US" sz="2400" dirty="0"/>
          </a:p>
          <a:p>
            <a:pPr>
              <a:lnSpc>
                <a:spcPct val="110000"/>
              </a:lnSpc>
              <a:spcBef>
                <a:spcPts val="0"/>
              </a:spcBef>
            </a:pPr>
            <a:r>
              <a:rPr lang="es-US" sz="2400"/>
              <a:t>Los trabajadores en andamios de palometa en escalera deben usar PFAS.</a:t>
            </a:r>
          </a:p>
          <a:p>
            <a:pPr>
              <a:lnSpc>
                <a:spcPct val="110000"/>
              </a:lnSpc>
              <a:spcBef>
                <a:spcPts val="0"/>
              </a:spcBef>
            </a:pPr>
            <a:endParaRPr lang="en-US" sz="2400" dirty="0"/>
          </a:p>
          <a:p>
            <a:pPr>
              <a:lnSpc>
                <a:spcPct val="110000"/>
              </a:lnSpc>
              <a:spcBef>
                <a:spcPts val="0"/>
              </a:spcBef>
            </a:pPr>
            <a:r>
              <a:rPr lang="es-US" sz="2400"/>
              <a:t>Los elementos de detención de caídas deben estar atados por encima.</a:t>
            </a:r>
          </a:p>
          <a:p>
            <a:pPr>
              <a:lnSpc>
                <a:spcPct val="110000"/>
              </a:lnSpc>
              <a:spcBef>
                <a:spcPts val="0"/>
              </a:spcBef>
            </a:pPr>
            <a:endParaRPr lang="en-US" sz="2400" dirty="0"/>
          </a:p>
          <a:p>
            <a:pPr>
              <a:lnSpc>
                <a:spcPct val="110000"/>
              </a:lnSpc>
              <a:spcBef>
                <a:spcPts val="0"/>
              </a:spcBef>
            </a:pPr>
            <a:r>
              <a:rPr lang="es-US" sz="2400"/>
              <a:t>Las escaleras móviles utilizadas para apoyar andamios de palometa en escalera se colocarán, ajustarán y equiparán con dispositivos para prevenir el deslizamiento.</a:t>
            </a:r>
          </a:p>
        </p:txBody>
      </p:sp>
      <p:sp>
        <p:nvSpPr>
          <p:cNvPr id="7" name="Line 6">
            <a:extLst>
              <a:ext uri="{FF2B5EF4-FFF2-40B4-BE49-F238E27FC236}">
                <a16:creationId xmlns:a16="http://schemas.microsoft.com/office/drawing/2014/main" id="{3870EC66-D659-53A7-F4E6-5CF1DBC1CB8C}"/>
              </a:ext>
              <a:ext uri="{C183D7F6-B498-43B3-948B-1728B52AA6E4}">
                <adec:decorative xmlns:adec="http://schemas.microsoft.com/office/drawing/2017/decorative" val="1"/>
              </a:ext>
            </a:extLst>
          </p:cNvPr>
          <p:cNvSpPr>
            <a:spLocks noChangeShapeType="1"/>
          </p:cNvSpPr>
          <p:nvPr/>
        </p:nvSpPr>
        <p:spPr bwMode="auto">
          <a:xfrm flipH="1" flipV="1">
            <a:off x="4529959" y="4771697"/>
            <a:ext cx="1150862" cy="346841"/>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9" name="AutoShape 7">
            <a:extLst>
              <a:ext uri="{FF2B5EF4-FFF2-40B4-BE49-F238E27FC236}">
                <a16:creationId xmlns:a16="http://schemas.microsoft.com/office/drawing/2014/main" id="{BC500383-841A-8B22-0517-A64097DB549A}"/>
              </a:ext>
              <a:ext uri="{C183D7F6-B498-43B3-948B-1728B52AA6E4}">
                <adec:decorative xmlns:adec="http://schemas.microsoft.com/office/drawing/2017/decorative" val="1"/>
              </a:ext>
            </a:extLst>
          </p:cNvPr>
          <p:cNvSpPr>
            <a:spLocks noChangeArrowheads="1"/>
          </p:cNvSpPr>
          <p:nvPr/>
        </p:nvSpPr>
        <p:spPr bwMode="auto">
          <a:xfrm>
            <a:off x="1304757" y="2746506"/>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3" name="Content Placeholder 3">
            <a:extLst>
              <a:ext uri="{FF2B5EF4-FFF2-40B4-BE49-F238E27FC236}">
                <a16:creationId xmlns:a16="http://schemas.microsoft.com/office/drawing/2014/main" id="{407C2C0A-7255-B56E-C60A-AE4B2AFD3FCD}"/>
              </a:ext>
              <a:ext uri="{C183D7F6-B498-43B3-948B-1728B52AA6E4}">
                <adec:decorative xmlns:adec="http://schemas.microsoft.com/office/drawing/2017/decorative" val="1"/>
              </a:ext>
            </a:extLst>
          </p:cNvPr>
          <p:cNvSpPr txBox="1">
            <a:spLocks/>
          </p:cNvSpPr>
          <p:nvPr/>
        </p:nvSpPr>
        <p:spPr>
          <a:xfrm>
            <a:off x="756380" y="6487653"/>
            <a:ext cx="5115031" cy="19620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2607133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ppt_w"/>
                                          </p:val>
                                        </p:tav>
                                        <p:tav tm="100000">
                                          <p:val>
                                            <p:strVal val="#ppt_w"/>
                                          </p:val>
                                        </p:tav>
                                      </p:tavLst>
                                    </p:anim>
                                    <p:anim calcmode="lin" valueType="num">
                                      <p:cBhvr>
                                        <p:cTn id="8" dur="5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1578CEB-F856-61B0-53F4-0B466FCC2874}"/>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Mayor peligro</a:t>
            </a:r>
          </a:p>
        </p:txBody>
      </p:sp>
      <p:sp>
        <p:nvSpPr>
          <p:cNvPr id="2" name="Text Placeholder 1">
            <a:extLst>
              <a:ext uri="{FF2B5EF4-FFF2-40B4-BE49-F238E27FC236}">
                <a16:creationId xmlns:a16="http://schemas.microsoft.com/office/drawing/2014/main" id="{E3CF341D-944B-4A24-F4C0-DFADBDBBB453}"/>
              </a:ext>
            </a:extLst>
          </p:cNvPr>
          <p:cNvSpPr>
            <a:spLocks noGrp="1"/>
          </p:cNvSpPr>
          <p:nvPr>
            <p:ph type="body" sz="quarter" idx="10"/>
          </p:nvPr>
        </p:nvSpPr>
        <p:spPr>
          <a:xfrm>
            <a:off x="1024319" y="1375515"/>
            <a:ext cx="10022621" cy="4625892"/>
          </a:xfrm>
        </p:spPr>
        <p:txBody>
          <a:bodyPr>
            <a:noAutofit/>
          </a:bodyPr>
          <a:lstStyle/>
          <a:p>
            <a:pPr>
              <a:lnSpc>
                <a:spcPct val="100000"/>
              </a:lnSpc>
              <a:spcBef>
                <a:spcPts val="0"/>
              </a:spcBef>
            </a:pPr>
            <a:r>
              <a:rPr lang="es-US" sz="2200" dirty="0">
                <a:latin typeface="Arial" panose="020B0604020202020204" pitchFamily="34" charset="0"/>
                <a:cs typeface="Arial" panose="020B0604020202020204" pitchFamily="34" charset="0"/>
              </a:rPr>
              <a:t>Si el empleador </a:t>
            </a:r>
            <a:r>
              <a:rPr lang="es-US" sz="2200" u="sng" dirty="0">
                <a:latin typeface="Arial" panose="020B0604020202020204" pitchFamily="34" charset="0"/>
                <a:cs typeface="Arial" panose="020B0604020202020204" pitchFamily="34" charset="0"/>
              </a:rPr>
              <a:t>puede demostrar</a:t>
            </a:r>
            <a:r>
              <a:rPr lang="es-US" sz="2200" dirty="0">
                <a:latin typeface="Arial" panose="020B0604020202020204" pitchFamily="34" charset="0"/>
                <a:cs typeface="Arial" panose="020B0604020202020204" pitchFamily="34" charset="0"/>
              </a:rPr>
              <a:t> que los sistemas de protección contra caídas requeridos </a:t>
            </a:r>
            <a:r>
              <a:rPr lang="es-US" sz="2200" u="sng" dirty="0">
                <a:latin typeface="Arial" panose="020B0604020202020204" pitchFamily="34" charset="0"/>
                <a:cs typeface="Arial" panose="020B0604020202020204" pitchFamily="34" charset="0"/>
              </a:rPr>
              <a:t>son inviables </a:t>
            </a:r>
            <a:r>
              <a:rPr lang="es-US" sz="2200" dirty="0">
                <a:latin typeface="Arial" panose="020B0604020202020204" pitchFamily="34" charset="0"/>
                <a:cs typeface="Arial" panose="020B0604020202020204" pitchFamily="34" charset="0"/>
              </a:rPr>
              <a:t>o </a:t>
            </a:r>
            <a:r>
              <a:rPr lang="es-US" sz="2200" u="sng" dirty="0">
                <a:latin typeface="Arial" panose="020B0604020202020204" pitchFamily="34" charset="0"/>
                <a:cs typeface="Arial" panose="020B0604020202020204" pitchFamily="34" charset="0"/>
              </a:rPr>
              <a:t>crean un peligro mayor,</a:t>
            </a:r>
            <a:r>
              <a:rPr lang="es-US" sz="2200" dirty="0">
                <a:latin typeface="Arial" panose="020B0604020202020204" pitchFamily="34" charset="0"/>
                <a:cs typeface="Arial" panose="020B0604020202020204" pitchFamily="34" charset="0"/>
              </a:rPr>
              <a:t> el empleador debe, en su lugar, desarrollar e implementar un plan de protección contra caídas específico para el lugar de trabajo por escrito de acuerdo con el Título 29 del CFR, parte 1926.502(k).</a:t>
            </a:r>
          </a:p>
          <a:p>
            <a:pPr lvl="2">
              <a:lnSpc>
                <a:spcPct val="100000"/>
              </a:lnSpc>
              <a:spcBef>
                <a:spcPts val="0"/>
              </a:spcBef>
            </a:pPr>
            <a:r>
              <a:rPr lang="es-US" sz="2200" dirty="0">
                <a:latin typeface="Arial" panose="020B0604020202020204" pitchFamily="34" charset="0"/>
                <a:cs typeface="Arial" panose="020B0604020202020204" pitchFamily="34" charset="0"/>
              </a:rPr>
              <a:t>La OSHA </a:t>
            </a:r>
            <a:r>
              <a:rPr lang="es-US" sz="2200" u="sng" dirty="0">
                <a:latin typeface="Arial" panose="020B0604020202020204" pitchFamily="34" charset="0"/>
                <a:cs typeface="Arial" panose="020B0604020202020204" pitchFamily="34" charset="0"/>
              </a:rPr>
              <a:t>no considera</a:t>
            </a:r>
            <a:r>
              <a:rPr lang="es-US" sz="2200" dirty="0">
                <a:latin typeface="Arial" panose="020B0604020202020204" pitchFamily="34" charset="0"/>
                <a:cs typeface="Arial" panose="020B0604020202020204" pitchFamily="34" charset="0"/>
              </a:rPr>
              <a:t> que la “inviabilidad económica” sea una base para no proporcionar protección convencional contra caídas. Existe la presunción de que es factible y no creará un peligro mayor implementar al menos uno de los sistemas de protección contra caídas.</a:t>
            </a:r>
          </a:p>
          <a:p>
            <a:pPr lvl="2">
              <a:lnSpc>
                <a:spcPct val="100000"/>
              </a:lnSpc>
              <a:spcBef>
                <a:spcPts val="0"/>
              </a:spcBef>
            </a:pPr>
            <a:r>
              <a:rPr lang="es-US" sz="2200" dirty="0">
                <a:latin typeface="Arial" panose="020B0604020202020204" pitchFamily="34" charset="0"/>
                <a:cs typeface="Arial" panose="020B0604020202020204" pitchFamily="34" charset="0"/>
              </a:rPr>
              <a:t>La OSHA espera que los métodos de protección contra caídas enumerados en 1926.501(b)(13) puedan utilizarse sin problemas significativos de seguridad o viabilidad para </a:t>
            </a:r>
            <a:r>
              <a:rPr lang="es-US" sz="2200" u="sng" dirty="0">
                <a:latin typeface="Arial" panose="020B0604020202020204" pitchFamily="34" charset="0"/>
                <a:cs typeface="Arial" panose="020B0604020202020204" pitchFamily="34" charset="0"/>
              </a:rPr>
              <a:t>la gran mayoría de </a:t>
            </a:r>
            <a:r>
              <a:rPr lang="es-US" sz="2200" dirty="0">
                <a:latin typeface="Arial" panose="020B0604020202020204" pitchFamily="34" charset="0"/>
                <a:cs typeface="Arial" panose="020B0604020202020204" pitchFamily="34" charset="0"/>
              </a:rPr>
              <a:t>las actividades de construcción residencial. </a:t>
            </a:r>
          </a:p>
        </p:txBody>
      </p:sp>
      <p:sp>
        <p:nvSpPr>
          <p:cNvPr id="5" name="Content Placeholder 3">
            <a:extLst>
              <a:ext uri="{FF2B5EF4-FFF2-40B4-BE49-F238E27FC236}">
                <a16:creationId xmlns:a16="http://schemas.microsoft.com/office/drawing/2014/main" id="{1655F9AA-2C0C-7A05-9C56-FBF8FE9010A9}"/>
              </a:ext>
              <a:ext uri="{C183D7F6-B498-43B3-948B-1728B52AA6E4}">
                <adec:decorative xmlns:adec="http://schemas.microsoft.com/office/drawing/2017/decorative" val="1"/>
              </a:ext>
            </a:extLst>
          </p:cNvPr>
          <p:cNvSpPr txBox="1">
            <a:spLocks/>
          </p:cNvSpPr>
          <p:nvPr/>
        </p:nvSpPr>
        <p:spPr>
          <a:xfrm>
            <a:off x="694595" y="6487653"/>
            <a:ext cx="5401405" cy="1858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42684045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B7009A9-117B-7463-D97F-49D17F78387A}"/>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Andamios de palometa de gato</a:t>
            </a:r>
          </a:p>
        </p:txBody>
      </p:sp>
      <p:pic>
        <p:nvPicPr>
          <p:cNvPr id="5" name="Picture 4" descr="Ejemplo de andamios de palometa de gato en uso.">
            <a:extLst>
              <a:ext uri="{FF2B5EF4-FFF2-40B4-BE49-F238E27FC236}">
                <a16:creationId xmlns:a16="http://schemas.microsoft.com/office/drawing/2014/main" id="{1D16B1CD-5564-4A12-3EF0-40DA24CC3C22}"/>
              </a:ext>
            </a:extLst>
          </p:cNvPr>
          <p:cNvPicPr>
            <a:picLocks noChangeAspect="1"/>
          </p:cNvPicPr>
          <p:nvPr/>
        </p:nvPicPr>
        <p:blipFill>
          <a:blip r:embed="rId4"/>
          <a:stretch>
            <a:fillRect/>
          </a:stretch>
        </p:blipFill>
        <p:spPr>
          <a:xfrm>
            <a:off x="2014374" y="1834758"/>
            <a:ext cx="8163252" cy="3188484"/>
          </a:xfrm>
          <a:prstGeom prst="rect">
            <a:avLst/>
          </a:prstGeom>
        </p:spPr>
      </p:pic>
      <p:sp>
        <p:nvSpPr>
          <p:cNvPr id="2" name="Text Placeholder 1">
            <a:extLst>
              <a:ext uri="{FF2B5EF4-FFF2-40B4-BE49-F238E27FC236}">
                <a16:creationId xmlns:a16="http://schemas.microsoft.com/office/drawing/2014/main" id="{F2FBFB00-2561-9EF9-7868-5C7D2CC0EF9A}"/>
              </a:ext>
            </a:extLst>
          </p:cNvPr>
          <p:cNvSpPr>
            <a:spLocks noGrp="1"/>
          </p:cNvSpPr>
          <p:nvPr>
            <p:ph type="body" sz="quarter" idx="10"/>
          </p:nvPr>
        </p:nvSpPr>
        <p:spPr>
          <a:xfrm>
            <a:off x="1024320" y="5097517"/>
            <a:ext cx="9660804" cy="999379"/>
          </a:xfrm>
        </p:spPr>
        <p:txBody>
          <a:bodyPr>
            <a:normAutofit fontScale="70000" lnSpcReduction="20000"/>
          </a:bodyPr>
          <a:lstStyle/>
          <a:p>
            <a:r>
              <a:rPr lang="es-US" sz="2400">
                <a:latin typeface="Arial" panose="020B0604020202020204" pitchFamily="34" charset="0"/>
                <a:cs typeface="Arial" panose="020B0604020202020204" pitchFamily="34" charset="0"/>
              </a:rPr>
              <a:t>Los andamios de palometa de gato son más seguros que los andamios de palometa en escalera.</a:t>
            </a:r>
          </a:p>
          <a:p>
            <a:r>
              <a:rPr lang="es-US" sz="2400">
                <a:latin typeface="Arial" panose="020B0604020202020204" pitchFamily="34" charset="0"/>
                <a:cs typeface="Arial" panose="020B0604020202020204" pitchFamily="34" charset="0"/>
              </a:rPr>
              <a:t>El anclaje de los postes de los andamios de palometa de gato presenta problemas de caídas.</a:t>
            </a:r>
          </a:p>
        </p:txBody>
      </p:sp>
      <p:sp>
        <p:nvSpPr>
          <p:cNvPr id="6" name="Content Placeholder 3">
            <a:extLst>
              <a:ext uri="{FF2B5EF4-FFF2-40B4-BE49-F238E27FC236}">
                <a16:creationId xmlns:a16="http://schemas.microsoft.com/office/drawing/2014/main" id="{ABC24E8A-D49E-D3C7-7F51-95CFACF49B10}"/>
              </a:ext>
              <a:ext uri="{C183D7F6-B498-43B3-948B-1728B52AA6E4}">
                <adec:decorative xmlns:adec="http://schemas.microsoft.com/office/drawing/2017/decorative" val="1"/>
              </a:ext>
            </a:extLst>
          </p:cNvPr>
          <p:cNvSpPr txBox="1">
            <a:spLocks/>
          </p:cNvSpPr>
          <p:nvPr/>
        </p:nvSpPr>
        <p:spPr>
          <a:xfrm>
            <a:off x="756380" y="6487653"/>
            <a:ext cx="5195241"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910304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CFC31CB-FB86-40A6-B8AD-890D4034B5D2}"/>
              </a:ext>
            </a:extLst>
          </p:cNvPr>
          <p:cNvSpPr>
            <a:spLocks noGrp="1"/>
          </p:cNvSpPr>
          <p:nvPr>
            <p:ph type="title" idx="4294967295"/>
          </p:nvPr>
        </p:nvSpPr>
        <p:spPr>
          <a:xfrm>
            <a:off x="1769754" y="1951984"/>
            <a:ext cx="8354397" cy="303149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Poppins" pitchFamily="2" charset="77"/>
                <a:ea typeface="+mn-ea"/>
                <a:cs typeface="Poppins" pitchFamily="2" charset="77"/>
              </a:rPr>
              <a:t>¿Tiene preguntas?</a:t>
            </a:r>
          </a:p>
        </p:txBody>
      </p:sp>
      <p:sp>
        <p:nvSpPr>
          <p:cNvPr id="2" name="Content Placeholder 3">
            <a:extLst>
              <a:ext uri="{FF2B5EF4-FFF2-40B4-BE49-F238E27FC236}">
                <a16:creationId xmlns:a16="http://schemas.microsoft.com/office/drawing/2014/main" id="{FB17FF7A-AA3D-2D2C-4F57-A4BBE646C39B}"/>
              </a:ext>
              <a:ext uri="{C183D7F6-B498-43B3-948B-1728B52AA6E4}">
                <adec:decorative xmlns:adec="http://schemas.microsoft.com/office/drawing/2017/decorative" val="1"/>
              </a:ext>
            </a:extLst>
          </p:cNvPr>
          <p:cNvSpPr txBox="1">
            <a:spLocks/>
          </p:cNvSpPr>
          <p:nvPr/>
        </p:nvSpPr>
        <p:spPr>
          <a:xfrm>
            <a:off x="756380" y="6487653"/>
            <a:ext cx="5195241"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11040968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3752956-CBFD-8839-2DAC-802FABBF4E54}"/>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6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Definición de construcción residencial</a:t>
            </a:r>
          </a:p>
        </p:txBody>
      </p:sp>
      <p:sp>
        <p:nvSpPr>
          <p:cNvPr id="2" name="Text Placeholder 1">
            <a:extLst>
              <a:ext uri="{FF2B5EF4-FFF2-40B4-BE49-F238E27FC236}">
                <a16:creationId xmlns:a16="http://schemas.microsoft.com/office/drawing/2014/main" id="{4F7D997B-0773-760F-9155-6811C27BFCC4}"/>
              </a:ext>
            </a:extLst>
          </p:cNvPr>
          <p:cNvSpPr>
            <a:spLocks noGrp="1"/>
          </p:cNvSpPr>
          <p:nvPr>
            <p:ph type="body" sz="quarter" idx="10"/>
          </p:nvPr>
        </p:nvSpPr>
        <p:spPr>
          <a:xfrm>
            <a:off x="1024320" y="1871831"/>
            <a:ext cx="9660804" cy="3982431"/>
          </a:xfrm>
        </p:spPr>
        <p:txBody>
          <a:bodyPr>
            <a:normAutofit/>
          </a:bodyPr>
          <a:lstStyle/>
          <a:p>
            <a:pPr>
              <a:lnSpc>
                <a:spcPct val="100000"/>
              </a:lnSpc>
              <a:spcBef>
                <a:spcPts val="0"/>
              </a:spcBef>
            </a:pPr>
            <a:r>
              <a:rPr lang="es-US" sz="2400" dirty="0">
                <a:latin typeface="Arial" panose="020B0604020202020204" pitchFamily="34" charset="0"/>
                <a:cs typeface="Arial" panose="020B0604020202020204" pitchFamily="34" charset="0"/>
              </a:rPr>
              <a:t>Para ser calificada como construcción residencial, se deben cumplir dos elementos: </a:t>
            </a:r>
          </a:p>
          <a:p>
            <a:pPr lvl="2">
              <a:lnSpc>
                <a:spcPct val="100000"/>
              </a:lnSpc>
              <a:spcBef>
                <a:spcPts val="0"/>
              </a:spcBef>
            </a:pPr>
            <a:r>
              <a:rPr lang="es-US" sz="2400" dirty="0">
                <a:latin typeface="Arial" panose="020B0604020202020204" pitchFamily="34" charset="0"/>
                <a:cs typeface="Arial" panose="020B0604020202020204" pitchFamily="34" charset="0"/>
              </a:rPr>
              <a:t>El </a:t>
            </a:r>
            <a:r>
              <a:rPr lang="es-US" sz="2400" u="sng" dirty="0">
                <a:latin typeface="Arial" panose="020B0604020202020204" pitchFamily="34" charset="0"/>
                <a:cs typeface="Arial" panose="020B0604020202020204" pitchFamily="34" charset="0"/>
              </a:rPr>
              <a:t>uso final</a:t>
            </a:r>
            <a:r>
              <a:rPr lang="es-US" sz="2400" dirty="0">
                <a:latin typeface="Arial" panose="020B0604020202020204" pitchFamily="34" charset="0"/>
                <a:cs typeface="Arial" panose="020B0604020202020204" pitchFamily="34" charset="0"/>
              </a:rPr>
              <a:t> de la estructura por construir debe ser un hogar; es decir, una vivienda. </a:t>
            </a:r>
          </a:p>
          <a:p>
            <a:pPr lvl="2">
              <a:lnSpc>
                <a:spcPct val="100000"/>
              </a:lnSpc>
              <a:spcBef>
                <a:spcPts val="0"/>
              </a:spcBef>
            </a:pPr>
            <a:r>
              <a:rPr lang="es-US" sz="2400" dirty="0">
                <a:latin typeface="Arial" panose="020B0604020202020204" pitchFamily="34" charset="0"/>
                <a:cs typeface="Arial" panose="020B0604020202020204" pitchFamily="34" charset="0"/>
              </a:rPr>
              <a:t>La estructura por construir debe realizarse con materiales y métodos tradicionales de </a:t>
            </a:r>
            <a:r>
              <a:rPr lang="es-US" sz="2400" u="sng" dirty="0">
                <a:latin typeface="Arial" panose="020B0604020202020204" pitchFamily="34" charset="0"/>
                <a:cs typeface="Arial" panose="020B0604020202020204" pitchFamily="34" charset="0"/>
              </a:rPr>
              <a:t>construcción de estructuras de madera</a:t>
            </a:r>
            <a:r>
              <a:rPr lang="es-US" sz="2400" dirty="0">
                <a:latin typeface="Arial" panose="020B0604020202020204" pitchFamily="34" charset="0"/>
                <a:cs typeface="Arial" panose="020B0604020202020204" pitchFamily="34" charset="0"/>
              </a:rPr>
              <a:t>.</a:t>
            </a:r>
          </a:p>
          <a:p>
            <a:pPr lvl="3">
              <a:lnSpc>
                <a:spcPct val="100000"/>
              </a:lnSpc>
              <a:spcBef>
                <a:spcPts val="0"/>
              </a:spcBef>
            </a:pPr>
            <a:r>
              <a:rPr lang="es-US" sz="2400" dirty="0">
                <a:latin typeface="Arial" panose="020B0604020202020204" pitchFamily="34" charset="0"/>
                <a:cs typeface="Arial" panose="020B0604020202020204" pitchFamily="34" charset="0"/>
              </a:rPr>
              <a:t>El uso limitado de vigas en I para ayudar a soportar las estructuras de madera no descalifica una estructura de ser considerada construcción residencial.</a:t>
            </a:r>
          </a:p>
        </p:txBody>
      </p:sp>
      <p:sp>
        <p:nvSpPr>
          <p:cNvPr id="5" name="Content Placeholder 3">
            <a:extLst>
              <a:ext uri="{FF2B5EF4-FFF2-40B4-BE49-F238E27FC236}">
                <a16:creationId xmlns:a16="http://schemas.microsoft.com/office/drawing/2014/main" id="{A34F0222-173A-C4E6-81CC-420138F631BD}"/>
              </a:ext>
              <a:ext uri="{C183D7F6-B498-43B3-948B-1728B52AA6E4}">
                <adec:decorative xmlns:adec="http://schemas.microsoft.com/office/drawing/2017/decorative" val="1"/>
              </a:ext>
            </a:extLst>
          </p:cNvPr>
          <p:cNvSpPr txBox="1">
            <a:spLocks/>
          </p:cNvSpPr>
          <p:nvPr/>
        </p:nvSpPr>
        <p:spPr>
          <a:xfrm>
            <a:off x="694595" y="6487653"/>
            <a:ext cx="5401405"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2024904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A4E484B-9BE5-7F6A-235E-566BC5218C77}"/>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Protección de cubiertas</a:t>
            </a:r>
          </a:p>
        </p:txBody>
      </p:sp>
      <p:sp>
        <p:nvSpPr>
          <p:cNvPr id="2" name="Text Placeholder 1">
            <a:extLst>
              <a:ext uri="{FF2B5EF4-FFF2-40B4-BE49-F238E27FC236}">
                <a16:creationId xmlns:a16="http://schemas.microsoft.com/office/drawing/2014/main" id="{D1F98666-1255-2972-B4EA-9E3F7E39522F}"/>
              </a:ext>
            </a:extLst>
          </p:cNvPr>
          <p:cNvSpPr>
            <a:spLocks noGrp="1"/>
          </p:cNvSpPr>
          <p:nvPr>
            <p:ph type="body" sz="quarter" idx="10"/>
          </p:nvPr>
        </p:nvSpPr>
        <p:spPr>
          <a:xfrm>
            <a:off x="574166" y="1477115"/>
            <a:ext cx="6463943" cy="2215889"/>
          </a:xfrm>
        </p:spPr>
        <p:txBody>
          <a:bodyPr>
            <a:normAutofit/>
          </a:bodyPr>
          <a:lstStyle/>
          <a:p>
            <a:pPr>
              <a:lnSpc>
                <a:spcPct val="100000"/>
              </a:lnSpc>
              <a:spcBef>
                <a:spcPts val="0"/>
              </a:spcBef>
            </a:pPr>
            <a:r>
              <a:rPr lang="es-US" sz="2200" dirty="0">
                <a:latin typeface="Arial" panose="020B0604020202020204" pitchFamily="34" charset="0"/>
                <a:cs typeface="Arial" panose="020B0604020202020204" pitchFamily="34" charset="0"/>
              </a:rPr>
              <a:t>Todos los bordes y huecos abiertos deben estar protegidos.</a:t>
            </a:r>
          </a:p>
          <a:p>
            <a:pPr>
              <a:lnSpc>
                <a:spcPct val="100000"/>
              </a:lnSpc>
              <a:spcBef>
                <a:spcPts val="0"/>
              </a:spcBef>
            </a:pPr>
            <a:endParaRPr lang="en-US" sz="2200" dirty="0">
              <a:latin typeface="Arial" panose="020B0604020202020204" pitchFamily="34" charset="0"/>
              <a:cs typeface="Arial" panose="020B0604020202020204" pitchFamily="34" charset="0"/>
            </a:endParaRPr>
          </a:p>
          <a:p>
            <a:pPr>
              <a:lnSpc>
                <a:spcPct val="100000"/>
              </a:lnSpc>
              <a:spcBef>
                <a:spcPts val="0"/>
              </a:spcBef>
            </a:pPr>
            <a:r>
              <a:rPr lang="es-US" sz="2200" dirty="0">
                <a:latin typeface="Arial" panose="020B0604020202020204" pitchFamily="34" charset="0"/>
                <a:cs typeface="Arial" panose="020B0604020202020204" pitchFamily="34" charset="0"/>
              </a:rPr>
              <a:t>Deben proporcionarse barandas u otras formas de protección contra caídas.</a:t>
            </a:r>
          </a:p>
        </p:txBody>
      </p:sp>
      <p:sp>
        <p:nvSpPr>
          <p:cNvPr id="13" name="Text Box 7">
            <a:extLst>
              <a:ext uri="{FF2B5EF4-FFF2-40B4-BE49-F238E27FC236}">
                <a16:creationId xmlns:a16="http://schemas.microsoft.com/office/drawing/2014/main" id="{213871FC-E6F9-0D30-DF93-FA8053F21FA8}"/>
              </a:ext>
            </a:extLst>
          </p:cNvPr>
          <p:cNvSpPr txBox="1">
            <a:spLocks noChangeArrowheads="1"/>
          </p:cNvSpPr>
          <p:nvPr/>
        </p:nvSpPr>
        <p:spPr bwMode="auto">
          <a:xfrm>
            <a:off x="323203" y="4611030"/>
            <a:ext cx="3124200" cy="43088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s-US" sz="2200"/>
              <a:t>Proteger el borde</a:t>
            </a:r>
          </a:p>
        </p:txBody>
      </p:sp>
      <p:pic>
        <p:nvPicPr>
          <p:cNvPr id="14" name="Picture 10">
            <a:extLst>
              <a:ext uri="{FF2B5EF4-FFF2-40B4-BE49-F238E27FC236}">
                <a16:creationId xmlns:a16="http://schemas.microsoft.com/office/drawing/2014/main" id="{7357AD30-737B-B605-7436-8500AC1F60A7}"/>
              </a:ext>
              <a:ext uri="{C183D7F6-B498-43B3-948B-1728B52AA6E4}">
                <adec:decorative xmlns:adec="http://schemas.microsoft.com/office/drawing/2017/decorative" val="1"/>
              </a:ext>
            </a:extLst>
          </p:cNvPr>
          <p:cNvPicPr>
            <a:picLocks noChangeAspect="1" noChangeArrowheads="1"/>
          </p:cNvPicPr>
          <p:nvPr/>
        </p:nvPicPr>
        <p:blipFill>
          <a:blip r:embed="rId4" cstate="print">
            <a:lum bright="8000"/>
            <a:extLst>
              <a:ext uri="{28A0092B-C50C-407E-A947-70E740481C1C}">
                <a14:useLocalDpi xmlns:a14="http://schemas.microsoft.com/office/drawing/2010/main" val="0"/>
              </a:ext>
            </a:extLst>
          </a:blip>
          <a:srcRect l="37737" b="-3616"/>
          <a:stretch>
            <a:fillRect/>
          </a:stretch>
        </p:blipFill>
        <p:spPr>
          <a:xfrm>
            <a:off x="3037073" y="3312623"/>
            <a:ext cx="2514600" cy="29989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6" descr="Estas imágenes muestran cubiertas de armazón con exposición a caídas">
            <a:extLst>
              <a:ext uri="{FF2B5EF4-FFF2-40B4-BE49-F238E27FC236}">
                <a16:creationId xmlns:a16="http://schemas.microsoft.com/office/drawing/2014/main" id="{DA3631E3-2B41-3896-F6D6-64D92E4B6D35}"/>
              </a:ext>
            </a:extLst>
          </p:cNvPr>
          <p:cNvPicPr>
            <a:picLocks noChangeAspect="1" noChangeArrowheads="1"/>
          </p:cNvPicPr>
          <p:nvPr/>
        </p:nvPicPr>
        <p:blipFill>
          <a:blip r:embed="rId5" cstate="print">
            <a:lum bright="10000"/>
            <a:extLst>
              <a:ext uri="{28A0092B-C50C-407E-A947-70E740481C1C}">
                <a14:useLocalDpi xmlns:a14="http://schemas.microsoft.com/office/drawing/2010/main" val="0"/>
              </a:ext>
            </a:extLst>
          </a:blip>
          <a:srcRect l="25926" t="17284" b="11111"/>
          <a:stretch>
            <a:fillRect/>
          </a:stretch>
        </p:blipFill>
        <p:spPr bwMode="auto">
          <a:xfrm>
            <a:off x="7630927" y="1557325"/>
            <a:ext cx="30480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5">
            <a:extLst>
              <a:ext uri="{FF2B5EF4-FFF2-40B4-BE49-F238E27FC236}">
                <a16:creationId xmlns:a16="http://schemas.microsoft.com/office/drawing/2014/main" id="{E553DB7E-09CB-579F-E69D-E30A2F28A0DA}"/>
              </a:ext>
            </a:extLst>
          </p:cNvPr>
          <p:cNvSpPr txBox="1">
            <a:spLocks noChangeArrowheads="1"/>
          </p:cNvSpPr>
          <p:nvPr/>
        </p:nvSpPr>
        <p:spPr bwMode="auto">
          <a:xfrm>
            <a:off x="6319447" y="4832988"/>
            <a:ext cx="2590800" cy="43088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s-US" sz="2200" dirty="0"/>
              <a:t>Proteger el hueco</a:t>
            </a:r>
          </a:p>
        </p:txBody>
      </p:sp>
      <p:pic>
        <p:nvPicPr>
          <p:cNvPr id="7" name="Picture 4">
            <a:extLst>
              <a:ext uri="{FF2B5EF4-FFF2-40B4-BE49-F238E27FC236}">
                <a16:creationId xmlns:a16="http://schemas.microsoft.com/office/drawing/2014/main" id="{963499B1-DA4D-0009-D4D6-4FB609CC8DDF}"/>
              </a:ext>
              <a:ext uri="{C183D7F6-B498-43B3-948B-1728B52AA6E4}">
                <adec:decorative xmlns:adec="http://schemas.microsoft.com/office/drawing/2017/decorative" val="1"/>
              </a:ext>
            </a:extLst>
          </p:cNvPr>
          <p:cNvPicPr>
            <a:picLocks noChangeAspect="1" noChangeArrowheads="1"/>
          </p:cNvPicPr>
          <p:nvPr/>
        </p:nvPicPr>
        <p:blipFill>
          <a:blip r:embed="rId6" cstate="print">
            <a:lum bright="8000"/>
            <a:extLst>
              <a:ext uri="{28A0092B-C50C-407E-A947-70E740481C1C}">
                <a14:useLocalDpi xmlns:a14="http://schemas.microsoft.com/office/drawing/2010/main" val="0"/>
              </a:ext>
            </a:extLst>
          </a:blip>
          <a:srcRect l="7408" t="22223" r="11111"/>
          <a:stretch>
            <a:fillRect/>
          </a:stretch>
        </p:blipFill>
        <p:spPr bwMode="auto">
          <a:xfrm>
            <a:off x="8910247" y="3995551"/>
            <a:ext cx="3048000" cy="2181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Line 9">
            <a:extLst>
              <a:ext uri="{FF2B5EF4-FFF2-40B4-BE49-F238E27FC236}">
                <a16:creationId xmlns:a16="http://schemas.microsoft.com/office/drawing/2014/main" id="{C3B5A0FA-0773-529F-DB8A-773B3965A5EF}"/>
              </a:ext>
              <a:ext uri="{C183D7F6-B498-43B3-948B-1728B52AA6E4}">
                <adec:decorative xmlns:adec="http://schemas.microsoft.com/office/drawing/2017/decorative" val="1"/>
              </a:ext>
            </a:extLst>
          </p:cNvPr>
          <p:cNvSpPr>
            <a:spLocks noChangeShapeType="1"/>
          </p:cNvSpPr>
          <p:nvPr/>
        </p:nvSpPr>
        <p:spPr bwMode="auto">
          <a:xfrm>
            <a:off x="7851229" y="5294653"/>
            <a:ext cx="1777680" cy="160215"/>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1" name="AutoShape 7">
            <a:extLst>
              <a:ext uri="{FF2B5EF4-FFF2-40B4-BE49-F238E27FC236}">
                <a16:creationId xmlns:a16="http://schemas.microsoft.com/office/drawing/2014/main" id="{3D7EA9EA-0A73-799D-BE00-2CF7E238E91A}"/>
              </a:ext>
              <a:ext uri="{C183D7F6-B498-43B3-948B-1728B52AA6E4}">
                <adec:decorative xmlns:adec="http://schemas.microsoft.com/office/drawing/2017/decorative" val="1"/>
              </a:ext>
            </a:extLst>
          </p:cNvPr>
          <p:cNvSpPr>
            <a:spLocks noChangeArrowheads="1"/>
          </p:cNvSpPr>
          <p:nvPr/>
        </p:nvSpPr>
        <p:spPr bwMode="auto">
          <a:xfrm>
            <a:off x="11160359" y="3803999"/>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12" name="AutoShape 7">
            <a:extLst>
              <a:ext uri="{FF2B5EF4-FFF2-40B4-BE49-F238E27FC236}">
                <a16:creationId xmlns:a16="http://schemas.microsoft.com/office/drawing/2014/main" id="{38653449-D7A1-6054-05A0-6366FAD0B96D}"/>
              </a:ext>
              <a:ext uri="{C183D7F6-B498-43B3-948B-1728B52AA6E4}">
                <adec:decorative xmlns:adec="http://schemas.microsoft.com/office/drawing/2017/decorative" val="1"/>
              </a:ext>
            </a:extLst>
          </p:cNvPr>
          <p:cNvSpPr>
            <a:spLocks noChangeArrowheads="1"/>
          </p:cNvSpPr>
          <p:nvPr/>
        </p:nvSpPr>
        <p:spPr bwMode="auto">
          <a:xfrm>
            <a:off x="10364165" y="1948049"/>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15" name="Line 12">
            <a:extLst>
              <a:ext uri="{FF2B5EF4-FFF2-40B4-BE49-F238E27FC236}">
                <a16:creationId xmlns:a16="http://schemas.microsoft.com/office/drawing/2014/main" id="{F58C6434-D908-6F29-BC67-DE430561B6EE}"/>
              </a:ext>
              <a:ext uri="{C183D7F6-B498-43B3-948B-1728B52AA6E4}">
                <adec:decorative xmlns:adec="http://schemas.microsoft.com/office/drawing/2017/decorative" val="1"/>
              </a:ext>
            </a:extLst>
          </p:cNvPr>
          <p:cNvSpPr>
            <a:spLocks noChangeShapeType="1"/>
          </p:cNvSpPr>
          <p:nvPr/>
        </p:nvSpPr>
        <p:spPr bwMode="auto">
          <a:xfrm>
            <a:off x="1660634" y="5068230"/>
            <a:ext cx="1615966" cy="18957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6" name="AutoShape 7">
            <a:extLst>
              <a:ext uri="{FF2B5EF4-FFF2-40B4-BE49-F238E27FC236}">
                <a16:creationId xmlns:a16="http://schemas.microsoft.com/office/drawing/2014/main" id="{487559C4-C1B3-A6C6-21A1-A7BDA30C3BEE}"/>
              </a:ext>
              <a:ext uri="{C183D7F6-B498-43B3-948B-1728B52AA6E4}">
                <adec:decorative xmlns:adec="http://schemas.microsoft.com/office/drawing/2017/decorative" val="1"/>
              </a:ext>
            </a:extLst>
          </p:cNvPr>
          <p:cNvSpPr>
            <a:spLocks noChangeArrowheads="1"/>
          </p:cNvSpPr>
          <p:nvPr/>
        </p:nvSpPr>
        <p:spPr bwMode="auto">
          <a:xfrm>
            <a:off x="3476065" y="4792085"/>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4" name="Content Placeholder 3">
            <a:extLst>
              <a:ext uri="{FF2B5EF4-FFF2-40B4-BE49-F238E27FC236}">
                <a16:creationId xmlns:a16="http://schemas.microsoft.com/office/drawing/2014/main" id="{B34E36FD-F9E6-7391-0D04-8634A77B9556}"/>
              </a:ext>
              <a:ext uri="{C183D7F6-B498-43B3-948B-1728B52AA6E4}">
                <adec:decorative xmlns:adec="http://schemas.microsoft.com/office/drawing/2017/decorative" val="1"/>
              </a:ext>
            </a:extLst>
          </p:cNvPr>
          <p:cNvSpPr txBox="1">
            <a:spLocks/>
          </p:cNvSpPr>
          <p:nvPr/>
        </p:nvSpPr>
        <p:spPr>
          <a:xfrm>
            <a:off x="694595" y="6487653"/>
            <a:ext cx="4711594" cy="28109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3614406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strVal val="4*#ppt_w"/>
                                          </p:val>
                                        </p:tav>
                                        <p:tav tm="100000">
                                          <p:val>
                                            <p:strVal val="#ppt_w"/>
                                          </p:val>
                                        </p:tav>
                                      </p:tavLst>
                                    </p:anim>
                                    <p:anim calcmode="lin" valueType="num">
                                      <p:cBhvr>
                                        <p:cTn id="8" dur="500" fill="hold"/>
                                        <p:tgtEl>
                                          <p:spTgt spid="11"/>
                                        </p:tgtEl>
                                        <p:attrNameLst>
                                          <p:attrName>ppt_h</p:attrName>
                                        </p:attrNameLst>
                                      </p:cBhvr>
                                      <p:tavLst>
                                        <p:tav tm="0">
                                          <p:val>
                                            <p:strVal val="4*#ppt_h"/>
                                          </p:val>
                                        </p:tav>
                                        <p:tav tm="100000">
                                          <p:val>
                                            <p:strVal val="#ppt_h"/>
                                          </p:val>
                                        </p:tav>
                                      </p:tavLst>
                                    </p:anim>
                                  </p:childTnLst>
                                </p:cTn>
                              </p:par>
                            </p:childTnLst>
                          </p:cTn>
                        </p:par>
                        <p:par>
                          <p:cTn id="9" fill="hold">
                            <p:stCondLst>
                              <p:cond delay="4500"/>
                            </p:stCondLst>
                            <p:childTnLst>
                              <p:par>
                                <p:cTn id="10" presetID="23" presetClass="entr" presetSubtype="32" fill="hold" grpId="0" nodeType="afterEffect">
                                  <p:stCondLst>
                                    <p:cond delay="400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strVal val="4*#ppt_w"/>
                                          </p:val>
                                        </p:tav>
                                        <p:tav tm="100000">
                                          <p:val>
                                            <p:strVal val="#ppt_w"/>
                                          </p:val>
                                        </p:tav>
                                      </p:tavLst>
                                    </p:anim>
                                    <p:anim calcmode="lin" valueType="num">
                                      <p:cBhvr>
                                        <p:cTn id="13" dur="500" fill="hold"/>
                                        <p:tgtEl>
                                          <p:spTgt spid="12"/>
                                        </p:tgtEl>
                                        <p:attrNameLst>
                                          <p:attrName>ppt_h</p:attrName>
                                        </p:attrNameLst>
                                      </p:cBhvr>
                                      <p:tavLst>
                                        <p:tav tm="0">
                                          <p:val>
                                            <p:strVal val="4*#ppt_h"/>
                                          </p:val>
                                        </p:tav>
                                        <p:tav tm="100000">
                                          <p:val>
                                            <p:strVal val="#ppt_h"/>
                                          </p:val>
                                        </p:tav>
                                      </p:tavLst>
                                    </p:anim>
                                  </p:childTnLst>
                                </p:cTn>
                              </p:par>
                            </p:childTnLst>
                          </p:cTn>
                        </p:par>
                        <p:par>
                          <p:cTn id="14" fill="hold">
                            <p:stCondLst>
                              <p:cond delay="9000"/>
                            </p:stCondLst>
                            <p:childTnLst>
                              <p:par>
                                <p:cTn id="15" presetID="23" presetClass="entr" presetSubtype="32" fill="hold" grpId="0" nodeType="afterEffect">
                                  <p:stCondLst>
                                    <p:cond delay="400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strVal val="4*#ppt_w"/>
                                          </p:val>
                                        </p:tav>
                                        <p:tav tm="100000">
                                          <p:val>
                                            <p:strVal val="#ppt_w"/>
                                          </p:val>
                                        </p:tav>
                                      </p:tavLst>
                                    </p:anim>
                                    <p:anim calcmode="lin" valueType="num">
                                      <p:cBhvr>
                                        <p:cTn id="18" dur="500" fill="hold"/>
                                        <p:tgtEl>
                                          <p:spTgt spid="1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A80AC30-6178-4818-C8E3-EEF61510261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Sistemas de barandas</a:t>
            </a:r>
          </a:p>
        </p:txBody>
      </p:sp>
      <p:pic>
        <p:nvPicPr>
          <p:cNvPr id="9" name="Picture 2" descr="Barandas utilizadas alrededor del segundo piso (no residencial)">
            <a:extLst>
              <a:ext uri="{FF2B5EF4-FFF2-40B4-BE49-F238E27FC236}">
                <a16:creationId xmlns:a16="http://schemas.microsoft.com/office/drawing/2014/main" id="{93FFF7FE-72C5-88F7-38B4-BCA0A456144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48412" y="1375515"/>
            <a:ext cx="5306211" cy="3486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5">
            <a:extLst>
              <a:ext uri="{FF2B5EF4-FFF2-40B4-BE49-F238E27FC236}">
                <a16:creationId xmlns:a16="http://schemas.microsoft.com/office/drawing/2014/main" id="{03FD27A8-72E0-5D32-B664-26A0AF53CD1E}"/>
              </a:ext>
            </a:extLst>
          </p:cNvPr>
          <p:cNvSpPr>
            <a:spLocks noGrp="1"/>
          </p:cNvSpPr>
          <p:nvPr>
            <p:ph type="body" sz="quarter" idx="10"/>
          </p:nvPr>
        </p:nvSpPr>
        <p:spPr>
          <a:xfrm>
            <a:off x="1024320" y="5106089"/>
            <a:ext cx="7195098" cy="914400"/>
          </a:xfrm>
        </p:spPr>
        <p:txBody>
          <a:bodyPr>
            <a:normAutofit fontScale="92500"/>
          </a:bodyPr>
          <a:lstStyle/>
          <a:p>
            <a:r>
              <a:rPr lang="es-US" sz="2400" dirty="0">
                <a:latin typeface="Arial" panose="020B0604020202020204" pitchFamily="34" charset="0"/>
                <a:cs typeface="Arial" panose="020B0604020202020204" pitchFamily="34" charset="0"/>
              </a:rPr>
              <a:t>Aquí vemos un perímetro de suelo completamente protegido por un sistema de barandas.</a:t>
            </a:r>
          </a:p>
        </p:txBody>
      </p:sp>
      <p:pic>
        <p:nvPicPr>
          <p:cNvPr id="10" name="Picture 7" descr="Barandas de madera a lo largo del borde del ensamblaje residencial">
            <a:extLst>
              <a:ext uri="{FF2B5EF4-FFF2-40B4-BE49-F238E27FC236}">
                <a16:creationId xmlns:a16="http://schemas.microsoft.com/office/drawing/2014/main" id="{7BC50F0C-2101-D451-EAF4-AF6BC9C192E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19418" y="3015376"/>
            <a:ext cx="3169615" cy="2900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ontent Placeholder 3">
            <a:extLst>
              <a:ext uri="{FF2B5EF4-FFF2-40B4-BE49-F238E27FC236}">
                <a16:creationId xmlns:a16="http://schemas.microsoft.com/office/drawing/2014/main" id="{C15B1444-AA54-DD53-F9EE-3E7CF879DE27}"/>
              </a:ext>
              <a:ext uri="{C183D7F6-B498-43B3-948B-1728B52AA6E4}">
                <adec:decorative xmlns:adec="http://schemas.microsoft.com/office/drawing/2017/decorative" val="1"/>
              </a:ext>
            </a:extLst>
          </p:cNvPr>
          <p:cNvSpPr txBox="1">
            <a:spLocks/>
          </p:cNvSpPr>
          <p:nvPr/>
        </p:nvSpPr>
        <p:spPr>
          <a:xfrm>
            <a:off x="694595" y="6487654"/>
            <a:ext cx="5240984" cy="13773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riesgos de caídas: construcción de estructuras de madera</a:t>
            </a:r>
          </a:p>
        </p:txBody>
      </p:sp>
    </p:spTree>
    <p:custDataLst>
      <p:tags r:id="rId1"/>
    </p:custDataLst>
    <p:extLst>
      <p:ext uri="{BB962C8B-B14F-4D97-AF65-F5344CB8AC3E}">
        <p14:creationId xmlns:p14="http://schemas.microsoft.com/office/powerpoint/2010/main" val="2236143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25E486A-91CD-C2B9-AF7B-F64FA3BD4CB3}"/>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Barandas para bordes</a:t>
            </a:r>
          </a:p>
        </p:txBody>
      </p:sp>
      <p:pic>
        <p:nvPicPr>
          <p:cNvPr id="10" name="Picture 6" descr="Estas imágenes muestran barandas en aberturas en paredes y a lo largo del último piso antes de la construcción (construcción residencial)">
            <a:extLst>
              <a:ext uri="{FF2B5EF4-FFF2-40B4-BE49-F238E27FC236}">
                <a16:creationId xmlns:a16="http://schemas.microsoft.com/office/drawing/2014/main" id="{EE7217D6-C595-F3A0-41BE-3957B811A08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1303217" y="1240011"/>
            <a:ext cx="3560428" cy="267032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3">
            <a:extLst>
              <a:ext uri="{FF2B5EF4-FFF2-40B4-BE49-F238E27FC236}">
                <a16:creationId xmlns:a16="http://schemas.microsoft.com/office/drawing/2014/main" id="{57DEAEBD-17FF-4715-6E6C-CBF0F3FBDFAA}"/>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3083431" y="3465280"/>
            <a:ext cx="3560428" cy="267032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ext Placeholder 1">
            <a:extLst>
              <a:ext uri="{FF2B5EF4-FFF2-40B4-BE49-F238E27FC236}">
                <a16:creationId xmlns:a16="http://schemas.microsoft.com/office/drawing/2014/main" id="{1BCF91C5-6DE8-A039-6140-FFD1138BA9F8}"/>
              </a:ext>
            </a:extLst>
          </p:cNvPr>
          <p:cNvSpPr>
            <a:spLocks noGrp="1"/>
          </p:cNvSpPr>
          <p:nvPr>
            <p:ph type="body" sz="quarter" idx="10"/>
          </p:nvPr>
        </p:nvSpPr>
        <p:spPr>
          <a:xfrm>
            <a:off x="6773897" y="3132082"/>
            <a:ext cx="4914677" cy="1271752"/>
          </a:xfrm>
        </p:spPr>
        <p:txBody>
          <a:bodyPr>
            <a:normAutofit fontScale="92500" lnSpcReduction="20000"/>
          </a:bodyPr>
          <a:lstStyle/>
          <a:p>
            <a:r>
              <a:rPr lang="es-US" sz="2800" dirty="0"/>
              <a:t>Estas barandas se colocaron de manera tal que las paredes pudieran colocarse sin necesidad de retirarlas.</a:t>
            </a:r>
          </a:p>
        </p:txBody>
      </p:sp>
      <p:sp>
        <p:nvSpPr>
          <p:cNvPr id="3" name="Content Placeholder 3">
            <a:extLst>
              <a:ext uri="{FF2B5EF4-FFF2-40B4-BE49-F238E27FC236}">
                <a16:creationId xmlns:a16="http://schemas.microsoft.com/office/drawing/2014/main" id="{D0C410FA-CB90-13C2-1B3F-57ADE754911A}"/>
              </a:ext>
              <a:ext uri="{C183D7F6-B498-43B3-948B-1728B52AA6E4}">
                <adec:decorative xmlns:adec="http://schemas.microsoft.com/office/drawing/2017/decorative" val="1"/>
              </a:ext>
            </a:extLst>
          </p:cNvPr>
          <p:cNvSpPr txBox="1">
            <a:spLocks/>
          </p:cNvSpPr>
          <p:nvPr/>
        </p:nvSpPr>
        <p:spPr>
          <a:xfrm>
            <a:off x="694595" y="6487653"/>
            <a:ext cx="5802458"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3339572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3556748-1779-EE6A-2682-8CF2AE766D69}"/>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Riesgo de caídas</a:t>
            </a:r>
          </a:p>
        </p:txBody>
      </p:sp>
      <p:sp>
        <p:nvSpPr>
          <p:cNvPr id="2" name="Text Placeholder 1">
            <a:extLst>
              <a:ext uri="{FF2B5EF4-FFF2-40B4-BE49-F238E27FC236}">
                <a16:creationId xmlns:a16="http://schemas.microsoft.com/office/drawing/2014/main" id="{4E94FB91-A3D2-17AE-D034-D13F37040A20}"/>
              </a:ext>
            </a:extLst>
          </p:cNvPr>
          <p:cNvSpPr>
            <a:spLocks noGrp="1"/>
          </p:cNvSpPr>
          <p:nvPr>
            <p:ph type="body" sz="quarter" idx="10"/>
          </p:nvPr>
        </p:nvSpPr>
        <p:spPr/>
        <p:txBody>
          <a:bodyPr/>
          <a:lstStyle/>
          <a:p>
            <a:pPr>
              <a:lnSpc>
                <a:spcPct val="100000"/>
              </a:lnSpc>
              <a:spcBef>
                <a:spcPts val="0"/>
              </a:spcBef>
            </a:pPr>
            <a:r>
              <a:rPr lang="es-US"/>
              <a:t>Las paredes con tabiques de 24 pulgadas OC para paredes sin carga deben tener barandas.</a:t>
            </a:r>
          </a:p>
          <a:p>
            <a:pPr>
              <a:lnSpc>
                <a:spcPct val="100000"/>
              </a:lnSpc>
              <a:spcBef>
                <a:spcPts val="0"/>
              </a:spcBef>
            </a:pPr>
            <a:endParaRPr lang="en-US" dirty="0"/>
          </a:p>
          <a:p>
            <a:pPr>
              <a:lnSpc>
                <a:spcPct val="100000"/>
              </a:lnSpc>
              <a:spcBef>
                <a:spcPts val="0"/>
              </a:spcBef>
            </a:pPr>
            <a:r>
              <a:rPr lang="es-US"/>
              <a:t>Cualquier abertura de más de 19 pulgadas de ancho debe estar protegida.</a:t>
            </a:r>
          </a:p>
          <a:p>
            <a:pPr>
              <a:lnSpc>
                <a:spcPct val="100000"/>
              </a:lnSpc>
              <a:spcBef>
                <a:spcPts val="0"/>
              </a:spcBef>
            </a:pPr>
            <a:endParaRPr lang="en-US" dirty="0"/>
          </a:p>
          <a:p>
            <a:pPr>
              <a:lnSpc>
                <a:spcPct val="100000"/>
              </a:lnSpc>
              <a:spcBef>
                <a:spcPts val="0"/>
              </a:spcBef>
            </a:pPr>
            <a:r>
              <a:rPr lang="es-US"/>
              <a:t>Se aceptan paredes con tabiques de 16 pulgadas entre los centros.</a:t>
            </a:r>
          </a:p>
          <a:p>
            <a:pPr marL="0" indent="0">
              <a:lnSpc>
                <a:spcPct val="100000"/>
              </a:lnSpc>
              <a:spcBef>
                <a:spcPts val="0"/>
              </a:spcBef>
              <a:buNone/>
            </a:pPr>
            <a:endParaRPr lang="en-US" dirty="0"/>
          </a:p>
          <a:p>
            <a:pPr>
              <a:lnSpc>
                <a:spcPct val="100000"/>
              </a:lnSpc>
              <a:spcBef>
                <a:spcPts val="0"/>
              </a:spcBef>
            </a:pPr>
            <a:r>
              <a:rPr lang="es-US"/>
              <a:t>1926.502(b)(2)(iii)</a:t>
            </a:r>
          </a:p>
          <a:p>
            <a:endParaRPr lang="en-US" dirty="0"/>
          </a:p>
        </p:txBody>
      </p:sp>
      <p:pic>
        <p:nvPicPr>
          <p:cNvPr id="6" name="Picture 4" descr="La abertura entre tabiques es mayor a 16 pulgadas.">
            <a:extLst>
              <a:ext uri="{FF2B5EF4-FFF2-40B4-BE49-F238E27FC236}">
                <a16:creationId xmlns:a16="http://schemas.microsoft.com/office/drawing/2014/main" id="{6DCDE49C-B259-CF0B-8AB5-C06201C9ACB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11448" y="1235666"/>
            <a:ext cx="3334539" cy="2502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descr="Barandas instaladas sobre tabiques.">
            <a:extLst>
              <a:ext uri="{FF2B5EF4-FFF2-40B4-BE49-F238E27FC236}">
                <a16:creationId xmlns:a16="http://schemas.microsoft.com/office/drawing/2014/main" id="{8BA414B4-233C-9E9C-5493-0894DEF0560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7711448" y="3850162"/>
            <a:ext cx="3334539" cy="2317400"/>
          </a:xfrm>
          <a:prstGeom prst="rect">
            <a:avLst/>
          </a:prstGeom>
          <a:noFill/>
        </p:spPr>
      </p:pic>
      <p:sp>
        <p:nvSpPr>
          <p:cNvPr id="8" name="Line 8">
            <a:extLst>
              <a:ext uri="{FF2B5EF4-FFF2-40B4-BE49-F238E27FC236}">
                <a16:creationId xmlns:a16="http://schemas.microsoft.com/office/drawing/2014/main" id="{AD2A3BE3-BBDF-FD56-7DA3-2183251F3B5C}"/>
              </a:ext>
              <a:ext uri="{C183D7F6-B498-43B3-948B-1728B52AA6E4}">
                <adec:decorative xmlns:adec="http://schemas.microsoft.com/office/drawing/2017/decorative" val="1"/>
              </a:ext>
            </a:extLst>
          </p:cNvPr>
          <p:cNvSpPr>
            <a:spLocks noChangeShapeType="1"/>
          </p:cNvSpPr>
          <p:nvPr/>
        </p:nvSpPr>
        <p:spPr bwMode="auto">
          <a:xfrm flipV="1">
            <a:off x="7038108" y="2532993"/>
            <a:ext cx="1212513" cy="462454"/>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 name="Content Placeholder 3">
            <a:extLst>
              <a:ext uri="{FF2B5EF4-FFF2-40B4-BE49-F238E27FC236}">
                <a16:creationId xmlns:a16="http://schemas.microsoft.com/office/drawing/2014/main" id="{594D47BA-96EE-558B-09C1-D280F14C9902}"/>
              </a:ext>
              <a:ext uri="{C183D7F6-B498-43B3-948B-1728B52AA6E4}">
                <adec:decorative xmlns:adec="http://schemas.microsoft.com/office/drawing/2017/decorative" val="1"/>
              </a:ext>
            </a:extLst>
          </p:cNvPr>
          <p:cNvSpPr txBox="1">
            <a:spLocks/>
          </p:cNvSpPr>
          <p:nvPr/>
        </p:nvSpPr>
        <p:spPr>
          <a:xfrm>
            <a:off x="694595" y="6487653"/>
            <a:ext cx="4920142" cy="23398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riesgos de caídas: construcción de estructuras de madera</a:t>
            </a:r>
          </a:p>
        </p:txBody>
      </p:sp>
    </p:spTree>
    <p:custDataLst>
      <p:tags r:id="rId1"/>
    </p:custDataLst>
    <p:extLst>
      <p:ext uri="{BB962C8B-B14F-4D97-AF65-F5344CB8AC3E}">
        <p14:creationId xmlns:p14="http://schemas.microsoft.com/office/powerpoint/2010/main" val="10247395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8562F68-2225-7069-8613-E23267ACCD40}"/>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Otros métodos de trabajo</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1</a:t>
            </a:r>
          </a:p>
        </p:txBody>
      </p:sp>
      <p:pic>
        <p:nvPicPr>
          <p:cNvPr id="5" name="Picture 4" descr="Barandas temporales durante la construcción">
            <a:extLst>
              <a:ext uri="{FF2B5EF4-FFF2-40B4-BE49-F238E27FC236}">
                <a16:creationId xmlns:a16="http://schemas.microsoft.com/office/drawing/2014/main" id="{7D1B0CE8-7F65-218E-F5DC-EA470F4E92B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43351" y="1538289"/>
            <a:ext cx="4251325" cy="318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a:extLst>
              <a:ext uri="{FF2B5EF4-FFF2-40B4-BE49-F238E27FC236}">
                <a16:creationId xmlns:a16="http://schemas.microsoft.com/office/drawing/2014/main" id="{32E182A5-86AA-7571-5E71-6CD98E5310AC}"/>
              </a:ext>
            </a:extLst>
          </p:cNvPr>
          <p:cNvSpPr>
            <a:spLocks noGrp="1"/>
          </p:cNvSpPr>
          <p:nvPr>
            <p:ph type="body" sz="quarter" idx="10"/>
          </p:nvPr>
        </p:nvSpPr>
        <p:spPr>
          <a:xfrm>
            <a:off x="1265598" y="5004487"/>
            <a:ext cx="9660804" cy="1124464"/>
          </a:xfrm>
        </p:spPr>
        <p:txBody>
          <a:bodyPr>
            <a:normAutofit/>
          </a:bodyPr>
          <a:lstStyle/>
          <a:p>
            <a:r>
              <a:rPr lang="es-US" sz="2400">
                <a:latin typeface="Arial" panose="020B0604020202020204" pitchFamily="34" charset="0"/>
                <a:cs typeface="Arial" panose="020B0604020202020204" pitchFamily="34" charset="0"/>
              </a:rPr>
              <a:t>Aquí hay un sistema de barandas todavía en su lugar que permite la instalación de láminas de yeso y pintura antes de instalar el pasamanos permanente y quitar la baranda.</a:t>
            </a:r>
          </a:p>
        </p:txBody>
      </p:sp>
      <p:sp>
        <p:nvSpPr>
          <p:cNvPr id="6" name="Content Placeholder 3">
            <a:extLst>
              <a:ext uri="{FF2B5EF4-FFF2-40B4-BE49-F238E27FC236}">
                <a16:creationId xmlns:a16="http://schemas.microsoft.com/office/drawing/2014/main" id="{CECBD559-7E2E-7DF8-9E48-51003E98A6FF}"/>
              </a:ext>
              <a:ext uri="{C183D7F6-B498-43B3-948B-1728B52AA6E4}">
                <adec:decorative xmlns:adec="http://schemas.microsoft.com/office/drawing/2017/decorative" val="1"/>
              </a:ext>
            </a:extLst>
          </p:cNvPr>
          <p:cNvSpPr txBox="1">
            <a:spLocks/>
          </p:cNvSpPr>
          <p:nvPr/>
        </p:nvSpPr>
        <p:spPr>
          <a:xfrm>
            <a:off x="694595" y="6487653"/>
            <a:ext cx="5208900" cy="2179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riesgos de caídas: construcción de estructuras de madera</a:t>
            </a:r>
          </a:p>
        </p:txBody>
      </p:sp>
    </p:spTree>
    <p:custDataLst>
      <p:tags r:id="rId1"/>
    </p:custDataLst>
    <p:extLst>
      <p:ext uri="{BB962C8B-B14F-4D97-AF65-F5344CB8AC3E}">
        <p14:creationId xmlns:p14="http://schemas.microsoft.com/office/powerpoint/2010/main" val="15776537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31"/>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C187A08-535A-4CF4-853E-C4E8557F4E56}"/>
</file>

<file path=customXml/itemProps2.xml><?xml version="1.0" encoding="utf-8"?>
<ds:datastoreItem xmlns:ds="http://schemas.openxmlformats.org/officeDocument/2006/customXml" ds:itemID="{F4CB3F07-681F-444C-A6D7-1EA9CB0EB632}">
  <ds:schemaRefs>
    <ds:schemaRef ds:uri="http://schemas.microsoft.com/sharepoint/v3/contenttype/forms"/>
  </ds:schemaRefs>
</ds:datastoreItem>
</file>

<file path=customXml/itemProps3.xml><?xml version="1.0" encoding="utf-8"?>
<ds:datastoreItem xmlns:ds="http://schemas.openxmlformats.org/officeDocument/2006/customXml" ds:itemID="{031AA14B-9A1A-4EB6-A364-EA762763A18F}">
  <ds:schemaRefs>
    <ds:schemaRef ds:uri="http://schemas.microsoft.com/office/2006/metadata/properties"/>
    <ds:schemaRef ds:uri="http://schemas.microsoft.com/office/infopath/2007/PartnerControls"/>
    <ds:schemaRef ds:uri="0c302b92-b59a-446b-bb5d-23d5c6e9fb4f"/>
    <ds:schemaRef ds:uri="422d50a2-91e8-4738-97cd-d5a6a9b90bb7"/>
  </ds:schemaRefs>
</ds:datastoreItem>
</file>

<file path=docProps/app.xml><?xml version="1.0" encoding="utf-8"?>
<Properties xmlns="http://schemas.openxmlformats.org/officeDocument/2006/extended-properties" xmlns:vt="http://schemas.openxmlformats.org/officeDocument/2006/docPropsVTypes">
  <TotalTime>23893</TotalTime>
  <Words>2984</Words>
  <Application>Microsoft Office PowerPoint</Application>
  <PresentationFormat>Widescreen</PresentationFormat>
  <Paragraphs>193</Paragraphs>
  <Slides>31</Slides>
  <Notes>24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31</vt:i4>
      </vt:variant>
    </vt:vector>
  </HeadingPairs>
  <TitlesOfParts>
    <vt:vector size="39" baseType="lpstr">
      <vt:lpstr>Calibri</vt:lpstr>
      <vt:lpstr>Poppins</vt:lpstr>
      <vt:lpstr>Nunito</vt:lpstr>
      <vt:lpstr>Nunito ExtraLight</vt:lpstr>
      <vt:lpstr>Arial</vt:lpstr>
      <vt:lpstr>Nunito Light</vt:lpstr>
      <vt:lpstr>Office Theme</vt:lpstr>
      <vt:lpstr>1_Office Theme</vt:lpstr>
      <vt:lpstr>Operaciones con riesgos de caídas</vt:lpstr>
      <vt:lpstr>Objetivos de aprendizaje</vt:lpstr>
      <vt:lpstr>Mayor peligro</vt:lpstr>
      <vt:lpstr>Definición de construcción residencial</vt:lpstr>
      <vt:lpstr>Protección de cubiertas</vt:lpstr>
      <vt:lpstr>Sistemas de barandas</vt:lpstr>
      <vt:lpstr>Barandas para bordes</vt:lpstr>
      <vt:lpstr>Riesgo de caídas</vt:lpstr>
      <vt:lpstr>Otros métodos de trabajo 1</vt:lpstr>
      <vt:lpstr>Riesgos de caídas</vt:lpstr>
      <vt:lpstr>Sistemas de barandas 1</vt:lpstr>
      <vt:lpstr>Sistemas de barandas 2</vt:lpstr>
      <vt:lpstr>Barandas para ventanas</vt:lpstr>
      <vt:lpstr>Manténgase alejado de las placas superiores</vt:lpstr>
      <vt:lpstr>Instalación de cabriadas para techos</vt:lpstr>
      <vt:lpstr>Andamios de pared o con soportes</vt:lpstr>
      <vt:lpstr>Otros métodos de trabajo 2</vt:lpstr>
      <vt:lpstr>Escalar por las cabriadas</vt:lpstr>
      <vt:lpstr>Desplome de cabriadas</vt:lpstr>
      <vt:lpstr>Uso de barandas</vt:lpstr>
      <vt:lpstr>Anclajes del sistema de detención de caídas: estructuras de madera</vt:lpstr>
      <vt:lpstr>Anclajes</vt:lpstr>
      <vt:lpstr>Punto de anclaje del sistema personal de detención de caídas</vt:lpstr>
      <vt:lpstr>Anclajes de techos</vt:lpstr>
      <vt:lpstr>Retención de caídas en techos</vt:lpstr>
      <vt:lpstr>Uso de elementos retráctiles</vt:lpstr>
      <vt:lpstr>Demolición o retiro de tejas</vt:lpstr>
      <vt:lpstr>Anclajes para caída de estructuras de madera</vt:lpstr>
      <vt:lpstr>Andamios de palometa en escalera</vt:lpstr>
      <vt:lpstr>Andamios de palometa de gato</vt:lpstr>
      <vt:lpstr>¿Tiene preguntas?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Idea Translations</cp:lastModifiedBy>
  <cp:revision>70</cp:revision>
  <cp:lastPrinted>2020-03-03T16:06:55Z</cp:lastPrinted>
  <dcterms:created xsi:type="dcterms:W3CDTF">2019-05-30T18:50:33Z</dcterms:created>
  <dcterms:modified xsi:type="dcterms:W3CDTF">2023-06-06T17:15:55Z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0x010100EF579C8AFDA5A94EBF2BFEAA78126DEC</vt:lpwstr>
  </property>
  <property fmtid="{D5CDD505-2E9C-101B-9397-08002B2CF9AE}" pid="3" name="Order">
    <vt:r8>5195400</vt:r8>
  </property>
  <property fmtid="{D5CDD505-2E9C-101B-9397-08002B2CF9AE}" pid="4" name="MediaServiceImageTags">
    <vt:lpwstr/>
  </property>
  <property fmtid="{D5CDD505-2E9C-101B-9397-08002B2CF9AE}" pid="5" name="ArticulateGUID">
    <vt:lpwstr>3F10CA2A-CF4E-4226-918E-9CC73567E390</vt:lpwstr>
  </property>
  <property fmtid="{D5CDD505-2E9C-101B-9397-08002B2CF9AE}" pid="6" name="ArticulatePath">
    <vt:lpwstr>8 - Operations with Fall Hazards - Wood Frame Construction</vt:lpwstr>
  </property>
</Properties>
</file>