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 id="2147483656" r:id="rId4"/>
    <p:sldMasterId id="2147483666" r:id="rId5"/>
  </p:sldMasterIdLst>
  <p:notesMasterIdLst>
    <p:notesMasterId r:id="rId35"/>
  </p:notesMasterIdLst>
  <p:handoutMasterIdLst>
    <p:handoutMasterId r:id="rId36"/>
  </p:handoutMasterIdLst>
  <p:sldIdLst>
    <p:sldId id="286" r:id="rId6"/>
    <p:sldId id="257" r:id="rId7"/>
    <p:sldId id="258" r:id="rId8"/>
    <p:sldId id="259" r:id="rId9"/>
    <p:sldId id="260" r:id="rId10"/>
    <p:sldId id="261" r:id="rId11"/>
    <p:sldId id="262" r:id="rId12"/>
    <p:sldId id="263" r:id="rId13"/>
    <p:sldId id="283" r:id="rId14"/>
    <p:sldId id="282" r:id="rId15"/>
    <p:sldId id="284"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87" r:id="rId29"/>
    <p:sldId id="518" r:id="rId30"/>
    <p:sldId id="278" r:id="rId31"/>
    <p:sldId id="279" r:id="rId32"/>
    <p:sldId id="280" r:id="rId33"/>
    <p:sldId id="281" r:id="rId34"/>
  </p:sldIdLst>
  <p:sldSz cx="12192000" cy="6858000"/>
  <p:notesSz cx="7315200" cy="96012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Nunito" pitchFamily="2" charset="0"/>
      <p:regular r:id="rId43"/>
      <p:bold r:id="rId44"/>
      <p:italic r:id="rId45"/>
      <p:boldItalic r:id="rId46"/>
    </p:embeddedFont>
    <p:embeddedFont>
      <p:font typeface="Nunito ExtraLight" pitchFamily="2" charset="0"/>
      <p:regular r:id="rId47"/>
      <p:italic r:id="rId48"/>
    </p:embeddedFont>
    <p:embeddedFont>
      <p:font typeface="Nunito Light" pitchFamily="2" charset="0"/>
      <p:regular r:id="rId49"/>
      <p:bold r:id="rId50"/>
      <p:italic r:id="rId51"/>
      <p:boldItalic r:id="rId52"/>
    </p:embeddedFont>
    <p:embeddedFont>
      <p:font typeface="Poppins" panose="00000500000000000000" pitchFamily="2" charset="0"/>
      <p:regular r:id="rId53"/>
      <p:bold r:id="rId54"/>
      <p:italic r:id="rId55"/>
      <p:boldItalic r:id="rId56"/>
    </p:embeddedFont>
    <p:embeddedFont>
      <p:font typeface="Raleway" pitchFamily="2" charset="0"/>
      <p:regular r:id="rId57"/>
      <p:bold r:id="rId58"/>
      <p:italic r:id="rId59"/>
      <p:boldItalic r:id="rId60"/>
    </p:embeddedFont>
  </p:embeddedFontLst>
  <p:custDataLst>
    <p:tags r:id="rId6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2" roundtripDataSignature="AMtx7mgj6zAMsBVM9WzogqnOOs7hAGj31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0AA2E1-756A-43A2-B2AF-5F9D6020F0BF}" v="680" dt="2023-05-02T23:50:36.717"/>
  </p1510:revLst>
</p1510:revInfo>
</file>

<file path=ppt/tableStyles.xml><?xml version="1.0" encoding="utf-8"?>
<a:tblStyleLst xmlns:a="http://schemas.openxmlformats.org/drawingml/2006/main" def="{A1F48115-7CC7-4BD8-A17E-40C9DE0F98DA}">
  <a:tblStyle styleId="{A1F48115-7CC7-4BD8-A17E-40C9DE0F98D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3792" autoAdjust="0"/>
  </p:normalViewPr>
  <p:slideViewPr>
    <p:cSldViewPr snapToGrid="0">
      <p:cViewPr>
        <p:scale>
          <a:sx n="90" d="100"/>
          <a:sy n="90" d="100"/>
        </p:scale>
        <p:origin x="696" y="450"/>
      </p:cViewPr>
      <p:guideLst/>
    </p:cSldViewPr>
  </p:slideViewPr>
  <p:outlineViewPr>
    <p:cViewPr>
      <p:scale>
        <a:sx n="33" d="100"/>
        <a:sy n="33" d="100"/>
      </p:scale>
      <p:origin x="0" y="-23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tableStyles" Target="tableStyles.xml"/><Relationship Id="rId5" Type="http://schemas.openxmlformats.org/officeDocument/2006/relationships/slideMaster" Target="slideMasters/slideMaster3.xml"/><Relationship Id="rId61" Type="http://schemas.openxmlformats.org/officeDocument/2006/relationships/tags" Target="tags/tag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slideMaster" Target="slideMasters/slideMaster1.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7ECC9D-C009-6E7F-2202-4A167A622F80}"/>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7851A29-B90A-F26C-6C2E-C079D6F3D1F6}"/>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17645A4F-62C7-BCBD-078D-7F30F32FCE5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46EC3D9-E10C-1E8B-8219-E9956B19D90F}"/>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5FE31C32-35BB-423B-8A90-D95DFAD2EA70}" type="slidenum">
              <a:rPr lang="en-US" smtClean="0"/>
              <a:t>‹#›</a:t>
            </a:fld>
            <a:endParaRPr lang="en-US"/>
          </a:p>
        </p:txBody>
      </p:sp>
    </p:spTree>
    <p:extLst>
      <p:ext uri="{BB962C8B-B14F-4D97-AF65-F5344CB8AC3E}">
        <p14:creationId xmlns:p14="http://schemas.microsoft.com/office/powerpoint/2010/main" val="138593763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0" cy="481726"/>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ftr="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A great OSHA video giving a wonderful overview of the standard </a:t>
            </a:r>
            <a:endParaRPr/>
          </a:p>
        </p:txBody>
      </p:sp>
      <p:sp>
        <p:nvSpPr>
          <p:cNvPr id="3" name="Date Placeholder 2">
            <a:extLst>
              <a:ext uri="{FF2B5EF4-FFF2-40B4-BE49-F238E27FC236}">
                <a16:creationId xmlns:a16="http://schemas.microsoft.com/office/drawing/2014/main" id="{5042CDE5-BBF3-848A-526A-7F921BA0DC5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9A4B3519-476A-291A-1C9F-4F2A81628BC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165C3C0B-2715-8F3A-2A0E-0DC30115DD6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594DC4-1410-16FE-8CF8-B0A58D06170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116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8: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8" name="Google Shape;118;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994888C-7DD0-5280-6506-118A8D813AA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E57ED020-7A34-129A-8CCA-E86380A919D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5" name="Google Shape;125;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D884DCF4-556E-D874-C7A5-62F32131DA46}"/>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D62504-1B08-2EA0-B86F-933C1960ABD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63FD5DC6-CB0B-9812-30EB-C5510DDF0DC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A353664-BA09-2553-779C-03423D95346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Each worker on a walking or working surface must be protected from tripping in or stepping into or through holes (including skylights) by covers. </a:t>
            </a:r>
            <a:endParaRPr/>
          </a:p>
        </p:txBody>
      </p:sp>
      <p:sp>
        <p:nvSpPr>
          <p:cNvPr id="140" name="Google Shape;140;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2963C32E-3C7C-728A-4007-5B83E90574D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396E0C20-8810-917B-D590-67639B8C718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46CEA858-7FEA-AB2D-0FE0-1DB3D7C15F1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9624D11-8A0B-7C99-4710-46CC3893E05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1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When working less than 6 feet above dangerous equipment, each worker must be protected from falling into or onto the dangerous equipment by a guardrail system or equipment guards. </a:t>
            </a:r>
            <a:endParaRPr sz="2400">
              <a:latin typeface="Arial"/>
              <a:ea typeface="Arial"/>
              <a:cs typeface="Arial"/>
              <a:sym typeface="Arial"/>
            </a:endParaRPr>
          </a:p>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7A777911-14CA-2DDD-D4AC-6D0E7597ADE1}"/>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5AF663C-1122-F154-1F29-721848939F2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9FC5C33D-5241-BD3F-7FD6-16F41924D68D}"/>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2F76EA3-B561-8596-2EC3-01478CA1961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1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lnSpc>
                <a:spcPct val="90000"/>
              </a:lnSpc>
              <a:spcBef>
                <a:spcPts val="500"/>
              </a:spcBef>
              <a:spcAft>
                <a:spcPts val="0"/>
              </a:spcAft>
              <a:buNone/>
            </a:pPr>
            <a:r>
              <a:rPr lang="en-US" sz="1800" dirty="0">
                <a:latin typeface="Arial"/>
                <a:ea typeface="Arial"/>
                <a:cs typeface="Arial"/>
                <a:sym typeface="Arial"/>
              </a:rPr>
              <a:t>When engaged in roofing work on low-slope roofs 50 feet or less in width, the use of a safety monitoring system without a warning line system is permitted.</a:t>
            </a:r>
            <a:endParaRPr dirty="0"/>
          </a:p>
        </p:txBody>
      </p:sp>
      <p:sp>
        <p:nvSpPr>
          <p:cNvPr id="3" name="Date Placeholder 2">
            <a:extLst>
              <a:ext uri="{FF2B5EF4-FFF2-40B4-BE49-F238E27FC236}">
                <a16:creationId xmlns:a16="http://schemas.microsoft.com/office/drawing/2014/main" id="{91A0D6CA-8108-350A-96ED-FDC082EB0FA7}"/>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2C2E435B-8741-EBFE-2C5A-8F0D24C804B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9C0D8BCB-7961-6CCE-AB66-D605C1E3137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858F1A2F-2DAC-F235-DEEE-7EC1948CAB5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76" name="Google Shape;76;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674B2B6C-8683-4767-34C1-838BAE9B252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10BEACE-B7CB-1CDD-7F93-7A23916BDCD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Exception: When the employer can demonstrate that it is infeasible or creates a greater hazard to use these systems, the employer must develop and implement a site-specific fall protection plan which meets the requirements of 29 CFR 1926.502(k). See the section on Fall Protection Plans, below.</a:t>
            </a:r>
            <a:endParaRPr/>
          </a:p>
        </p:txBody>
      </p:sp>
      <p:sp>
        <p:nvSpPr>
          <p:cNvPr id="3" name="Date Placeholder 2">
            <a:extLst>
              <a:ext uri="{FF2B5EF4-FFF2-40B4-BE49-F238E27FC236}">
                <a16:creationId xmlns:a16="http://schemas.microsoft.com/office/drawing/2014/main" id="{3214DDDE-08CE-9095-A1E9-BA1F525ADEFD}"/>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17ACFAA0-8DAB-D9FE-DE93-4B911BBD391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lnSpc>
                <a:spcPct val="90000"/>
              </a:lnSpc>
              <a:spcBef>
                <a:spcPts val="500"/>
              </a:spcBef>
              <a:spcAft>
                <a:spcPts val="0"/>
              </a:spcAft>
              <a:buNone/>
            </a:pPr>
            <a:r>
              <a:rPr lang="en-US" sz="2200">
                <a:latin typeface="Nunito"/>
                <a:ea typeface="Nunito"/>
                <a:cs typeface="Nunito"/>
                <a:sym typeface="Nunito"/>
              </a:rPr>
              <a:t>The limited use of structural steel in a predominantly wood-framed home, such as a steel I-beam to help support wood framing, does not disqualify a structure from being considered residential construction. </a:t>
            </a:r>
            <a:endParaRPr sz="1800">
              <a:latin typeface="Nunito"/>
              <a:ea typeface="Nunito"/>
              <a:cs typeface="Nunito"/>
              <a:sym typeface="Nunito"/>
            </a:endParaRPr>
          </a:p>
          <a:p>
            <a:pPr marL="0" lvl="0" indent="0" algn="l" rtl="0">
              <a:lnSpc>
                <a:spcPct val="90000"/>
              </a:lnSpc>
              <a:spcBef>
                <a:spcPts val="500"/>
              </a:spcBef>
              <a:spcAft>
                <a:spcPts val="0"/>
              </a:spcAft>
              <a:buNone/>
            </a:pPr>
            <a:endParaRPr sz="2200">
              <a:latin typeface="Nunito"/>
              <a:ea typeface="Nunito"/>
              <a:cs typeface="Nunito"/>
              <a:sym typeface="Nunito"/>
            </a:endParaRPr>
          </a:p>
          <a:p>
            <a:pPr marL="0" lvl="0" indent="0" algn="l" rtl="0">
              <a:lnSpc>
                <a:spcPct val="90000"/>
              </a:lnSpc>
              <a:spcBef>
                <a:spcPts val="500"/>
              </a:spcBef>
              <a:spcAft>
                <a:spcPts val="0"/>
              </a:spcAft>
              <a:buNone/>
            </a:pPr>
            <a:r>
              <a:rPr lang="en-US" sz="2200">
                <a:latin typeface="Nunito"/>
                <a:ea typeface="Nunito"/>
                <a:cs typeface="Nunito"/>
                <a:sym typeface="Nunito"/>
              </a:rPr>
              <a:t>For more information see OSHA’s Compliance Guidance for Residential Construction, STD 03-11-002.</a:t>
            </a:r>
            <a:endParaRPr sz="1600">
              <a:latin typeface="Arial"/>
              <a:ea typeface="Arial"/>
              <a:cs typeface="Arial"/>
              <a:sym typeface="Arial"/>
            </a:endParaRPr>
          </a:p>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2D33D0C4-13D6-D76E-033F-CEA5BEF80255}"/>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A6ACE733-1C86-F8A8-7541-8C0E98694BB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8" name="Google Shape;198;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80C60FC1-2D39-B1F1-377C-BDDB8B4EDF2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2F3F4178-B177-4F91-6527-B8329E59761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7924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383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2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DF1325CF-B3B7-641B-FAC9-C6CC2871C90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0A2ED329-8F59-9522-C9F6-86699C879F9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05E92077-D5A3-B93B-7723-E175482B8306}"/>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00E3E45C-47D6-7C82-243E-134D9DBE484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2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72CD1AB3-2C86-88D9-E65A-C4CE4804D402}"/>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42125767-5DBE-2DD8-F03D-8BA2D7FA50E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3B2DCCA7-9B23-AFB3-E732-233DCE9CEE9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B71D99AB-8977-2591-95FF-9F33E0FCC83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4: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2" name="Google Shape;82;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AE7EFC1E-BE60-2170-1C75-FFE875B0002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6C8AECB-B91F-FD26-90AC-B076F9E180F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8b478cb872_0_0:notes"/>
          <p:cNvSpPr txBox="1">
            <a:spLocks noGrp="1"/>
          </p:cNvSpPr>
          <p:nvPr>
            <p:ph type="body" idx="1"/>
          </p:nvPr>
        </p:nvSpPr>
        <p:spPr>
          <a:xfrm>
            <a:off x="731520" y="4620577"/>
            <a:ext cx="5852100" cy="3780600"/>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18b478cb872_0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E94D999-47EC-B9F3-86E8-363FCE38B81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E1E0B023-F527-E359-1527-CF1052DF76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96" name="Google Shape;96;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AE61123-6149-7760-C747-E9170122373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39B4436-1ED8-8A4F-983A-A3880C52505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r>
              <a:rPr lang="en-US"/>
              <a:t>Change graphic to add titles Active and Passive</a:t>
            </a:r>
            <a:endParaRPr/>
          </a:p>
        </p:txBody>
      </p:sp>
      <p:sp>
        <p:nvSpPr>
          <p:cNvPr id="103" name="Google Shape;103;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04DE70A8-84D6-03C2-6B99-A9AA0D9324E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9452A7CC-0BF1-FD2A-3689-195E0242CD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5959EBFD-2777-B4C4-7C54-3C92D3A5C51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266E1A8-DF5C-D0A6-AE34-5C615E1609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5959EBFD-2777-B4C4-7C54-3C92D3A5C51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266E1A8-DF5C-D0A6-AE34-5C615E1609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6510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165C3C0B-2715-8F3A-2A0E-0DC30115DD6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594DC4-1410-16FE-8CF8-B0A58D06170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4004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26"/>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26"/>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381000" algn="l" rtl="0">
              <a:lnSpc>
                <a:spcPct val="90000"/>
              </a:lnSpc>
              <a:spcBef>
                <a:spcPts val="1000"/>
              </a:spcBef>
              <a:spcAft>
                <a:spcPts val="0"/>
              </a:spcAft>
              <a:buClr>
                <a:schemeClr val="dk1"/>
              </a:buClr>
              <a:buSzPts val="2400"/>
              <a:buFont typeface="Courier New"/>
              <a:buChar char="o"/>
              <a:defRPr sz="2400" b="0" i="0" u="none" strike="noStrike" cap="none">
                <a:solidFill>
                  <a:schemeClr val="dk1"/>
                </a:solidFill>
                <a:latin typeface="Nunito"/>
                <a:ea typeface="Nunito"/>
                <a:cs typeface="Nunito"/>
                <a:sym typeface="Nunito"/>
              </a:defRPr>
            </a:lvl2pPr>
            <a:lvl3pPr marL="1371600" marR="0" lvl="2" indent="-330200" algn="l" rtl="0">
              <a:lnSpc>
                <a:spcPct val="100000"/>
              </a:lnSpc>
              <a:spcBef>
                <a:spcPts val="500"/>
              </a:spcBef>
              <a:spcAft>
                <a:spcPts val="0"/>
              </a:spcAft>
              <a:buClr>
                <a:schemeClr val="dk1"/>
              </a:buClr>
              <a:buSzPts val="1600"/>
              <a:buFont typeface="Courier New"/>
              <a:buChar char="o"/>
              <a:defRPr sz="16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26"/>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26"/>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26"/>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26"/>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69018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45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13113806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a:p>
          <a:p>
            <a:r>
              <a:rPr lang="en-US"/>
              <a:t>Insert or Drag and Drop Image Here</a:t>
            </a:r>
          </a:p>
          <a:p>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1682048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164956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1731185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E0784-30DC-C839-485E-42AE686484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673A7-5C8D-25BF-05C8-022066F2E9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AED2D7-006C-5753-2609-81BD3C80958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F13ADC53-5162-3057-BC9E-46FC8842F7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EE1E4-BDAA-A142-E67A-C469F5FDCF12}"/>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140580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42613-9E4D-908A-3FFE-8E70227212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F2DD90-4C49-0ECB-7A7A-7B55F3EA5D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F195CA-4E21-F8C1-D65A-FE6474D3F4F8}"/>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B116E5D1-10BE-FCC1-C544-0C56D9E5A2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57393D-A005-0A39-F06C-85D299C103C1}"/>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94231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0B193-10CA-C2B4-96EC-067C1F6D03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B42EB0-43C0-69A3-94F6-AAD0B4A29A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4350CC-BFB7-CB54-03CD-01B2AFAE3AEA}"/>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C0953993-01DE-03C9-1D4E-14E1C56585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B2AB6C-8226-F732-BFA8-FC04FB3A7776}"/>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3896438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EA6BA-9D02-9A49-623A-73AE5277FC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590736-456B-5014-74B0-5E6FA678D5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23FA52-9F65-E209-8CAB-B7DFCBD88E1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3251C38-143B-E33D-CD7A-44965A26F58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A07DA65B-CA54-5D5E-4DB3-12B79C43BE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6465C9-C465-8227-AC64-5C5CB572CDDA}"/>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572346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24"/>
        <p:cNvGrpSpPr/>
        <p:nvPr/>
      </p:nvGrpSpPr>
      <p:grpSpPr>
        <a:xfrm>
          <a:off x="0" y="0"/>
          <a:ext cx="0" cy="0"/>
          <a:chOff x="0" y="0"/>
          <a:chExt cx="0" cy="0"/>
        </a:xfrm>
      </p:grpSpPr>
      <p:pic>
        <p:nvPicPr>
          <p:cNvPr id="25" name="Google Shape;25;p27"/>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26" name="Google Shape;26;p27"/>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 name="Google Shape;27;p27"/>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8" name="Google Shape;28;p27"/>
          <p:cNvSpPr txBox="1">
            <a:spLocks noGrp="1"/>
          </p:cNvSpPr>
          <p:nvPr>
            <p:ph type="body" idx="1"/>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60C0D-705E-0126-16EB-9FFDB250A7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C47561-BDA2-BF18-A385-A649CE3E0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65624E-6F56-34C3-0364-0183EED631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15147C-1069-6CE4-3913-7DF91B5C9A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068BCE-30BA-870B-0E09-F0D45B2BA5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B0615-841E-EE8E-E6EA-CAE7D39FC89A}"/>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8" name="Footer Placeholder 7">
            <a:extLst>
              <a:ext uri="{FF2B5EF4-FFF2-40B4-BE49-F238E27FC236}">
                <a16:creationId xmlns:a16="http://schemas.microsoft.com/office/drawing/2014/main" id="{0BEEF8F6-F5AC-175B-8029-6BFD22C1AFB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EA1418-9F7B-A7F0-F9CB-6DD4156FFC89}"/>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192297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32E6-6279-473D-08FD-34E0A151B4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395311F-256C-F85A-FFF5-708CC0320CB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4" name="Footer Placeholder 3">
            <a:extLst>
              <a:ext uri="{FF2B5EF4-FFF2-40B4-BE49-F238E27FC236}">
                <a16:creationId xmlns:a16="http://schemas.microsoft.com/office/drawing/2014/main" id="{AE7E85C2-85DD-8627-1C01-B74468010D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61A458-8DE9-06B6-17C5-7DEAF7B7EDB1}"/>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821182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DBB6B-F3A5-9A65-14C8-1352A8649EC2}"/>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3" name="Footer Placeholder 2">
            <a:extLst>
              <a:ext uri="{FF2B5EF4-FFF2-40B4-BE49-F238E27FC236}">
                <a16:creationId xmlns:a16="http://schemas.microsoft.com/office/drawing/2014/main" id="{77C553C6-FE6E-0871-058F-31BE1E1A51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DB40DE9-03D9-9D38-BA94-8992EFAE4F9E}"/>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1529131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C1742-C427-A7CE-B256-41ECFD437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DA7DE-C795-5D78-5764-0FFF8EAFFE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966A8F-7973-25B3-6D02-11FDB4B178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F80914-ACFA-9C6B-B034-1CA7436A47A6}"/>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EA1F9F46-B2E4-2F14-C748-4995A669E9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956884-5E3B-ABF6-5BAF-D27892C577DE}"/>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882454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90F0D-CBEA-C880-370D-CF06B0F3FE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3C85C1-19B8-61C1-6646-C0DA48AF60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986FD1-F8D3-B24C-F0EB-635AD87E1D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285A30-621C-7769-1AA6-6EC00E654B5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24BBD84C-C64E-75D5-9AEE-1575C93D9C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AE56F2-D4B8-663F-DB25-51FFC8DC7DD2}"/>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18953250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8B0BF-DEDD-1687-C260-5A37B4FF05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E28C54E-1A11-CD47-1189-41B9DCD8FA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B230B-B271-FC92-BF70-AF499D1C545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FF33D5B0-39F9-8EA5-8261-991FAA729E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DDCCA6-8F08-08F9-3C59-506950A34BAF}"/>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016170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79FB0E-98BC-E506-602C-E73251299C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D1D6D7-96B5-BFAB-981D-C1FF2CC924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15E3-D633-FFF3-3BB6-DD12C42C8D7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06543BC1-086D-BDED-3A9B-45A3FA51FE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E0E00-1B75-616E-2196-7CA1234C43CD}"/>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936329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26"/>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26"/>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381000" algn="l" rtl="0">
              <a:lnSpc>
                <a:spcPct val="90000"/>
              </a:lnSpc>
              <a:spcBef>
                <a:spcPts val="1000"/>
              </a:spcBef>
              <a:spcAft>
                <a:spcPts val="0"/>
              </a:spcAft>
              <a:buClr>
                <a:schemeClr val="dk1"/>
              </a:buClr>
              <a:buSzPts val="2400"/>
              <a:buFont typeface="Courier New"/>
              <a:buChar char="o"/>
              <a:defRPr sz="2400" b="0" i="0" u="none" strike="noStrike" cap="none">
                <a:solidFill>
                  <a:schemeClr val="dk1"/>
                </a:solidFill>
                <a:latin typeface="Nunito"/>
                <a:ea typeface="Nunito"/>
                <a:cs typeface="Nunito"/>
                <a:sym typeface="Nunito"/>
              </a:defRPr>
            </a:lvl2pPr>
            <a:lvl3pPr marL="1371600" marR="0" lvl="2" indent="-330200" algn="l" rtl="0">
              <a:lnSpc>
                <a:spcPct val="100000"/>
              </a:lnSpc>
              <a:spcBef>
                <a:spcPts val="500"/>
              </a:spcBef>
              <a:spcAft>
                <a:spcPts val="0"/>
              </a:spcAft>
              <a:buClr>
                <a:schemeClr val="dk1"/>
              </a:buClr>
              <a:buSzPts val="1600"/>
              <a:buFont typeface="Courier New"/>
              <a:buChar char="o"/>
              <a:defRPr sz="16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26"/>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26"/>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26"/>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26"/>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59357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reak or Intro to New Topic">
  <p:cSld name="Break or Intro to New Topic">
    <p:spTree>
      <p:nvGrpSpPr>
        <p:cNvPr id="1" name="Shape 29"/>
        <p:cNvGrpSpPr/>
        <p:nvPr/>
      </p:nvGrpSpPr>
      <p:grpSpPr>
        <a:xfrm>
          <a:off x="0" y="0"/>
          <a:ext cx="0" cy="0"/>
          <a:chOff x="0" y="0"/>
          <a:chExt cx="0" cy="0"/>
        </a:xfrm>
      </p:grpSpPr>
      <p:pic>
        <p:nvPicPr>
          <p:cNvPr id="30" name="Google Shape;30;p28"/>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31" name="Google Shape;31;p28"/>
          <p:cNvSpPr txBox="1">
            <a:spLocks noGrp="1"/>
          </p:cNvSpPr>
          <p:nvPr>
            <p:ph type="body" idx="1"/>
          </p:nvPr>
        </p:nvSpPr>
        <p:spPr>
          <a:xfrm>
            <a:off x="1769754" y="1951984"/>
            <a:ext cx="8354397" cy="3031495"/>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28"/>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 name="Google Shape;33;p28"/>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34" name="Google Shape;34;p28"/>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reak or Intro to New Topic with Image Background">
  <p:cSld name="Break or Intro to New Topic with Image Background">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0" y="0"/>
            <a:ext cx="12192000" cy="6264130"/>
          </a:xfrm>
          <a:prstGeom prst="rect">
            <a:avLst/>
          </a:prstGeom>
          <a:solidFill>
            <a:srgbClr val="D8D8D8"/>
          </a:solidFill>
          <a:ln>
            <a:noFill/>
          </a:ln>
        </p:spPr>
      </p:sp>
      <p:pic>
        <p:nvPicPr>
          <p:cNvPr id="37" name="Google Shape;37;p29"/>
          <p:cNvPicPr preferRelativeResize="0"/>
          <p:nvPr/>
        </p:nvPicPr>
        <p:blipFill rotWithShape="1">
          <a:blip r:embed="rId2">
            <a:alphaModFix/>
          </a:blip>
          <a:srcRect/>
          <a:stretch/>
        </p:blipFill>
        <p:spPr>
          <a:xfrm>
            <a:off x="9378717" y="315878"/>
            <a:ext cx="2306868" cy="876530"/>
          </a:xfrm>
          <a:prstGeom prst="rect">
            <a:avLst/>
          </a:prstGeom>
          <a:noFill/>
          <a:ln>
            <a:noFill/>
          </a:ln>
        </p:spPr>
      </p:pic>
      <p:sp>
        <p:nvSpPr>
          <p:cNvPr id="38" name="Google Shape;38;p29"/>
          <p:cNvSpPr txBox="1">
            <a:spLocks noGrp="1"/>
          </p:cNvSpPr>
          <p:nvPr>
            <p:ph type="body" idx="1"/>
          </p:nvPr>
        </p:nvSpPr>
        <p:spPr>
          <a:xfrm>
            <a:off x="2001044" y="2233949"/>
            <a:ext cx="8189912" cy="2249488"/>
          </a:xfrm>
          <a:prstGeom prst="rect">
            <a:avLst/>
          </a:prstGeom>
          <a:noFill/>
          <a:ln>
            <a:noFill/>
          </a:ln>
        </p:spPr>
        <p:txBody>
          <a:bodyPr spcFirstLastPara="1" wrap="square" lIns="91425" tIns="45700" rIns="91425" bIns="45700" anchor="t"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29"/>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29"/>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1" name="Google Shape;41;p29"/>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ide Title + SubTitle + points">
  <p:cSld name="Side Title + SubTitle + points">
    <p:spTree>
      <p:nvGrpSpPr>
        <p:cNvPr id="1" name="Shape 42"/>
        <p:cNvGrpSpPr/>
        <p:nvPr/>
      </p:nvGrpSpPr>
      <p:grpSpPr>
        <a:xfrm>
          <a:off x="0" y="0"/>
          <a:ext cx="0" cy="0"/>
          <a:chOff x="0" y="0"/>
          <a:chExt cx="0" cy="0"/>
        </a:xfrm>
      </p:grpSpPr>
      <p:pic>
        <p:nvPicPr>
          <p:cNvPr id="43" name="Google Shape;43;p30"/>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4" name="Google Shape;44;p30"/>
          <p:cNvSpPr txBox="1">
            <a:spLocks noGrp="1"/>
          </p:cNvSpPr>
          <p:nvPr>
            <p:ph type="body" idx="1"/>
          </p:nvPr>
        </p:nvSpPr>
        <p:spPr>
          <a:xfrm>
            <a:off x="6096001" y="2241908"/>
            <a:ext cx="5343688" cy="130323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Google Shape;45;p30"/>
          <p:cNvSpPr txBox="1">
            <a:spLocks noGrp="1"/>
          </p:cNvSpPr>
          <p:nvPr>
            <p:ph type="body" idx="2"/>
          </p:nvPr>
        </p:nvSpPr>
        <p:spPr>
          <a:xfrm>
            <a:off x="752311" y="1722008"/>
            <a:ext cx="4535652" cy="3460487"/>
          </a:xfrm>
          <a:prstGeom prst="rect">
            <a:avLst/>
          </a:prstGeom>
          <a:noFill/>
          <a:ln>
            <a:noFill/>
          </a:ln>
        </p:spPr>
        <p:txBody>
          <a:bodyPr spcFirstLastPara="1" wrap="square" lIns="91425" tIns="45700" rIns="91425" bIns="45700" anchor="ctr"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30"/>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47;p30"/>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8" name="Google Shape;48;p30"/>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30"/>
          <p:cNvSpPr txBox="1">
            <a:spLocks noGrp="1"/>
          </p:cNvSpPr>
          <p:nvPr>
            <p:ph type="body" idx="4"/>
          </p:nvPr>
        </p:nvSpPr>
        <p:spPr>
          <a:xfrm>
            <a:off x="6115437" y="1722008"/>
            <a:ext cx="5324252"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Google Shape;50;p30"/>
          <p:cNvSpPr txBox="1">
            <a:spLocks noGrp="1"/>
          </p:cNvSpPr>
          <p:nvPr>
            <p:ph type="body" idx="5"/>
          </p:nvPr>
        </p:nvSpPr>
        <p:spPr>
          <a:xfrm>
            <a:off x="6115437" y="3771525"/>
            <a:ext cx="5324252"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Google Shape;51;p30"/>
          <p:cNvSpPr txBox="1">
            <a:spLocks noGrp="1"/>
          </p:cNvSpPr>
          <p:nvPr>
            <p:ph type="body" idx="6"/>
          </p:nvPr>
        </p:nvSpPr>
        <p:spPr>
          <a:xfrm>
            <a:off x="6096001" y="4301936"/>
            <a:ext cx="5343688" cy="130323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Points + Image">
  <p:cSld name="Title + Points + Image">
    <p:spTree>
      <p:nvGrpSpPr>
        <p:cNvPr id="1" name="Shape 52"/>
        <p:cNvGrpSpPr/>
        <p:nvPr/>
      </p:nvGrpSpPr>
      <p:grpSpPr>
        <a:xfrm>
          <a:off x="0" y="0"/>
          <a:ext cx="0" cy="0"/>
          <a:chOff x="0" y="0"/>
          <a:chExt cx="0" cy="0"/>
        </a:xfrm>
      </p:grpSpPr>
      <p:sp>
        <p:nvSpPr>
          <p:cNvPr id="53" name="Google Shape;53;p31"/>
          <p:cNvSpPr txBox="1">
            <a:spLocks noGrp="1"/>
          </p:cNvSpPr>
          <p:nvPr>
            <p:ph type="body" idx="1"/>
          </p:nvPr>
        </p:nvSpPr>
        <p:spPr>
          <a:xfrm>
            <a:off x="5680821" y="2506972"/>
            <a:ext cx="4914677" cy="3393537"/>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EA0029"/>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4" name="Google Shape;54;p31"/>
          <p:cNvSpPr>
            <a:spLocks noGrp="1"/>
          </p:cNvSpPr>
          <p:nvPr>
            <p:ph type="pic" idx="2"/>
          </p:nvPr>
        </p:nvSpPr>
        <p:spPr>
          <a:xfrm>
            <a:off x="574165" y="1353496"/>
            <a:ext cx="4224079" cy="4547014"/>
          </a:xfrm>
          <a:prstGeom prst="rect">
            <a:avLst/>
          </a:prstGeom>
          <a:solidFill>
            <a:srgbClr val="D8D8D8"/>
          </a:solidFill>
          <a:ln>
            <a:noFill/>
          </a:ln>
        </p:spPr>
      </p:sp>
      <p:sp>
        <p:nvSpPr>
          <p:cNvPr id="55" name="Google Shape;55;p31"/>
          <p:cNvSpPr txBox="1">
            <a:spLocks noGrp="1"/>
          </p:cNvSpPr>
          <p:nvPr>
            <p:ph type="body" idx="3"/>
          </p:nvPr>
        </p:nvSpPr>
        <p:spPr>
          <a:xfrm>
            <a:off x="5680821" y="1684805"/>
            <a:ext cx="4914677" cy="687257"/>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3200"/>
              <a:buFont typeface="Arial"/>
              <a:buNone/>
              <a:defRPr sz="32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56" name="Google Shape;56;p31"/>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57" name="Google Shape;57;p31"/>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 name="Google Shape;58;p31"/>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9" name="Google Shape;59;p31"/>
          <p:cNvSpPr txBox="1">
            <a:spLocks noGrp="1"/>
          </p:cNvSpPr>
          <p:nvPr>
            <p:ph type="body" idx="4"/>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3"/>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6419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1581146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46971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874722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E4520A-C24B-3621-2E7F-5A10FB03E6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D20F0B-F1A2-C1D3-1060-9A1BBA2CF7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8C31C3-33A4-EDE6-9DC3-1A113C9566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575EA4CD-24FB-6180-A6E8-4D7555ED12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4D6B26-D804-8AAA-81F2-EC430E47FD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47C679-41F9-4A0D-AA3D-0CF05740135C}" type="slidenum">
              <a:rPr lang="en-US" smtClean="0"/>
              <a:t>‹#›</a:t>
            </a:fld>
            <a:endParaRPr lang="en-US"/>
          </a:p>
        </p:txBody>
      </p:sp>
    </p:spTree>
    <p:extLst>
      <p:ext uri="{BB962C8B-B14F-4D97-AF65-F5344CB8AC3E}">
        <p14:creationId xmlns:p14="http://schemas.microsoft.com/office/powerpoint/2010/main" val="140878084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12.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7.xml"/><Relationship Id="rId1" Type="http://schemas.openxmlformats.org/officeDocument/2006/relationships/tags" Target="../tags/tag2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7.xml"/><Relationship Id="rId1" Type="http://schemas.openxmlformats.org/officeDocument/2006/relationships/tags" Target="../tags/tag2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623884" y="1945453"/>
            <a:ext cx="9151944"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000" b="1" i="0" u="none" strike="noStrike" cap="none" normalizeH="0" baseline="0" noProof="0" dirty="0">
                <a:ln>
                  <a:noFill/>
                </a:ln>
                <a:solidFill>
                  <a:srgbClr val="221F1F"/>
                </a:solidFill>
                <a:uLnTx/>
                <a:uFillTx/>
                <a:latin typeface="Poppins" pitchFamily="2" charset="77"/>
                <a:ea typeface="+mn-ea"/>
                <a:cs typeface="Poppins" pitchFamily="2" charset="77"/>
              </a:rPr>
              <a:t>Obligación de disponer de protección contra caídas</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Áreas específicas </a:t>
            </a:r>
            <a:r>
              <a:rPr kumimoji="0" lang="es-US" sz="4400" b="1" i="0" u="none" strike="noStrike" cap="none" normalizeH="0" baseline="0" noProof="0">
                <a:ln>
                  <a:noFill/>
                </a:ln>
                <a:solidFill>
                  <a:schemeClr val="bg1"/>
                </a:solidFill>
                <a:uLnTx/>
                <a:uFillTx/>
                <a:latin typeface="Arial"/>
                <a:ea typeface="Arial"/>
                <a:cs typeface="Arial"/>
                <a:sym typeface="Arial"/>
              </a:rPr>
              <a:t>3</a:t>
            </a:r>
          </a:p>
        </p:txBody>
      </p:sp>
      <p:sp>
        <p:nvSpPr>
          <p:cNvPr id="114" name="Google Shape;114;p7"/>
          <p:cNvSpPr txBox="1"/>
          <p:nvPr/>
        </p:nvSpPr>
        <p:spPr>
          <a:xfrm>
            <a:off x="838199" y="1713898"/>
            <a:ext cx="5713207" cy="4463065"/>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Albañilería en alto y trabajos relacionados</a:t>
            </a:r>
          </a:p>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Trabajos de techado en techos de pendiente baja</a:t>
            </a:r>
          </a:p>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Techos inclinados</a:t>
            </a:r>
          </a:p>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Montaje de prefabricados de hormigón</a:t>
            </a:r>
          </a:p>
        </p:txBody>
      </p:sp>
      <p:pic>
        <p:nvPicPr>
          <p:cNvPr id="2" name="Picture 1" descr="Dos empleados llevan sistemas de retención mientras trabajan a lo largo del parapeto del techo de un edificio.">
            <a:extLst>
              <a:ext uri="{FF2B5EF4-FFF2-40B4-BE49-F238E27FC236}">
                <a16:creationId xmlns:a16="http://schemas.microsoft.com/office/drawing/2014/main" id="{A80AE4CF-A32B-F8B7-207B-D95FE6D85504}"/>
              </a:ext>
            </a:extLst>
          </p:cNvPr>
          <p:cNvPicPr>
            <a:picLocks noChangeAspect="1"/>
          </p:cNvPicPr>
          <p:nvPr/>
        </p:nvPicPr>
        <p:blipFill>
          <a:blip r:embed="rId4"/>
          <a:stretch>
            <a:fillRect/>
          </a:stretch>
        </p:blipFill>
        <p:spPr>
          <a:xfrm>
            <a:off x="7325245" y="1713898"/>
            <a:ext cx="4028555" cy="3430204"/>
          </a:xfrm>
          <a:prstGeom prst="rect">
            <a:avLst/>
          </a:prstGeom>
        </p:spPr>
      </p:pic>
      <p:sp>
        <p:nvSpPr>
          <p:cNvPr id="3" name="Google Shape;72;p2">
            <a:extLst>
              <a:ext uri="{FF2B5EF4-FFF2-40B4-BE49-F238E27FC236}">
                <a16:creationId xmlns:a16="http://schemas.microsoft.com/office/drawing/2014/main" id="{9B3D05DA-3322-3126-44BD-2F412ABCAF6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extLst>
      <p:ext uri="{BB962C8B-B14F-4D97-AF65-F5344CB8AC3E}">
        <p14:creationId xmlns:p14="http://schemas.microsoft.com/office/powerpoint/2010/main" val="3729673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Áreas específicas </a:t>
            </a:r>
            <a:r>
              <a:rPr kumimoji="0" lang="es-US" sz="4400" b="1" i="0" u="none" strike="noStrike" cap="none" normalizeH="0" baseline="0" noProof="0">
                <a:ln>
                  <a:noFill/>
                </a:ln>
                <a:solidFill>
                  <a:schemeClr val="bg1"/>
                </a:solidFill>
                <a:uLnTx/>
                <a:uFillTx/>
                <a:latin typeface="Arial"/>
                <a:ea typeface="Arial"/>
                <a:cs typeface="Arial"/>
                <a:sym typeface="Arial"/>
              </a:rPr>
              <a:t>4</a:t>
            </a:r>
          </a:p>
        </p:txBody>
      </p:sp>
      <p:sp>
        <p:nvSpPr>
          <p:cNvPr id="114" name="Google Shape;114;p7"/>
          <p:cNvSpPr txBox="1"/>
          <p:nvPr/>
        </p:nvSpPr>
        <p:spPr>
          <a:xfrm>
            <a:off x="838200" y="1825625"/>
            <a:ext cx="5659582"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Construcción residencial</a:t>
            </a:r>
          </a:p>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Aberturas en paredes</a:t>
            </a:r>
          </a:p>
          <a:p>
            <a:pPr marL="228600" marR="0" lvl="0" indent="-228600" algn="l" rtl="0">
              <a:spcBef>
                <a:spcPts val="600"/>
              </a:spcBef>
              <a:spcAft>
                <a:spcPts val="600"/>
              </a:spcAft>
              <a:buClr>
                <a:srgbClr val="333333"/>
              </a:buClr>
              <a:buSzPts val="2400"/>
              <a:buFont typeface="Arial"/>
              <a:buChar char="•"/>
            </a:pPr>
            <a:r>
              <a:rPr lang="es-US" sz="2400" b="0" i="0" u="none" strike="noStrike" cap="none">
                <a:solidFill>
                  <a:schemeClr val="tx1"/>
                </a:solidFill>
                <a:latin typeface="Arial"/>
                <a:ea typeface="Arial"/>
                <a:cs typeface="Arial"/>
                <a:sym typeface="Arial"/>
              </a:rPr>
              <a:t>Protección contra caída de objetos</a:t>
            </a:r>
          </a:p>
        </p:txBody>
      </p:sp>
      <p:pic>
        <p:nvPicPr>
          <p:cNvPr id="2" name="Picture 1" descr="Dos empleados llevan sistemas de retención mientras trabajan a lo largo del parapeto del techo de un edificio.">
            <a:extLst>
              <a:ext uri="{FF2B5EF4-FFF2-40B4-BE49-F238E27FC236}">
                <a16:creationId xmlns:a16="http://schemas.microsoft.com/office/drawing/2014/main" id="{A80AE4CF-A32B-F8B7-207B-D95FE6D85504}"/>
              </a:ext>
            </a:extLst>
          </p:cNvPr>
          <p:cNvPicPr>
            <a:picLocks noChangeAspect="1"/>
          </p:cNvPicPr>
          <p:nvPr/>
        </p:nvPicPr>
        <p:blipFill>
          <a:blip r:embed="rId4"/>
          <a:stretch>
            <a:fillRect/>
          </a:stretch>
        </p:blipFill>
        <p:spPr>
          <a:xfrm>
            <a:off x="7325245" y="1713898"/>
            <a:ext cx="4028555" cy="3430204"/>
          </a:xfrm>
          <a:prstGeom prst="rect">
            <a:avLst/>
          </a:prstGeom>
        </p:spPr>
      </p:pic>
      <p:sp>
        <p:nvSpPr>
          <p:cNvPr id="3" name="Google Shape;72;p2">
            <a:extLst>
              <a:ext uri="{FF2B5EF4-FFF2-40B4-BE49-F238E27FC236}">
                <a16:creationId xmlns:a16="http://schemas.microsoft.com/office/drawing/2014/main" id="{B946C4CE-EA4B-DF35-40A7-D2374BEF9FD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extLst>
      <p:ext uri="{BB962C8B-B14F-4D97-AF65-F5344CB8AC3E}">
        <p14:creationId xmlns:p14="http://schemas.microsoft.com/office/powerpoint/2010/main" val="2351159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Google Shape;121;p8"/>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2</a:t>
            </a:r>
          </a:p>
        </p:txBody>
      </p:sp>
      <p:sp>
        <p:nvSpPr>
          <p:cNvPr id="120" name="Google Shape;120;p8"/>
          <p:cNvSpPr txBox="1">
            <a:spLocks noGrp="1"/>
          </p:cNvSpPr>
          <p:nvPr>
            <p:ph type="body" idx="1"/>
          </p:nvPr>
        </p:nvSpPr>
        <p:spPr>
          <a:xfrm>
            <a:off x="1024320" y="1871831"/>
            <a:ext cx="9660804" cy="3551507"/>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s-US" sz="2400">
                <a:latin typeface="Arial"/>
                <a:ea typeface="Arial"/>
                <a:cs typeface="Arial"/>
                <a:sym typeface="Arial"/>
              </a:rPr>
              <a:t>Caminar por superficies de trabajo</a:t>
            </a:r>
          </a:p>
          <a:p>
            <a:pPr marL="914400" lvl="2" indent="-228600" algn="l" rtl="0">
              <a:spcBef>
                <a:spcPts val="600"/>
              </a:spcBef>
              <a:spcAft>
                <a:spcPts val="600"/>
              </a:spcAft>
              <a:buClr>
                <a:schemeClr val="dk1"/>
              </a:buClr>
              <a:buSzPts val="2000"/>
              <a:buChar char="o"/>
            </a:pPr>
            <a:r>
              <a:rPr lang="es-US" sz="2400">
                <a:latin typeface="Arial"/>
                <a:ea typeface="Arial"/>
                <a:cs typeface="Arial"/>
                <a:sym typeface="Arial"/>
              </a:rPr>
              <a:t>DEBE tener la resistencia y la integridad estructural necesarias para soportar a los empleados de manera segura.</a:t>
            </a:r>
          </a:p>
          <a:p>
            <a:pPr marL="285750" lvl="0" indent="-285750" algn="l" rtl="0">
              <a:lnSpc>
                <a:spcPct val="100000"/>
              </a:lnSpc>
              <a:spcBef>
                <a:spcPts val="600"/>
              </a:spcBef>
              <a:spcAft>
                <a:spcPts val="600"/>
              </a:spcAft>
              <a:buClr>
                <a:srgbClr val="FF0000"/>
              </a:buClr>
              <a:buSzPts val="3600"/>
              <a:buFont typeface="Arial"/>
              <a:buChar char="•"/>
            </a:pPr>
            <a:r>
              <a:rPr lang="es-US" sz="2400">
                <a:latin typeface="Arial"/>
                <a:ea typeface="Arial"/>
                <a:cs typeface="Arial"/>
                <a:sym typeface="Arial"/>
              </a:rPr>
              <a:t>Laterales y bordes sin protección. </a:t>
            </a:r>
          </a:p>
          <a:p>
            <a:pPr marL="914400" lvl="2" indent="-228600" algn="l" rtl="0">
              <a:spcBef>
                <a:spcPts val="600"/>
              </a:spcBef>
              <a:spcAft>
                <a:spcPts val="600"/>
              </a:spcAft>
              <a:buClr>
                <a:schemeClr val="dk1"/>
              </a:buClr>
              <a:buSzPts val="2000"/>
              <a:buChar char="o"/>
            </a:pPr>
            <a:r>
              <a:rPr lang="es-US" sz="2400">
                <a:latin typeface="Arial"/>
                <a:ea typeface="Arial"/>
                <a:cs typeface="Arial"/>
                <a:sym typeface="Arial"/>
              </a:rPr>
              <a:t>Proteja a los empleados de todos los lados, pisos o bordes que estén a 6 pies (1.8 m) o más por encima de un nivel inferior.</a:t>
            </a:r>
          </a:p>
          <a:p>
            <a:pPr marL="914400" lvl="2" indent="-228600" algn="l" rtl="0">
              <a:spcBef>
                <a:spcPts val="600"/>
              </a:spcBef>
              <a:spcAft>
                <a:spcPts val="600"/>
              </a:spcAft>
              <a:buClr>
                <a:schemeClr val="dk1"/>
              </a:buClr>
              <a:buSzPts val="2000"/>
              <a:buChar char="o"/>
            </a:pPr>
            <a:r>
              <a:rPr lang="es-US" sz="2400">
                <a:latin typeface="Arial"/>
                <a:ea typeface="Arial"/>
                <a:cs typeface="Arial"/>
                <a:sym typeface="Arial"/>
              </a:rPr>
              <a:t>Sistemas de barandas, sistemas de redes de seguridad o sistemas personales de detención de caídas (PFAS)</a:t>
            </a:r>
          </a:p>
        </p:txBody>
      </p:sp>
      <p:sp>
        <p:nvSpPr>
          <p:cNvPr id="2" name="Google Shape;72;p2">
            <a:extLst>
              <a:ext uri="{FF2B5EF4-FFF2-40B4-BE49-F238E27FC236}">
                <a16:creationId xmlns:a16="http://schemas.microsoft.com/office/drawing/2014/main" id="{71EAB0B9-FD61-E153-E0A9-C35E610C4448}"/>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3</a:t>
            </a:r>
          </a:p>
        </p:txBody>
      </p:sp>
      <p:sp>
        <p:nvSpPr>
          <p:cNvPr id="127" name="Google Shape;127;p9"/>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latin typeface="Arial"/>
                <a:ea typeface="Arial"/>
                <a:cs typeface="Arial"/>
                <a:sym typeface="Arial"/>
              </a:rPr>
              <a:t>Bordes salientes - Título 29 del CFR, parte 1926.501(b)(2) </a:t>
            </a:r>
          </a:p>
          <a:p>
            <a:pPr marL="914400" lvl="2" indent="-228600" algn="l" rtl="0">
              <a:spcBef>
                <a:spcPts val="600"/>
              </a:spcBef>
              <a:spcAft>
                <a:spcPts val="600"/>
              </a:spcAft>
              <a:buClr>
                <a:srgbClr val="000000"/>
              </a:buClr>
              <a:buSzPts val="2000"/>
              <a:buChar char="o"/>
            </a:pPr>
            <a:r>
              <a:rPr lang="es-US" sz="2400" b="0" i="0" u="none" strike="noStrike" dirty="0">
                <a:solidFill>
                  <a:srgbClr val="000000"/>
                </a:solidFill>
                <a:latin typeface="Arial"/>
                <a:ea typeface="Arial"/>
                <a:cs typeface="Arial"/>
                <a:sym typeface="Arial"/>
              </a:rPr>
              <a:t>Cada trabajador que construya un borde saliente a 6 pies o más por encima de un nivel inferior debe estar protegido por </a:t>
            </a:r>
            <a:r>
              <a:rPr lang="es-US" sz="2400" b="0" i="0" u="sng" strike="noStrike" dirty="0">
                <a:solidFill>
                  <a:srgbClr val="000000"/>
                </a:solidFill>
                <a:latin typeface="Arial"/>
                <a:ea typeface="Arial"/>
                <a:cs typeface="Arial"/>
                <a:sym typeface="Arial"/>
              </a:rPr>
              <a:t>sistemas de barandas</a:t>
            </a:r>
            <a:r>
              <a:rPr lang="es-US" sz="2400" b="0" i="0" u="none" strike="noStrike" dirty="0">
                <a:solidFill>
                  <a:srgbClr val="000000"/>
                </a:solidFill>
                <a:latin typeface="Arial"/>
                <a:ea typeface="Arial"/>
                <a:cs typeface="Arial"/>
                <a:sym typeface="Arial"/>
              </a:rPr>
              <a:t>, </a:t>
            </a:r>
            <a:r>
              <a:rPr lang="es-US" sz="2400" b="0" i="0" u="sng" strike="noStrike" dirty="0">
                <a:solidFill>
                  <a:srgbClr val="000000"/>
                </a:solidFill>
                <a:latin typeface="Arial"/>
                <a:ea typeface="Arial"/>
                <a:cs typeface="Arial"/>
                <a:sym typeface="Arial"/>
              </a:rPr>
              <a:t>sistemas de redes de seguridad</a:t>
            </a:r>
            <a:r>
              <a:rPr lang="es-US" sz="2400" b="0" i="0" u="none" strike="noStrike" dirty="0">
                <a:solidFill>
                  <a:srgbClr val="000000"/>
                </a:solidFill>
                <a:latin typeface="Arial"/>
                <a:ea typeface="Arial"/>
                <a:cs typeface="Arial"/>
                <a:sym typeface="Arial"/>
              </a:rPr>
              <a:t> o </a:t>
            </a:r>
            <a:r>
              <a:rPr lang="es-US" sz="2400" b="0" i="0" u="sng" strike="noStrike" dirty="0">
                <a:solidFill>
                  <a:srgbClr val="000000"/>
                </a:solidFill>
                <a:latin typeface="Arial"/>
                <a:ea typeface="Arial"/>
                <a:cs typeface="Arial"/>
                <a:sym typeface="Arial"/>
              </a:rPr>
              <a:t>sistemas personales de detención de caídas</a:t>
            </a:r>
            <a:r>
              <a:rPr lang="es-US" sz="2400" b="0" i="0" u="none" strike="noStrike" dirty="0">
                <a:solidFill>
                  <a:srgbClr val="000000"/>
                </a:solidFill>
                <a:latin typeface="Arial"/>
                <a:ea typeface="Arial"/>
                <a:cs typeface="Arial"/>
                <a:sym typeface="Arial"/>
              </a:rPr>
              <a:t>.</a:t>
            </a:r>
          </a:p>
          <a:p>
            <a:pPr marL="914400" lvl="2" indent="-228600" algn="l" rtl="0">
              <a:spcBef>
                <a:spcPts val="600"/>
              </a:spcBef>
              <a:spcAft>
                <a:spcPts val="600"/>
              </a:spcAft>
              <a:buClr>
                <a:srgbClr val="000000"/>
              </a:buClr>
              <a:buSzPts val="2000"/>
              <a:buChar char="o"/>
            </a:pPr>
            <a:r>
              <a:rPr lang="es-US" sz="2400" b="1" i="0" u="none" strike="noStrike" dirty="0">
                <a:solidFill>
                  <a:srgbClr val="000000"/>
                </a:solidFill>
                <a:latin typeface="Arial"/>
                <a:ea typeface="Arial"/>
                <a:cs typeface="Arial"/>
                <a:sym typeface="Arial"/>
              </a:rPr>
              <a:t>Excepción: </a:t>
            </a:r>
            <a:r>
              <a:rPr lang="es-US" sz="2400" b="0" i="0" u="none" strike="noStrike" dirty="0">
                <a:solidFill>
                  <a:srgbClr val="000000"/>
                </a:solidFill>
                <a:latin typeface="Arial"/>
                <a:ea typeface="Arial"/>
                <a:cs typeface="Arial"/>
                <a:sym typeface="Arial"/>
              </a:rPr>
              <a:t>cuando el empleador puede demostrar que el uso de estos sistemas es inviable o crea un peligro mayor, deberá elaborar y aplicar un </a:t>
            </a:r>
            <a:r>
              <a:rPr lang="es-US" sz="2400" b="0" i="0" u="sng" strike="noStrike" dirty="0">
                <a:solidFill>
                  <a:srgbClr val="000000"/>
                </a:solidFill>
                <a:latin typeface="Arial"/>
                <a:ea typeface="Arial"/>
                <a:cs typeface="Arial"/>
                <a:sym typeface="Arial"/>
              </a:rPr>
              <a:t>plan de protección contra caídas</a:t>
            </a:r>
            <a:r>
              <a:rPr lang="es-US" sz="2400" i="0" strike="noStrike" dirty="0">
                <a:solidFill>
                  <a:srgbClr val="000000"/>
                </a:solidFill>
                <a:latin typeface="Arial"/>
                <a:ea typeface="Arial"/>
                <a:cs typeface="Arial"/>
                <a:sym typeface="Arial"/>
              </a:rPr>
              <a:t>.</a:t>
            </a:r>
          </a:p>
        </p:txBody>
      </p:sp>
      <p:sp>
        <p:nvSpPr>
          <p:cNvPr id="2" name="Google Shape;72;p2">
            <a:extLst>
              <a:ext uri="{FF2B5EF4-FFF2-40B4-BE49-F238E27FC236}">
                <a16:creationId xmlns:a16="http://schemas.microsoft.com/office/drawing/2014/main" id="{DAA3AA3B-BAF8-82C2-8038-413385A5A5B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dirty="0">
                <a:ln>
                  <a:noFill/>
                </a:ln>
                <a:solidFill>
                  <a:schemeClr val="bg1"/>
                </a:solidFill>
                <a:uLnTx/>
                <a:uFillTx/>
                <a:latin typeface="Arial"/>
                <a:ea typeface="Arial"/>
                <a:cs typeface="Arial"/>
                <a:sym typeface="Arial"/>
              </a:rPr>
              <a:t>4</a:t>
            </a:r>
          </a:p>
        </p:txBody>
      </p:sp>
      <p:sp>
        <p:nvSpPr>
          <p:cNvPr id="134" name="Google Shape;134;p10"/>
          <p:cNvSpPr txBox="1">
            <a:spLocks noGrp="1"/>
          </p:cNvSpPr>
          <p:nvPr>
            <p:ph type="body" idx="1"/>
          </p:nvPr>
        </p:nvSpPr>
        <p:spPr>
          <a:xfrm>
            <a:off x="262325" y="1803644"/>
            <a:ext cx="4328100" cy="4288343"/>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s-US" sz="2200" dirty="0"/>
              <a:t>Zonas de elevación - Título 29 del CFR, parte 1926.501(b)(3)</a:t>
            </a:r>
          </a:p>
          <a:p>
            <a:pPr marL="914400" lvl="2" indent="-228600" algn="l" rtl="0">
              <a:spcBef>
                <a:spcPts val="0"/>
              </a:spcBef>
              <a:spcAft>
                <a:spcPts val="0"/>
              </a:spcAft>
              <a:buClr>
                <a:schemeClr val="dk1"/>
              </a:buClr>
              <a:buSzPts val="2000"/>
              <a:buChar char="o"/>
            </a:pPr>
            <a:r>
              <a:rPr lang="es-US" sz="2200" dirty="0"/>
              <a:t>Cada trabajador ubicado en una zona de elevación debe estar protegido de caídas de 6 pies o más por sistemas de barandas o sistemas personales de detención de caídas. </a:t>
            </a:r>
          </a:p>
          <a:p>
            <a:pPr marL="914400" lvl="2" indent="-228600" algn="l" rtl="0">
              <a:spcBef>
                <a:spcPts val="0"/>
              </a:spcBef>
              <a:spcAft>
                <a:spcPts val="0"/>
              </a:spcAft>
              <a:buClr>
                <a:schemeClr val="dk1"/>
              </a:buClr>
              <a:buSzPts val="2000"/>
              <a:buChar char="o"/>
            </a:pPr>
            <a:r>
              <a:rPr lang="es-US" sz="2200" dirty="0"/>
              <a:t>¿Qué ocurre si se retiran las barandas para colocar una carga?</a:t>
            </a:r>
          </a:p>
        </p:txBody>
      </p:sp>
      <p:pic>
        <p:nvPicPr>
          <p:cNvPr id="136" name="Google Shape;136;p10" descr="Barandas instaladas a través de las aberturas de las zonas de elevación en 2 plantas diferentes en construcción."/>
          <p:cNvPicPr preferRelativeResize="0">
            <a:picLocks noGrp="1"/>
          </p:cNvPicPr>
          <p:nvPr>
            <p:ph type="body" idx="3"/>
          </p:nvPr>
        </p:nvPicPr>
        <p:blipFill rotWithShape="1">
          <a:blip r:embed="rId4">
            <a:alphaModFix/>
          </a:blip>
          <a:srcRect/>
          <a:stretch/>
        </p:blipFill>
        <p:spPr>
          <a:xfrm>
            <a:off x="4683350" y="1680323"/>
            <a:ext cx="3556200" cy="2667300"/>
          </a:xfrm>
          <a:prstGeom prst="rect">
            <a:avLst/>
          </a:prstGeom>
          <a:noFill/>
          <a:ln>
            <a:noFill/>
          </a:ln>
        </p:spPr>
      </p:pic>
      <p:pic>
        <p:nvPicPr>
          <p:cNvPr id="137" name="Google Shape;137;p10" descr="Se han instalado barandas laterales en una mesa elevadora durante la construcción de hormigón in situ y los empleados llevan equipos de detención de caídas debido al extremo abierto de la plataforma."/>
          <p:cNvPicPr preferRelativeResize="0"/>
          <p:nvPr/>
        </p:nvPicPr>
        <p:blipFill rotWithShape="1">
          <a:blip r:embed="rId5">
            <a:alphaModFix/>
          </a:blip>
          <a:srcRect l="21624" b="14054"/>
          <a:stretch/>
        </p:blipFill>
        <p:spPr>
          <a:xfrm>
            <a:off x="8504949" y="3554749"/>
            <a:ext cx="3243153" cy="2667273"/>
          </a:xfrm>
          <a:prstGeom prst="rect">
            <a:avLst/>
          </a:prstGeom>
          <a:noFill/>
          <a:ln>
            <a:noFill/>
          </a:ln>
        </p:spPr>
      </p:pic>
      <p:sp>
        <p:nvSpPr>
          <p:cNvPr id="2" name="Google Shape;72;p2">
            <a:extLst>
              <a:ext uri="{FF2B5EF4-FFF2-40B4-BE49-F238E27FC236}">
                <a16:creationId xmlns:a16="http://schemas.microsoft.com/office/drawing/2014/main" id="{DCCBC214-00C0-A503-2656-2FCBF878E80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3" name="Google Shape;143;p1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5</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42" name="Google Shape;142;p11"/>
          <p:cNvSpPr txBox="1">
            <a:spLocks noGrp="1"/>
          </p:cNvSpPr>
          <p:nvPr>
            <p:ph type="body" idx="1"/>
          </p:nvPr>
        </p:nvSpPr>
        <p:spPr>
          <a:xfrm>
            <a:off x="1024319" y="1718864"/>
            <a:ext cx="6563597" cy="4604810"/>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s-US" sz="2000" b="1" dirty="0"/>
              <a:t>Huecos - Título 29 del CFR, parte 1926.501(b)(4) </a:t>
            </a:r>
          </a:p>
          <a:p>
            <a:pPr marL="914400" lvl="2" indent="-228600" algn="l" rtl="0">
              <a:spcBef>
                <a:spcPts val="600"/>
              </a:spcBef>
              <a:spcAft>
                <a:spcPts val="600"/>
              </a:spcAft>
              <a:buClr>
                <a:schemeClr val="dk1"/>
              </a:buClr>
              <a:buSzPts val="2000"/>
              <a:buChar char="o"/>
            </a:pPr>
            <a:r>
              <a:rPr lang="es-US" sz="2000" dirty="0"/>
              <a:t>Cada trabajador que trabaje o camine en superficies de trabajo debe estar protegido contra las caídas en huecos (incluidas las claraboyas) que se encuentren a más de 6 pies por encima de los niveles inferiores, mediante sistemas personales de detención de caídas, cubiertas o sistemas de barandas erigidos alrededor de dichos huecos. </a:t>
            </a:r>
          </a:p>
          <a:p>
            <a:pPr marL="285750" lvl="0" indent="-285750" algn="l" rtl="0">
              <a:lnSpc>
                <a:spcPct val="100000"/>
              </a:lnSpc>
              <a:spcBef>
                <a:spcPts val="600"/>
              </a:spcBef>
              <a:spcAft>
                <a:spcPts val="600"/>
              </a:spcAft>
              <a:buClr>
                <a:srgbClr val="FF0000"/>
              </a:buClr>
              <a:buSzPts val="3600"/>
              <a:buFont typeface="Arial"/>
              <a:buChar char="•"/>
            </a:pPr>
            <a:r>
              <a:rPr lang="es-US" sz="2000" dirty="0"/>
              <a:t>¿Qué es un “hueco”?</a:t>
            </a:r>
          </a:p>
          <a:p>
            <a:pPr marL="914400" lvl="2" indent="-228600" algn="l" rtl="0">
              <a:spcBef>
                <a:spcPts val="600"/>
              </a:spcBef>
              <a:spcAft>
                <a:spcPts val="600"/>
              </a:spcAft>
              <a:buClr>
                <a:schemeClr val="dk1"/>
              </a:buClr>
              <a:buSzPts val="2000"/>
              <a:buChar char="o"/>
            </a:pPr>
            <a:r>
              <a:rPr lang="es-US" sz="2000" dirty="0"/>
              <a:t>Una abertura de más de 2 pulgadas en cualquier dirección.</a:t>
            </a:r>
          </a:p>
        </p:txBody>
      </p:sp>
      <p:pic>
        <p:nvPicPr>
          <p:cNvPr id="3" name="Google Shape;145;p11" descr="Se han colocado dos tablas a través de una abertura en los andamios de moldeado justo en el punto de postensado. Sin embargo, como las tablas no cubren toda la abertura, no proporcionan la cobertura adecuada.">
            <a:extLst>
              <a:ext uri="{FF2B5EF4-FFF2-40B4-BE49-F238E27FC236}">
                <a16:creationId xmlns:a16="http://schemas.microsoft.com/office/drawing/2014/main" id="{87F723B5-D762-26CC-835C-6C36696E6B8A}"/>
              </a:ext>
            </a:extLst>
          </p:cNvPr>
          <p:cNvPicPr preferRelativeResize="0"/>
          <p:nvPr/>
        </p:nvPicPr>
        <p:blipFill rotWithShape="1">
          <a:blip r:embed="rId4">
            <a:alphaModFix/>
          </a:blip>
          <a:srcRect/>
          <a:stretch/>
        </p:blipFill>
        <p:spPr>
          <a:xfrm>
            <a:off x="7812769" y="2092473"/>
            <a:ext cx="3851953" cy="2888985"/>
          </a:xfrm>
          <a:prstGeom prst="rect">
            <a:avLst/>
          </a:prstGeom>
          <a:noFill/>
          <a:ln>
            <a:noFill/>
          </a:ln>
        </p:spPr>
      </p:pic>
      <p:sp>
        <p:nvSpPr>
          <p:cNvPr id="146" name="Google Shape;146;p11">
            <a:extLst>
              <a:ext uri="{C183D7F6-B498-43B3-948B-1728B52AA6E4}">
                <adec:decorative xmlns:adec="http://schemas.microsoft.com/office/drawing/2017/decorative" val="1"/>
              </a:ext>
            </a:extLst>
          </p:cNvPr>
          <p:cNvSpPr/>
          <p:nvPr/>
        </p:nvSpPr>
        <p:spPr>
          <a:xfrm>
            <a:off x="9378723" y="2346623"/>
            <a:ext cx="1802520" cy="176904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Google Shape;72;p2">
            <a:extLst>
              <a:ext uri="{FF2B5EF4-FFF2-40B4-BE49-F238E27FC236}">
                <a16:creationId xmlns:a16="http://schemas.microsoft.com/office/drawing/2014/main" id="{B0F9E944-B8C8-19EC-D3E6-A4D7058DFA35}"/>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146"/>
                                        </p:tgtEl>
                                        <p:attrNameLst>
                                          <p:attrName>style.visibility</p:attrName>
                                        </p:attrNameLst>
                                      </p:cBhvr>
                                      <p:to>
                                        <p:strVal val="visible"/>
                                      </p:to>
                                    </p:set>
                                    <p:anim calcmode="lin" valueType="num">
                                      <p:cBhvr additive="base">
                                        <p:cTn id="7" dur="500"/>
                                        <p:tgtEl>
                                          <p:spTgt spid="146"/>
                                        </p:tgtEl>
                                        <p:attrNameLst>
                                          <p:attrName>ppt_w</p:attrName>
                                        </p:attrNameLst>
                                      </p:cBhvr>
                                      <p:tavLst>
                                        <p:tav tm="0">
                                          <p:val>
                                            <p:strVal val="0"/>
                                          </p:val>
                                        </p:tav>
                                        <p:tav tm="100000">
                                          <p:val>
                                            <p:strVal val="#ppt_w"/>
                                          </p:val>
                                        </p:tav>
                                      </p:tavLst>
                                    </p:anim>
                                    <p:anim calcmode="lin" valueType="num">
                                      <p:cBhvr additive="base">
                                        <p:cTn id="8" dur="500"/>
                                        <p:tgtEl>
                                          <p:spTgt spid="14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1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6</a:t>
            </a:r>
          </a:p>
        </p:txBody>
      </p:sp>
      <p:sp>
        <p:nvSpPr>
          <p:cNvPr id="151" name="Google Shape;151;p12"/>
          <p:cNvSpPr txBox="1">
            <a:spLocks noGrp="1"/>
          </p:cNvSpPr>
          <p:nvPr>
            <p:ph type="body" idx="1"/>
          </p:nvPr>
        </p:nvSpPr>
        <p:spPr>
          <a:xfrm>
            <a:off x="1024320" y="1871831"/>
            <a:ext cx="9659722" cy="4143958"/>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s-US" sz="2200" b="1" dirty="0">
                <a:latin typeface="+mn-lt"/>
              </a:rPr>
              <a:t>Excavaciones - Título 29 del CFR, parte 1926.501(b)(7)</a:t>
            </a:r>
          </a:p>
          <a:p>
            <a:pPr marL="914400" lvl="2" indent="-228600" algn="l" rtl="0">
              <a:spcBef>
                <a:spcPts val="600"/>
              </a:spcBef>
              <a:spcAft>
                <a:spcPts val="600"/>
              </a:spcAft>
              <a:buClr>
                <a:schemeClr val="dk1"/>
              </a:buClr>
              <a:buSzPts val="2000"/>
              <a:buChar char="o"/>
            </a:pPr>
            <a:r>
              <a:rPr lang="es-US" sz="2200" dirty="0">
                <a:latin typeface="+mn-lt"/>
              </a:rPr>
              <a:t>Cada trabajador en el borde de una excavación de 6 pies o más de profundidad debe estar protegido contra caídas por sistemas de barandas, vallas o barricadas </a:t>
            </a:r>
            <a:r>
              <a:rPr lang="es-US" sz="2200" u="sng" dirty="0">
                <a:latin typeface="+mn-lt"/>
              </a:rPr>
              <a:t>cuando la excavación no se puede ver fácilmente debido al crecimiento de las plantas u otra barrera visual</a:t>
            </a:r>
            <a:r>
              <a:rPr lang="es-US" sz="2200" dirty="0">
                <a:latin typeface="+mn-lt"/>
              </a:rPr>
              <a:t>. </a:t>
            </a:r>
          </a:p>
          <a:p>
            <a:pPr marL="914400" lvl="2" indent="-228600" algn="l" rtl="0">
              <a:spcBef>
                <a:spcPts val="600"/>
              </a:spcBef>
              <a:spcAft>
                <a:spcPts val="600"/>
              </a:spcAft>
              <a:buClr>
                <a:schemeClr val="dk1"/>
              </a:buClr>
              <a:buSzPts val="2000"/>
              <a:buChar char="o"/>
            </a:pPr>
            <a:r>
              <a:rPr lang="es-US" sz="2200" dirty="0">
                <a:latin typeface="+mn-lt"/>
              </a:rPr>
              <a:t>Cada trabajador en el borde de un pozo, fosa, cigüeñal y excavación similar de 6 pies o más de profundidad debe tener protección contra caídas mediante sistemas de barandas, barricadas o cubiertas. Título 29 del CFR, parte 1926.502(b)(7)(</a:t>
            </a:r>
            <a:r>
              <a:rPr lang="es-US" sz="2200" dirty="0" err="1">
                <a:latin typeface="+mn-lt"/>
              </a:rPr>
              <a:t>ii</a:t>
            </a:r>
            <a:r>
              <a:rPr lang="es-US" sz="2200" dirty="0">
                <a:latin typeface="+mn-lt"/>
              </a:rPr>
              <a:t>).</a:t>
            </a:r>
          </a:p>
        </p:txBody>
      </p:sp>
      <p:sp>
        <p:nvSpPr>
          <p:cNvPr id="2" name="Google Shape;72;p2">
            <a:extLst>
              <a:ext uri="{FF2B5EF4-FFF2-40B4-BE49-F238E27FC236}">
                <a16:creationId xmlns:a16="http://schemas.microsoft.com/office/drawing/2014/main" id="{477E7A24-B775-AB4D-3583-12B616B1C1F4}"/>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p1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7</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58" name="Google Shape;158;p13"/>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rPr>
              <a:t>Equipos peligrosos - Título 29 del CFR, parte 1926.501(b)(8)</a:t>
            </a:r>
          </a:p>
          <a:p>
            <a:pPr marL="914400" lvl="2" indent="-228600" algn="l" rtl="0">
              <a:spcBef>
                <a:spcPts val="600"/>
              </a:spcBef>
              <a:spcAft>
                <a:spcPts val="600"/>
              </a:spcAft>
              <a:buClr>
                <a:srgbClr val="000000"/>
              </a:buClr>
              <a:buSzPts val="2000"/>
              <a:buChar char="o"/>
            </a:pPr>
            <a:r>
              <a:rPr lang="es-US" sz="2400" b="0" i="0" u="none" strike="noStrike" dirty="0">
                <a:solidFill>
                  <a:srgbClr val="000000"/>
                </a:solidFill>
              </a:rPr>
              <a:t>Cuando trabaje a 6 pies o más sobre equipos peligrosos, cada trabajador debe estar protegido por sistemas de barandas, sistemas de redes de seguridad, o sistemas personales de detención de caídas. </a:t>
            </a:r>
          </a:p>
          <a:p>
            <a:pPr marL="914400" lvl="2" indent="-228600" algn="l" rtl="0">
              <a:lnSpc>
                <a:spcPct val="100000"/>
              </a:lnSpc>
              <a:spcBef>
                <a:spcPts val="500"/>
              </a:spcBef>
              <a:spcAft>
                <a:spcPts val="0"/>
              </a:spcAft>
              <a:buClr>
                <a:srgbClr val="000000"/>
              </a:buClr>
              <a:buSzPts val="2000"/>
              <a:buChar char="o"/>
            </a:pPr>
            <a:endParaRPr sz="2400" dirty="0"/>
          </a:p>
        </p:txBody>
      </p:sp>
      <p:sp>
        <p:nvSpPr>
          <p:cNvPr id="2" name="Google Shape;72;p2">
            <a:extLst>
              <a:ext uri="{FF2B5EF4-FFF2-40B4-BE49-F238E27FC236}">
                <a16:creationId xmlns:a16="http://schemas.microsoft.com/office/drawing/2014/main" id="{81063EA8-56E2-7D2B-4F59-532B2F68960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6" name="Google Shape;166;p1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8</a:t>
            </a:r>
          </a:p>
        </p:txBody>
      </p:sp>
      <p:sp>
        <p:nvSpPr>
          <p:cNvPr id="165" name="Google Shape;165;p14"/>
          <p:cNvSpPr txBox="1">
            <a:spLocks noGrp="1"/>
          </p:cNvSpPr>
          <p:nvPr>
            <p:ph type="body" idx="1"/>
          </p:nvPr>
        </p:nvSpPr>
        <p:spPr>
          <a:xfrm>
            <a:off x="1024320" y="1612232"/>
            <a:ext cx="9660804" cy="4511841"/>
          </a:xfrm>
          <a:prstGeom prst="rect">
            <a:avLst/>
          </a:prstGeom>
          <a:noFill/>
          <a:ln>
            <a:noFill/>
          </a:ln>
        </p:spPr>
        <p:txBody>
          <a:bodyPr spcFirstLastPara="1" wrap="square" lIns="91425" tIns="45700" rIns="91425" bIns="45700" anchor="t" anchorCtr="0">
            <a:normAutofit fontScale="92500"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latin typeface="+mn-lt"/>
              </a:rPr>
              <a:t>Albañilería en alto y trabajos relacionados - Título 29 del CFR 1926.501(b)(9) </a:t>
            </a:r>
          </a:p>
          <a:p>
            <a:pPr marL="914400" lvl="2" indent="-228600" algn="l" rtl="0">
              <a:spcBef>
                <a:spcPts val="600"/>
              </a:spcBef>
              <a:spcAft>
                <a:spcPts val="600"/>
              </a:spcAft>
              <a:buClr>
                <a:srgbClr val="000000"/>
              </a:buClr>
              <a:buSzPts val="2000"/>
              <a:buChar char="o"/>
            </a:pPr>
            <a:r>
              <a:rPr lang="es-US" sz="2400" b="0" i="0" u="none" strike="noStrike" dirty="0">
                <a:solidFill>
                  <a:srgbClr val="000000"/>
                </a:solidFill>
                <a:latin typeface="+mn-lt"/>
              </a:rPr>
              <a:t>Cuando los trabajadores realizan albañilería en alto y trabajos relacionados a 6 pies o más por encima de un nivel inferior: </a:t>
            </a:r>
          </a:p>
          <a:p>
            <a:pPr marL="1600200" lvl="3" indent="-228600" algn="l" rtl="0">
              <a:lnSpc>
                <a:spcPct val="100000"/>
              </a:lnSpc>
              <a:spcBef>
                <a:spcPts val="600"/>
              </a:spcBef>
              <a:spcAft>
                <a:spcPts val="600"/>
              </a:spcAft>
              <a:buClr>
                <a:srgbClr val="000000"/>
              </a:buClr>
              <a:buSzPts val="1800"/>
              <a:buChar char="•"/>
            </a:pPr>
            <a:r>
              <a:rPr lang="es-US" sz="2400" b="0" i="0" u="none" strike="noStrike" dirty="0">
                <a:solidFill>
                  <a:srgbClr val="000000"/>
                </a:solidFill>
                <a:latin typeface="+mn-lt"/>
                <a:ea typeface="Arial"/>
                <a:cs typeface="Arial"/>
                <a:sym typeface="Arial"/>
              </a:rPr>
              <a:t>Deben estar protegidos por sistemas de barandas, sistemas de redes de seguridad o sistemas de detención de caídas; o </a:t>
            </a:r>
            <a:r>
              <a:rPr lang="es-US" sz="2400" b="0" i="0" u="none" strike="noStrike" dirty="0">
                <a:solidFill>
                  <a:srgbClr val="4E7D6F"/>
                </a:solidFill>
                <a:latin typeface="+mn-lt"/>
                <a:ea typeface="Arial"/>
                <a:cs typeface="Arial"/>
                <a:sym typeface="Arial"/>
              </a:rPr>
              <a:t> </a:t>
            </a:r>
          </a:p>
          <a:p>
            <a:pPr marL="1600200" lvl="3" indent="-228600" algn="l" rtl="0">
              <a:lnSpc>
                <a:spcPct val="100000"/>
              </a:lnSpc>
              <a:spcBef>
                <a:spcPts val="600"/>
              </a:spcBef>
              <a:spcAft>
                <a:spcPts val="600"/>
              </a:spcAft>
              <a:buClr>
                <a:srgbClr val="000000"/>
              </a:buClr>
              <a:buSzPts val="1800"/>
              <a:buChar char="•"/>
            </a:pPr>
            <a:r>
              <a:rPr lang="es-US" sz="2400" b="0" i="0" u="none" strike="noStrike" dirty="0">
                <a:solidFill>
                  <a:srgbClr val="000000"/>
                </a:solidFill>
                <a:latin typeface="+mn-lt"/>
                <a:ea typeface="Arial"/>
                <a:cs typeface="Arial"/>
                <a:sym typeface="Arial"/>
              </a:rPr>
              <a:t>Deben trabajar en una </a:t>
            </a:r>
            <a:r>
              <a:rPr lang="es-US" sz="2400" b="1" i="0" u="none" strike="noStrike" dirty="0">
                <a:solidFill>
                  <a:srgbClr val="000000"/>
                </a:solidFill>
                <a:latin typeface="+mn-lt"/>
                <a:ea typeface="Arial"/>
                <a:cs typeface="Arial"/>
                <a:sym typeface="Arial"/>
              </a:rPr>
              <a:t>zona de acceso controlado (CAZ)</a:t>
            </a:r>
            <a:r>
              <a:rPr lang="es-US" sz="2400" b="0" i="0" u="none" strike="noStrike" dirty="0">
                <a:solidFill>
                  <a:srgbClr val="000000"/>
                </a:solidFill>
                <a:latin typeface="+mn-lt"/>
                <a:ea typeface="Arial"/>
                <a:cs typeface="Arial"/>
                <a:sym typeface="Arial"/>
              </a:rPr>
              <a:t>. Todos los trabajadores que alcancen más de 10 pulgadas por debajo del nivel de la superficie sobre la que caminan o trabajan deben estar protegidos por un sistema de barandas, un sistema de red de seguridad o un sistema personal de detención de caídas. </a:t>
            </a:r>
          </a:p>
        </p:txBody>
      </p:sp>
      <p:sp>
        <p:nvSpPr>
          <p:cNvPr id="2" name="Google Shape;72;p2">
            <a:extLst>
              <a:ext uri="{FF2B5EF4-FFF2-40B4-BE49-F238E27FC236}">
                <a16:creationId xmlns:a16="http://schemas.microsoft.com/office/drawing/2014/main" id="{1A04A71D-B8D9-CEDB-B223-C8B17F370519}"/>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15"/>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9</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72" name="Google Shape;172;p15"/>
          <p:cNvSpPr txBox="1">
            <a:spLocks noGrp="1"/>
          </p:cNvSpPr>
          <p:nvPr>
            <p:ph type="body" idx="1"/>
          </p:nvPr>
        </p:nvSpPr>
        <p:spPr>
          <a:xfrm>
            <a:off x="1024320" y="1758227"/>
            <a:ext cx="9948480" cy="4638658"/>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s-US" b="1" i="0" u="none" strike="noStrike" dirty="0">
                <a:solidFill>
                  <a:srgbClr val="000000"/>
                </a:solidFill>
                <a:latin typeface="+mn-lt"/>
              </a:rPr>
              <a:t>Trabajos de techados en techos de pendiente baja - Título 29 del CFR 1926.501(b)(10) </a:t>
            </a:r>
          </a:p>
          <a:p>
            <a:pPr marL="914400" lvl="2" indent="-228600" algn="l" rtl="0">
              <a:spcBef>
                <a:spcPts val="600"/>
              </a:spcBef>
              <a:spcAft>
                <a:spcPts val="600"/>
              </a:spcAft>
              <a:buClr>
                <a:srgbClr val="000000"/>
              </a:buClr>
              <a:buSzPts val="2000"/>
              <a:buChar char="o"/>
            </a:pPr>
            <a:r>
              <a:rPr lang="es-US" sz="1800" b="0" i="0" u="none" strike="noStrike" dirty="0">
                <a:solidFill>
                  <a:srgbClr val="000000"/>
                </a:solidFill>
                <a:latin typeface="+mn-lt"/>
              </a:rPr>
              <a:t>Un techo de pendiente baja tiene una inclinación menor o igual a 4 en 12 (vertical a horizontal). Cuando se realizan trabajos de techado en un techo de pendiente baja que tiene uno o más lados o bordes desprotegidos de 6 pies o más por encima de los niveles inferiores, los trabajadores deben estar protegidos contra las caídas mediante los siguientes elementos: </a:t>
            </a:r>
            <a:r>
              <a:rPr lang="es-US" sz="1800" b="0" i="0" u="none" strike="noStrike" dirty="0">
                <a:solidFill>
                  <a:srgbClr val="4E7D6F"/>
                </a:solidFill>
                <a:latin typeface="+mn-lt"/>
              </a:rPr>
              <a:t> </a:t>
            </a:r>
          </a:p>
          <a:p>
            <a:pPr marL="1600200" lvl="3" indent="-228600" algn="l" rtl="0">
              <a:lnSpc>
                <a:spcPct val="100000"/>
              </a:lnSpc>
              <a:spcBef>
                <a:spcPts val="600"/>
              </a:spcBef>
              <a:spcAft>
                <a:spcPts val="600"/>
              </a:spcAft>
              <a:buClr>
                <a:srgbClr val="000000"/>
              </a:buClr>
              <a:buSzPts val="1800"/>
              <a:buChar char="•"/>
            </a:pPr>
            <a:r>
              <a:rPr lang="es-US" b="0" i="0" u="none" strike="noStrike" dirty="0">
                <a:solidFill>
                  <a:srgbClr val="000000"/>
                </a:solidFill>
                <a:latin typeface="+mn-lt"/>
                <a:ea typeface="Arial"/>
                <a:cs typeface="Arial"/>
                <a:sym typeface="Arial"/>
              </a:rPr>
              <a:t>sistemas de barandas, sistemas de redes de seguridad, sistemas personales de detención de caídas;</a:t>
            </a:r>
          </a:p>
          <a:p>
            <a:pPr marL="1371600" lvl="0" indent="0" algn="l" rtl="0">
              <a:lnSpc>
                <a:spcPct val="100000"/>
              </a:lnSpc>
              <a:spcBef>
                <a:spcPts val="600"/>
              </a:spcBef>
              <a:spcAft>
                <a:spcPts val="600"/>
              </a:spcAft>
              <a:buNone/>
            </a:pPr>
            <a:r>
              <a:rPr lang="es-US" dirty="0">
                <a:solidFill>
                  <a:srgbClr val="000000"/>
                </a:solidFill>
                <a:latin typeface="+mn-lt"/>
                <a:ea typeface="Arial"/>
                <a:cs typeface="Arial"/>
                <a:sym typeface="Arial"/>
              </a:rPr>
              <a:t>O</a:t>
            </a:r>
            <a:r>
              <a:rPr lang="es-US" b="0" i="0" u="none" strike="noStrike" dirty="0">
                <a:solidFill>
                  <a:srgbClr val="000000"/>
                </a:solidFill>
                <a:latin typeface="+mn-lt"/>
                <a:ea typeface="Arial"/>
                <a:cs typeface="Arial"/>
                <a:sym typeface="Arial"/>
              </a:rPr>
              <a:t> </a:t>
            </a:r>
            <a:r>
              <a:rPr lang="es-US" b="0" i="0" u="none" strike="noStrike" dirty="0">
                <a:solidFill>
                  <a:srgbClr val="4E7D6F"/>
                </a:solidFill>
                <a:latin typeface="+mn-lt"/>
                <a:ea typeface="Arial"/>
                <a:cs typeface="Arial"/>
                <a:sym typeface="Arial"/>
              </a:rPr>
              <a:t> </a:t>
            </a:r>
          </a:p>
          <a:p>
            <a:pPr marL="1600200" lvl="3" indent="-228600" algn="l" rtl="0">
              <a:lnSpc>
                <a:spcPct val="100000"/>
              </a:lnSpc>
              <a:spcBef>
                <a:spcPts val="600"/>
              </a:spcBef>
              <a:spcAft>
                <a:spcPts val="600"/>
              </a:spcAft>
              <a:buClr>
                <a:srgbClr val="000000"/>
              </a:buClr>
              <a:buSzPts val="1800"/>
              <a:buChar char="•"/>
            </a:pPr>
            <a:r>
              <a:rPr lang="es-US" b="0" i="0" u="none" strike="noStrike" dirty="0">
                <a:solidFill>
                  <a:srgbClr val="000000"/>
                </a:solidFill>
                <a:latin typeface="+mn-lt"/>
                <a:ea typeface="Arial"/>
                <a:cs typeface="Arial"/>
                <a:sym typeface="Arial"/>
              </a:rPr>
              <a:t>una combinación de sistemas de protección contra caídas convencionales y sistemas de líneas de advertencia, o</a:t>
            </a:r>
            <a:r>
              <a:rPr lang="es-US" b="0" i="0" u="none" strike="noStrike" dirty="0">
                <a:solidFill>
                  <a:srgbClr val="4E7D6F"/>
                </a:solidFill>
                <a:latin typeface="+mn-lt"/>
                <a:ea typeface="Arial"/>
                <a:cs typeface="Arial"/>
                <a:sym typeface="Arial"/>
              </a:rPr>
              <a:t> </a:t>
            </a:r>
          </a:p>
          <a:p>
            <a:pPr marL="1600200" lvl="3" indent="-228600" algn="l" rtl="0">
              <a:lnSpc>
                <a:spcPct val="100000"/>
              </a:lnSpc>
              <a:spcBef>
                <a:spcPts val="600"/>
              </a:spcBef>
              <a:spcAft>
                <a:spcPts val="600"/>
              </a:spcAft>
              <a:buClr>
                <a:srgbClr val="000000"/>
              </a:buClr>
              <a:buSzPts val="1800"/>
              <a:buChar char="•"/>
            </a:pPr>
            <a:r>
              <a:rPr lang="es-US" b="0" i="0" u="none" strike="noStrike" dirty="0">
                <a:solidFill>
                  <a:srgbClr val="000000"/>
                </a:solidFill>
                <a:latin typeface="+mn-lt"/>
                <a:ea typeface="Arial"/>
                <a:cs typeface="Arial"/>
                <a:sym typeface="Arial"/>
              </a:rPr>
              <a:t>un sistema de líneas de advertencia y un sistema de monitoreo de seguridad. </a:t>
            </a:r>
          </a:p>
        </p:txBody>
      </p:sp>
      <p:sp>
        <p:nvSpPr>
          <p:cNvPr id="2" name="Google Shape;72;p2">
            <a:extLst>
              <a:ext uri="{FF2B5EF4-FFF2-40B4-BE49-F238E27FC236}">
                <a16:creationId xmlns:a16="http://schemas.microsoft.com/office/drawing/2014/main" id="{439DBF80-99D6-387C-2FBE-30480E92924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0" name="Google Shape;70;p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¿Qué es la protección contra caídas?</a:t>
            </a:r>
          </a:p>
        </p:txBody>
      </p:sp>
      <p:sp>
        <p:nvSpPr>
          <p:cNvPr id="69" name="Google Shape;69;p2"/>
          <p:cNvSpPr txBox="1">
            <a:spLocks noGrp="1"/>
          </p:cNvSpPr>
          <p:nvPr>
            <p:ph type="body" idx="1"/>
          </p:nvPr>
        </p:nvSpPr>
        <p:spPr>
          <a:xfrm>
            <a:off x="1024320" y="2120020"/>
            <a:ext cx="4656044" cy="3062476"/>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SzPts val="3600"/>
              <a:buChar char="•"/>
            </a:pPr>
            <a:r>
              <a:rPr lang="es-US" sz="2400"/>
              <a:t>Una serie de medidas razonables adoptadas para eliminar o controlar los efectos perjudiciales de una caída involuntaria durante el acceso o el trabajo en altura.</a:t>
            </a:r>
          </a:p>
        </p:txBody>
      </p:sp>
      <p:pic>
        <p:nvPicPr>
          <p:cNvPr id="73" name="Google Shape;73;p2">
            <a:extLst>
              <a:ext uri="{C183D7F6-B498-43B3-948B-1728B52AA6E4}">
                <adec:decorative xmlns:adec="http://schemas.microsoft.com/office/drawing/2017/decorative" val="1"/>
              </a:ext>
            </a:extLst>
          </p:cNvPr>
          <p:cNvPicPr preferRelativeResize="0"/>
          <p:nvPr/>
        </p:nvPicPr>
        <p:blipFill>
          <a:blip r:embed="rId4"/>
          <a:srcRect/>
          <a:stretch/>
        </p:blipFill>
        <p:spPr>
          <a:xfrm>
            <a:off x="6511638" y="2120020"/>
            <a:ext cx="4782545" cy="2826884"/>
          </a:xfrm>
          <a:prstGeom prst="rect">
            <a:avLst/>
          </a:prstGeom>
          <a:noFill/>
          <a:ln>
            <a:noFill/>
          </a:ln>
        </p:spPr>
      </p:pic>
      <p:sp>
        <p:nvSpPr>
          <p:cNvPr id="72" name="Google Shape;72;p2">
            <a:extLs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80" name="Google Shape;180;p1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10</a:t>
            </a:r>
          </a:p>
        </p:txBody>
      </p:sp>
      <p:sp>
        <p:nvSpPr>
          <p:cNvPr id="179" name="Google Shape;179;p16"/>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fontScale="925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latin typeface="+mn-lt"/>
              </a:rPr>
              <a:t>Trabajos en techos inclinados - Título 29 del CFR 1926.501(b)(11) </a:t>
            </a:r>
          </a:p>
          <a:p>
            <a:pPr marL="914400" lvl="2" indent="-228600" algn="l" rtl="0">
              <a:spcBef>
                <a:spcPts val="600"/>
              </a:spcBef>
              <a:spcAft>
                <a:spcPts val="600"/>
              </a:spcAft>
              <a:buClr>
                <a:srgbClr val="000000"/>
              </a:buClr>
              <a:buSzPts val="2000"/>
              <a:buChar char="o"/>
            </a:pPr>
            <a:r>
              <a:rPr lang="es-US" sz="2400" i="0" u="none" strike="noStrike" dirty="0">
                <a:solidFill>
                  <a:srgbClr val="000000"/>
                </a:solidFill>
                <a:latin typeface="+mn-lt"/>
              </a:rPr>
              <a:t>Un techo inclinado tiene una inclinación superior de 4 en 12 (vertical a horizontal). Cuando se realizan trabajos en un techo inclinado que tiene uno o más lados o bordes desprotegidos de 6 pies o más por encima de los niveles inferiores, cada trabajador debe estar protegidos mediante los siguientes elementos:</a:t>
            </a:r>
          </a:p>
          <a:p>
            <a:pPr marL="1600200" lvl="3" indent="-228600" algn="l" rtl="0">
              <a:lnSpc>
                <a:spcPct val="100000"/>
              </a:lnSpc>
              <a:spcBef>
                <a:spcPts val="600"/>
              </a:spcBef>
              <a:spcAft>
                <a:spcPts val="600"/>
              </a:spcAft>
              <a:buClr>
                <a:srgbClr val="000000"/>
              </a:buClr>
              <a:buSzPts val="1800"/>
              <a:buChar char="•"/>
            </a:pPr>
            <a:r>
              <a:rPr lang="es-US" sz="2400" i="0" u="none" strike="noStrike" dirty="0">
                <a:solidFill>
                  <a:srgbClr val="000000"/>
                </a:solidFill>
                <a:latin typeface="+mn-lt"/>
                <a:ea typeface="Arial"/>
                <a:cs typeface="Arial"/>
                <a:sym typeface="Arial"/>
              </a:rPr>
              <a:t>Sistemas de barandas con tabla de capellada;</a:t>
            </a:r>
          </a:p>
          <a:p>
            <a:pPr marL="1600200" lvl="3" indent="-228600" algn="l" rtl="0">
              <a:lnSpc>
                <a:spcPct val="100000"/>
              </a:lnSpc>
              <a:spcBef>
                <a:spcPts val="600"/>
              </a:spcBef>
              <a:spcAft>
                <a:spcPts val="600"/>
              </a:spcAft>
              <a:buClr>
                <a:srgbClr val="000000"/>
              </a:buClr>
              <a:buSzPts val="1800"/>
              <a:buChar char="•"/>
            </a:pPr>
            <a:r>
              <a:rPr lang="es-US" sz="2400" i="0" u="none" strike="noStrike" dirty="0">
                <a:solidFill>
                  <a:srgbClr val="000000"/>
                </a:solidFill>
                <a:latin typeface="+mn-lt"/>
                <a:ea typeface="Arial"/>
                <a:cs typeface="Arial"/>
                <a:sym typeface="Arial"/>
              </a:rPr>
              <a:t>Sistemas de redes de seguridad, o </a:t>
            </a:r>
          </a:p>
          <a:p>
            <a:pPr marL="1600200" lvl="3" indent="-228600" algn="l" rtl="0">
              <a:lnSpc>
                <a:spcPct val="100000"/>
              </a:lnSpc>
              <a:spcBef>
                <a:spcPts val="600"/>
              </a:spcBef>
              <a:spcAft>
                <a:spcPts val="600"/>
              </a:spcAft>
              <a:buClr>
                <a:srgbClr val="000000"/>
              </a:buClr>
              <a:buSzPts val="1800"/>
              <a:buChar char="•"/>
            </a:pPr>
            <a:r>
              <a:rPr lang="es-US" sz="2400" i="0" u="none" strike="noStrike" dirty="0">
                <a:solidFill>
                  <a:srgbClr val="000000"/>
                </a:solidFill>
                <a:latin typeface="+mn-lt"/>
                <a:ea typeface="Arial"/>
                <a:cs typeface="Arial"/>
                <a:sym typeface="Arial"/>
              </a:rPr>
              <a:t>Sistemas personales de detención de caídas.</a:t>
            </a:r>
          </a:p>
        </p:txBody>
      </p:sp>
      <p:sp>
        <p:nvSpPr>
          <p:cNvPr id="2" name="Google Shape;72;p2">
            <a:extLst>
              <a:ext uri="{FF2B5EF4-FFF2-40B4-BE49-F238E27FC236}">
                <a16:creationId xmlns:a16="http://schemas.microsoft.com/office/drawing/2014/main" id="{172DDBAD-23FB-2E65-E91C-E22BA0BB7C7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Google Shape;187;p1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11</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86" name="Google Shape;186;p17"/>
          <p:cNvSpPr txBox="1">
            <a:spLocks noGrp="1"/>
          </p:cNvSpPr>
          <p:nvPr>
            <p:ph type="body" idx="1"/>
          </p:nvPr>
        </p:nvSpPr>
        <p:spPr>
          <a:xfrm>
            <a:off x="1024320" y="1891573"/>
            <a:ext cx="9660900" cy="3687600"/>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rPr>
              <a:t>Construcción residencial - Título 29 del CFR, parte 1926.501(b)(13)</a:t>
            </a:r>
          </a:p>
          <a:p>
            <a:pPr marL="914400" lvl="2" indent="-228600" algn="l" rtl="0">
              <a:spcBef>
                <a:spcPts val="600"/>
              </a:spcBef>
              <a:spcAft>
                <a:spcPts val="600"/>
              </a:spcAft>
              <a:buClr>
                <a:srgbClr val="000000"/>
              </a:buClr>
              <a:buSzPts val="2000"/>
              <a:buChar char="o"/>
            </a:pPr>
            <a:r>
              <a:rPr lang="es-US" sz="2400" i="0" u="none" strike="noStrike" dirty="0">
                <a:solidFill>
                  <a:srgbClr val="000000"/>
                </a:solidFill>
              </a:rPr>
              <a:t>Los trabajadores ocupados en la construcción residencial a 6 pies o más sobre niveles más bajos deben estar protegidos por sistemas de protección contra caídas convencionales (es decir, sistemas de barandas, sistemas de redes de seguridad o sistemas personales de detención de caídas), a menos que otra disposición en el Título 29 del CFR 1926.501(b) prevea una medida alternativa de protección contra caídas.</a:t>
            </a:r>
          </a:p>
          <a:p>
            <a:pPr marL="0" lvl="0" indent="0" algn="l" rtl="0">
              <a:lnSpc>
                <a:spcPct val="100000"/>
              </a:lnSpc>
              <a:spcBef>
                <a:spcPts val="500"/>
              </a:spcBef>
              <a:spcAft>
                <a:spcPts val="0"/>
              </a:spcAft>
              <a:buNone/>
            </a:pPr>
            <a:endParaRPr dirty="0"/>
          </a:p>
        </p:txBody>
      </p:sp>
      <p:sp>
        <p:nvSpPr>
          <p:cNvPr id="2" name="Google Shape;72;p2">
            <a:extLst>
              <a:ext uri="{FF2B5EF4-FFF2-40B4-BE49-F238E27FC236}">
                <a16:creationId xmlns:a16="http://schemas.microsoft.com/office/drawing/2014/main" id="{D3B742F2-196F-7F6B-7CA3-0D762CE2069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Google Shape;194;p18"/>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12</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93" name="Google Shape;193;p18"/>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s-US" sz="2200" b="1" i="0" u="none" strike="noStrike" dirty="0">
                <a:solidFill>
                  <a:srgbClr val="000000"/>
                </a:solidFill>
                <a:latin typeface="+mn-lt"/>
              </a:rPr>
              <a:t>Construcción residencial - Título 29 del CFR, parte 1926.501(b)(13)</a:t>
            </a:r>
          </a:p>
          <a:p>
            <a:pPr marL="914400" lvl="2" indent="-228600" algn="l" rtl="0">
              <a:spcBef>
                <a:spcPts val="600"/>
              </a:spcBef>
              <a:spcAft>
                <a:spcPts val="600"/>
              </a:spcAft>
              <a:buClr>
                <a:srgbClr val="000000"/>
              </a:buClr>
              <a:buSzPts val="2000"/>
              <a:buChar char="o"/>
            </a:pPr>
            <a:r>
              <a:rPr lang="es-US" sz="2200" i="0" u="none" strike="noStrike" dirty="0">
                <a:solidFill>
                  <a:srgbClr val="000000"/>
                </a:solidFill>
                <a:latin typeface="+mn-lt"/>
              </a:rPr>
              <a:t>A efectos de determinar la aplicabilidad de la sección 1926.501(b)(13), el término “construcción residencial” abarca los trabajos de construcción que cumplen con los dos elementos siguientes: </a:t>
            </a:r>
          </a:p>
          <a:p>
            <a:pPr marL="1600200" lvl="3" indent="-228600" algn="l" rtl="0">
              <a:lnSpc>
                <a:spcPct val="100000"/>
              </a:lnSpc>
              <a:spcBef>
                <a:spcPts val="600"/>
              </a:spcBef>
              <a:spcAft>
                <a:spcPts val="600"/>
              </a:spcAft>
              <a:buClr>
                <a:srgbClr val="000000"/>
              </a:buClr>
              <a:buSzPts val="2200"/>
              <a:buChar char="•"/>
            </a:pPr>
            <a:r>
              <a:rPr lang="es-US" sz="2200" i="0" u="none" strike="noStrike" dirty="0">
                <a:solidFill>
                  <a:srgbClr val="000000"/>
                </a:solidFill>
                <a:latin typeface="+mn-lt"/>
              </a:rPr>
              <a:t>El uso final de la estructura por construir debe ser un hogar, es decir, una vivienda. </a:t>
            </a:r>
          </a:p>
          <a:p>
            <a:pPr marL="1600200" lvl="3" indent="-228600" algn="l" rtl="0">
              <a:lnSpc>
                <a:spcPct val="100000"/>
              </a:lnSpc>
              <a:spcBef>
                <a:spcPts val="600"/>
              </a:spcBef>
              <a:spcAft>
                <a:spcPts val="600"/>
              </a:spcAft>
              <a:buClr>
                <a:srgbClr val="000000"/>
              </a:buClr>
              <a:buSzPts val="2200"/>
              <a:buChar char="•"/>
            </a:pPr>
            <a:r>
              <a:rPr lang="es-US" sz="2200" i="0" u="none" strike="noStrike" dirty="0">
                <a:solidFill>
                  <a:srgbClr val="000000"/>
                </a:solidFill>
                <a:latin typeface="+mn-lt"/>
              </a:rPr>
              <a:t>La estructura por construir debe realizarse con materiales y métodos tradicionales de construcción de estructuras de madera. </a:t>
            </a:r>
          </a:p>
        </p:txBody>
      </p:sp>
      <p:sp>
        <p:nvSpPr>
          <p:cNvPr id="2" name="Google Shape;72;p2">
            <a:extLst>
              <a:ext uri="{FF2B5EF4-FFF2-40B4-BE49-F238E27FC236}">
                <a16:creationId xmlns:a16="http://schemas.microsoft.com/office/drawing/2014/main" id="{9BA4236B-F37C-1EB6-59CA-60884240FD2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p1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13</a:t>
            </a:r>
          </a:p>
        </p:txBody>
      </p:sp>
      <p:sp>
        <p:nvSpPr>
          <p:cNvPr id="200" name="Google Shape;200;p19"/>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fontScale="92500"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dirty="0">
                <a:latin typeface="+mn-lt"/>
              </a:rPr>
              <a:t>Aberturas en paredes - Título 29 del CFR, parte 1926.501(b)(14) </a:t>
            </a:r>
          </a:p>
          <a:p>
            <a:pPr marL="914400" lvl="2" indent="-228600" algn="l" rtl="0">
              <a:spcBef>
                <a:spcPts val="600"/>
              </a:spcBef>
              <a:spcAft>
                <a:spcPts val="600"/>
              </a:spcAft>
              <a:buClr>
                <a:schemeClr val="dk1"/>
              </a:buClr>
              <a:buSzPts val="2000"/>
              <a:buChar char="o"/>
            </a:pPr>
            <a:r>
              <a:rPr lang="es-US" sz="2400" dirty="0">
                <a:latin typeface="+mn-lt"/>
              </a:rPr>
              <a:t>Cada trabajador que trabaje en, sobre o cerca de aberturas en paredes (incluidas aquellas con conductos acoplados), donde el borde inferior exterior de la abertura de la pared está a 6 pies o más por encima de los niveles inferiores y el borde inferior interior de la abertura de la pared está a menos de 39 pulgadas por encima de la superficie para caminar o trabajar, debe estar protegido con un sistema de barandas, un sistema de redes de seguridad o un sistema personal de detención de caídas.</a:t>
            </a:r>
          </a:p>
        </p:txBody>
      </p:sp>
      <p:sp>
        <p:nvSpPr>
          <p:cNvPr id="2" name="Google Shape;72;p2">
            <a:extLst>
              <a:ext uri="{FF2B5EF4-FFF2-40B4-BE49-F238E27FC236}">
                <a16:creationId xmlns:a16="http://schemas.microsoft.com/office/drawing/2014/main" id="{DC217D3E-4146-A319-32E5-B248BF2A1D4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3938" y="344666"/>
            <a:ext cx="835501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dirty="0">
                <a:ln>
                  <a:noFill/>
                </a:ln>
                <a:solidFill>
                  <a:schemeClr val="bg1"/>
                </a:solidFill>
                <a:uLnTx/>
                <a:uFillTx/>
                <a:latin typeface="Arial"/>
                <a:ea typeface="Arial"/>
                <a:cs typeface="Arial"/>
                <a:sym typeface="Arial"/>
              </a:rPr>
              <a:t>14</a:t>
            </a:r>
          </a:p>
        </p:txBody>
      </p:sp>
      <p:sp>
        <p:nvSpPr>
          <p:cNvPr id="134" name="Google Shape;134;p10"/>
          <p:cNvSpPr txBox="1">
            <a:spLocks noGrp="1"/>
          </p:cNvSpPr>
          <p:nvPr>
            <p:ph type="body" idx="1"/>
          </p:nvPr>
        </p:nvSpPr>
        <p:spPr>
          <a:xfrm>
            <a:off x="434755" y="1679726"/>
            <a:ext cx="5624000" cy="4432316"/>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s-US" sz="2200" dirty="0"/>
              <a:t>Huecos de ascensor (protección contra caídas) - Título 29 del CFR, parte 1926.501(b)(1)</a:t>
            </a:r>
          </a:p>
          <a:p>
            <a:pPr marL="914400" lvl="2" indent="-228600" algn="l" rtl="0">
              <a:spcBef>
                <a:spcPts val="0"/>
              </a:spcBef>
              <a:spcAft>
                <a:spcPts val="0"/>
              </a:spcAft>
              <a:buClr>
                <a:schemeClr val="dk1"/>
              </a:buClr>
              <a:buSzPts val="2000"/>
              <a:buChar char="o"/>
            </a:pPr>
            <a:r>
              <a:rPr lang="es-US" sz="2200" dirty="0"/>
              <a:t>Cada empleado en una superficie de trabajo o de paso con un lado o borde sin protección que esté a 6 pies (1.8 m) o más sobre un nivel inferior deberá estar protegido contra caídas mediante el uso de sistemas de barandas, sistemas de redes de seguridad o sistemas personales de detención de caídas. </a:t>
            </a:r>
          </a:p>
        </p:txBody>
      </p:sp>
      <p:pic>
        <p:nvPicPr>
          <p:cNvPr id="4" name="Picture 3" descr="El hueco del ascensor está equipado con un sistema de barandas adecuado para proteger a los trabajadores contra riesgos de caídas.">
            <a:extLst>
              <a:ext uri="{FF2B5EF4-FFF2-40B4-BE49-F238E27FC236}">
                <a16:creationId xmlns:a16="http://schemas.microsoft.com/office/drawing/2014/main" id="{24E2681E-9B20-8BBF-5C77-074B906C8FA9}"/>
              </a:ext>
            </a:extLst>
          </p:cNvPr>
          <p:cNvPicPr>
            <a:picLocks noChangeAspect="1"/>
          </p:cNvPicPr>
          <p:nvPr/>
        </p:nvPicPr>
        <p:blipFill>
          <a:blip r:embed="rId4"/>
          <a:stretch>
            <a:fillRect/>
          </a:stretch>
        </p:blipFill>
        <p:spPr>
          <a:xfrm>
            <a:off x="6254702" y="1501928"/>
            <a:ext cx="2341067" cy="1926503"/>
          </a:xfrm>
          <a:prstGeom prst="rect">
            <a:avLst/>
          </a:prstGeom>
        </p:spPr>
      </p:pic>
      <p:pic>
        <p:nvPicPr>
          <p:cNvPr id="6" name="Picture 5" descr="El riesgo de caídas creado por el hueco del ascensor está protegido mediante barricadas que impiden el acceso a la zona de empleados no autorizados.">
            <a:extLst>
              <a:ext uri="{FF2B5EF4-FFF2-40B4-BE49-F238E27FC236}">
                <a16:creationId xmlns:a16="http://schemas.microsoft.com/office/drawing/2014/main" id="{1E37637F-6060-EACB-DE06-C70C3CD7E391}"/>
              </a:ext>
            </a:extLst>
          </p:cNvPr>
          <p:cNvPicPr>
            <a:picLocks noChangeAspect="1"/>
          </p:cNvPicPr>
          <p:nvPr/>
        </p:nvPicPr>
        <p:blipFill>
          <a:blip r:embed="rId5"/>
          <a:stretch>
            <a:fillRect/>
          </a:stretch>
        </p:blipFill>
        <p:spPr>
          <a:xfrm>
            <a:off x="9597067" y="1501928"/>
            <a:ext cx="2039412" cy="1959270"/>
          </a:xfrm>
          <a:prstGeom prst="rect">
            <a:avLst/>
          </a:prstGeom>
        </p:spPr>
      </p:pic>
      <p:pic>
        <p:nvPicPr>
          <p:cNvPr id="8" name="Picture 7" descr="Además de un sistema de barandas adecuado, el contratista también estableció un “vestíbulo” para impedir el acceso no autorizado a la zona de trabajo.">
            <a:extLst>
              <a:ext uri="{FF2B5EF4-FFF2-40B4-BE49-F238E27FC236}">
                <a16:creationId xmlns:a16="http://schemas.microsoft.com/office/drawing/2014/main" id="{A83AED25-23B8-C1B7-84BC-846073149E05}"/>
              </a:ext>
            </a:extLst>
          </p:cNvPr>
          <p:cNvPicPr>
            <a:picLocks noChangeAspect="1"/>
          </p:cNvPicPr>
          <p:nvPr/>
        </p:nvPicPr>
        <p:blipFill>
          <a:blip r:embed="rId6"/>
          <a:stretch>
            <a:fillRect/>
          </a:stretch>
        </p:blipFill>
        <p:spPr>
          <a:xfrm>
            <a:off x="8043310" y="3548270"/>
            <a:ext cx="1749704" cy="2682472"/>
          </a:xfrm>
          <a:prstGeom prst="rect">
            <a:avLst/>
          </a:prstGeom>
        </p:spPr>
      </p:pic>
      <p:sp>
        <p:nvSpPr>
          <p:cNvPr id="2" name="Google Shape;72;p2">
            <a:extLst>
              <a:ext uri="{FF2B5EF4-FFF2-40B4-BE49-F238E27FC236}">
                <a16:creationId xmlns:a16="http://schemas.microsoft.com/office/drawing/2014/main" id="{EB2A52FA-9030-FE47-C6B9-12C98D4CACD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000"/>
              <a:buFont typeface="Nunito Light"/>
              <a:buNone/>
              <a:tabLst/>
              <a:defRPr/>
            </a:pPr>
            <a:r>
              <a:rPr kumimoji="0" lang="es-US" sz="1000" b="0" i="0" u="none" strike="noStrike" cap="none" normalizeH="0" baseline="0" noProof="0">
                <a:ln>
                  <a:noFill/>
                </a:ln>
                <a:solidFill>
                  <a:prstClr val="black"/>
                </a:solidFill>
                <a:uLnTx/>
                <a:uFillTx/>
                <a:latin typeface="Nunito Light"/>
                <a:ea typeface="Nunito Light"/>
                <a:cs typeface="Nunito Light"/>
                <a:sym typeface="Nunito Light"/>
              </a:rPr>
              <a:t>Obligación de disponer de protección contra caídas</a:t>
            </a:r>
          </a:p>
        </p:txBody>
      </p:sp>
      <p:sp>
        <p:nvSpPr>
          <p:cNvPr id="3" name="Google Shape;134;p10">
            <a:extLst>
              <a:ext uri="{FF2B5EF4-FFF2-40B4-BE49-F238E27FC236}">
                <a16:creationId xmlns:a16="http://schemas.microsoft.com/office/drawing/2014/main" id="{11590C87-F63B-2D9C-9404-630DB493B396}"/>
              </a:ext>
            </a:extLst>
          </p:cNvPr>
          <p:cNvSpPr txBox="1">
            <a:spLocks/>
          </p:cNvSpPr>
          <p:nvPr/>
        </p:nvSpPr>
        <p:spPr>
          <a:xfrm>
            <a:off x="6173284" y="2168064"/>
            <a:ext cx="1930134"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Malla</a:t>
            </a:r>
            <a:endParaRPr lang="es-US" sz="2200" dirty="0">
              <a:solidFill>
                <a:schemeClr val="bg1"/>
              </a:solidFill>
              <a:latin typeface="Raleway" panose="020B0003030101060003" pitchFamily="34" charset="0"/>
              <a:cs typeface="Arial" panose="020B0604020202020204" pitchFamily="34" charset="0"/>
            </a:endParaRPr>
          </a:p>
        </p:txBody>
      </p:sp>
      <p:sp>
        <p:nvSpPr>
          <p:cNvPr id="10" name="Google Shape;134;p10">
            <a:extLst>
              <a:ext uri="{FF2B5EF4-FFF2-40B4-BE49-F238E27FC236}">
                <a16:creationId xmlns:a16="http://schemas.microsoft.com/office/drawing/2014/main" id="{5EBCFA09-6AAB-8718-68F5-5828CE78DEB7}"/>
              </a:ext>
              <a:ext uri="{C183D7F6-B498-43B3-948B-1728B52AA6E4}">
                <adec:decorative xmlns:adec="http://schemas.microsoft.com/office/drawing/2017/decorative" val="1"/>
              </a:ext>
            </a:extLst>
          </p:cNvPr>
          <p:cNvSpPr txBox="1">
            <a:spLocks/>
          </p:cNvSpPr>
          <p:nvPr/>
        </p:nvSpPr>
        <p:spPr>
          <a:xfrm>
            <a:off x="9095332" y="2168064"/>
            <a:ext cx="1930134"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Puerta</a:t>
            </a:r>
            <a:endParaRPr lang="es-US" sz="2200" dirty="0">
              <a:solidFill>
                <a:schemeClr val="bg1"/>
              </a:solidFill>
              <a:latin typeface="Raleway" panose="020B0003030101060003" pitchFamily="34" charset="0"/>
              <a:cs typeface="Arial" panose="020B0604020202020204" pitchFamily="34" charset="0"/>
            </a:endParaRPr>
          </a:p>
        </p:txBody>
      </p:sp>
      <p:sp>
        <p:nvSpPr>
          <p:cNvPr id="11" name="Google Shape;134;p10">
            <a:extLst>
              <a:ext uri="{FF2B5EF4-FFF2-40B4-BE49-F238E27FC236}">
                <a16:creationId xmlns:a16="http://schemas.microsoft.com/office/drawing/2014/main" id="{90A5253E-CB31-4C15-E18A-C27F1B7BFB5B}"/>
              </a:ext>
            </a:extLst>
          </p:cNvPr>
          <p:cNvSpPr txBox="1">
            <a:spLocks/>
          </p:cNvSpPr>
          <p:nvPr/>
        </p:nvSpPr>
        <p:spPr>
          <a:xfrm>
            <a:off x="7448816" y="4432306"/>
            <a:ext cx="1930134"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Cabildeo</a:t>
            </a:r>
            <a:endParaRPr lang="es-US" sz="2200" dirty="0">
              <a:solidFill>
                <a:schemeClr val="bg1"/>
              </a:solidFill>
              <a:latin typeface="Raleway" panose="020B0003030101060003"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74948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3938" y="396207"/>
            <a:ext cx="835501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Obligación de disponer de protección contra caídas </a:t>
            </a:r>
            <a:r>
              <a:rPr kumimoji="0" lang="es-US" sz="4400" b="1" i="0" u="none" strike="noStrike" cap="none" normalizeH="0" baseline="0" noProof="0" dirty="0">
                <a:ln>
                  <a:noFill/>
                </a:ln>
                <a:solidFill>
                  <a:schemeClr val="bg1"/>
                </a:solidFill>
                <a:uLnTx/>
                <a:uFillTx/>
                <a:latin typeface="Arial"/>
                <a:ea typeface="Arial"/>
                <a:cs typeface="Arial"/>
                <a:sym typeface="Arial"/>
              </a:rPr>
              <a:t>15</a:t>
            </a:r>
          </a:p>
        </p:txBody>
      </p:sp>
      <p:sp>
        <p:nvSpPr>
          <p:cNvPr id="134" name="Google Shape;134;p10"/>
          <p:cNvSpPr txBox="1">
            <a:spLocks noGrp="1"/>
          </p:cNvSpPr>
          <p:nvPr>
            <p:ph type="body" idx="1"/>
          </p:nvPr>
        </p:nvSpPr>
        <p:spPr>
          <a:xfrm>
            <a:off x="318236" y="1809972"/>
            <a:ext cx="6089446" cy="4667026"/>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s-US" sz="2200" dirty="0">
                <a:latin typeface="Arial" panose="020B0604020202020204" pitchFamily="34" charset="0"/>
                <a:cs typeface="Arial" panose="020B0604020202020204" pitchFamily="34" charset="0"/>
              </a:rPr>
              <a:t>Huecos de ascensor (caída de objetos) - Título 29 del CFR, parte 1926.501(c) - (c)3</a:t>
            </a:r>
          </a:p>
          <a:p>
            <a:pPr marL="914400" lvl="2" indent="-228600" algn="l" rtl="0">
              <a:spcBef>
                <a:spcPts val="0"/>
              </a:spcBef>
              <a:spcAft>
                <a:spcPts val="0"/>
              </a:spcAft>
              <a:buClr>
                <a:schemeClr val="dk1"/>
              </a:buClr>
              <a:buSzPts val="2000"/>
              <a:buChar char="o"/>
            </a:pPr>
            <a:r>
              <a:rPr lang="es-US" sz="2200" dirty="0">
                <a:latin typeface="Arial" panose="020B0604020202020204" pitchFamily="34" charset="0"/>
                <a:cs typeface="Arial" panose="020B0604020202020204" pitchFamily="34" charset="0"/>
              </a:rPr>
              <a:t>Cuando un empleado está expuesto a la caída de objetos, el empleador hará que cada empleado lleve un casco y aplicará una de las siguientes medidas:</a:t>
            </a:r>
          </a:p>
          <a:p>
            <a:pPr marL="1371600" lvl="3" indent="-228600">
              <a:lnSpc>
                <a:spcPct val="100000"/>
              </a:lnSpc>
              <a:spcBef>
                <a:spcPts val="0"/>
              </a:spcBef>
              <a:buSzPts val="2000"/>
              <a:buChar char="o"/>
            </a:pPr>
            <a:r>
              <a:rPr lang="es-US" sz="2200" dirty="0">
                <a:latin typeface="Arial" panose="020B0604020202020204" pitchFamily="34" charset="0"/>
                <a:cs typeface="Arial" panose="020B0604020202020204" pitchFamily="34" charset="0"/>
              </a:rPr>
              <a:t>Colocar tablas de capelladas, pantallas o sistemas de barandas para evitar que caigan objetos desde niveles superiores.</a:t>
            </a:r>
          </a:p>
          <a:p>
            <a:pPr marL="1371600" lvl="3" indent="-228600">
              <a:lnSpc>
                <a:spcPct val="100000"/>
              </a:lnSpc>
              <a:spcBef>
                <a:spcPts val="0"/>
              </a:spcBef>
              <a:buSzPts val="2000"/>
              <a:buChar char="o"/>
            </a:pPr>
            <a:r>
              <a:rPr lang="es-US" sz="2200" dirty="0">
                <a:latin typeface="Arial" panose="020B0604020202020204" pitchFamily="34" charset="0"/>
                <a:cs typeface="Arial" panose="020B0604020202020204" pitchFamily="34" charset="0"/>
              </a:rPr>
              <a:t>Colocar barricadas en la zona a la que podrían caer objetos.</a:t>
            </a:r>
          </a:p>
        </p:txBody>
      </p:sp>
      <p:pic>
        <p:nvPicPr>
          <p:cNvPr id="4" name="Picture 3" descr="El hueco del ascensor está equipado con una malla para proteger contra los peligros de caída de objetos.">
            <a:extLst>
              <a:ext uri="{FF2B5EF4-FFF2-40B4-BE49-F238E27FC236}">
                <a16:creationId xmlns:a16="http://schemas.microsoft.com/office/drawing/2014/main" id="{24E2681E-9B20-8BBF-5C77-074B906C8FA9}"/>
              </a:ext>
            </a:extLst>
          </p:cNvPr>
          <p:cNvPicPr>
            <a:picLocks noChangeAspect="1"/>
          </p:cNvPicPr>
          <p:nvPr/>
        </p:nvPicPr>
        <p:blipFill>
          <a:blip r:embed="rId4"/>
          <a:stretch>
            <a:fillRect/>
          </a:stretch>
        </p:blipFill>
        <p:spPr>
          <a:xfrm>
            <a:off x="6603629" y="1495354"/>
            <a:ext cx="2341067" cy="1926503"/>
          </a:xfrm>
          <a:prstGeom prst="rect">
            <a:avLst/>
          </a:prstGeom>
        </p:spPr>
      </p:pic>
      <p:pic>
        <p:nvPicPr>
          <p:cNvPr id="6" name="Picture 5" descr="La colocación de barricadas en la zona también puede prevenir los peligros asociados con la caída de objetos.">
            <a:extLst>
              <a:ext uri="{FF2B5EF4-FFF2-40B4-BE49-F238E27FC236}">
                <a16:creationId xmlns:a16="http://schemas.microsoft.com/office/drawing/2014/main" id="{1E37637F-6060-EACB-DE06-C70C3CD7E391}"/>
              </a:ext>
            </a:extLst>
          </p:cNvPr>
          <p:cNvPicPr>
            <a:picLocks noChangeAspect="1"/>
          </p:cNvPicPr>
          <p:nvPr/>
        </p:nvPicPr>
        <p:blipFill>
          <a:blip r:embed="rId5"/>
          <a:stretch>
            <a:fillRect/>
          </a:stretch>
        </p:blipFill>
        <p:spPr>
          <a:xfrm>
            <a:off x="9380505" y="1501928"/>
            <a:ext cx="2039412" cy="1959270"/>
          </a:xfrm>
          <a:prstGeom prst="rect">
            <a:avLst/>
          </a:prstGeom>
        </p:spPr>
      </p:pic>
      <p:pic>
        <p:nvPicPr>
          <p:cNvPr id="8" name="Picture 7" descr="El contratista ha establecido un “vestíbulo” para evitar el acceso no autorizado a la zona de trabajo y los peligros de caída de objetos.">
            <a:extLst>
              <a:ext uri="{FF2B5EF4-FFF2-40B4-BE49-F238E27FC236}">
                <a16:creationId xmlns:a16="http://schemas.microsoft.com/office/drawing/2014/main" id="{A83AED25-23B8-C1B7-84BC-846073149E05}"/>
              </a:ext>
            </a:extLst>
          </p:cNvPr>
          <p:cNvPicPr>
            <a:picLocks noChangeAspect="1"/>
          </p:cNvPicPr>
          <p:nvPr/>
        </p:nvPicPr>
        <p:blipFill>
          <a:blip r:embed="rId6"/>
          <a:stretch>
            <a:fillRect/>
          </a:stretch>
        </p:blipFill>
        <p:spPr>
          <a:xfrm>
            <a:off x="8139575" y="3548270"/>
            <a:ext cx="1749704" cy="2682472"/>
          </a:xfrm>
          <a:prstGeom prst="rect">
            <a:avLst/>
          </a:prstGeom>
        </p:spPr>
      </p:pic>
      <p:sp>
        <p:nvSpPr>
          <p:cNvPr id="2" name="Google Shape;72;p2">
            <a:extLst>
              <a:ext uri="{FF2B5EF4-FFF2-40B4-BE49-F238E27FC236}">
                <a16:creationId xmlns:a16="http://schemas.microsoft.com/office/drawing/2014/main" id="{7E37F9AB-6883-18FA-351D-8EF0D2031825}"/>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000"/>
              <a:buFont typeface="Nunito Light"/>
              <a:buNone/>
              <a:tabLst/>
              <a:defRPr/>
            </a:pPr>
            <a:r>
              <a:rPr kumimoji="0" lang="es-US" sz="1000" b="0" i="0" u="none" strike="noStrike" cap="none" normalizeH="0" baseline="0" noProof="0">
                <a:ln>
                  <a:noFill/>
                </a:ln>
                <a:solidFill>
                  <a:prstClr val="black"/>
                </a:solidFill>
                <a:uLnTx/>
                <a:uFillTx/>
                <a:latin typeface="Nunito Light"/>
                <a:ea typeface="Nunito Light"/>
                <a:cs typeface="Nunito Light"/>
                <a:sym typeface="Nunito Light"/>
              </a:rPr>
              <a:t>Obligación de disponer de protección contra caídas</a:t>
            </a:r>
          </a:p>
        </p:txBody>
      </p:sp>
      <p:sp>
        <p:nvSpPr>
          <p:cNvPr id="3" name="Google Shape;134;p10">
            <a:extLst>
              <a:ext uri="{FF2B5EF4-FFF2-40B4-BE49-F238E27FC236}">
                <a16:creationId xmlns:a16="http://schemas.microsoft.com/office/drawing/2014/main" id="{47220BB7-8A8B-1757-1860-0ED999D4BB5E}"/>
              </a:ext>
            </a:extLst>
          </p:cNvPr>
          <p:cNvSpPr txBox="1">
            <a:spLocks/>
          </p:cNvSpPr>
          <p:nvPr/>
        </p:nvSpPr>
        <p:spPr>
          <a:xfrm>
            <a:off x="6957364" y="2484582"/>
            <a:ext cx="1633915"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Malla</a:t>
            </a:r>
            <a:endParaRPr lang="es-US" sz="2200" dirty="0">
              <a:solidFill>
                <a:schemeClr val="bg1"/>
              </a:solidFill>
              <a:latin typeface="Raleway" panose="020B0003030101060003" pitchFamily="34" charset="0"/>
              <a:cs typeface="Arial" panose="020B0604020202020204" pitchFamily="34" charset="0"/>
            </a:endParaRPr>
          </a:p>
        </p:txBody>
      </p:sp>
      <p:sp>
        <p:nvSpPr>
          <p:cNvPr id="10" name="Google Shape;134;p10">
            <a:extLst>
              <a:ext uri="{FF2B5EF4-FFF2-40B4-BE49-F238E27FC236}">
                <a16:creationId xmlns:a16="http://schemas.microsoft.com/office/drawing/2014/main" id="{4C05812C-1970-2845-BE3B-F9834C25869F}"/>
              </a:ext>
            </a:extLst>
          </p:cNvPr>
          <p:cNvSpPr txBox="1">
            <a:spLocks/>
          </p:cNvSpPr>
          <p:nvPr/>
        </p:nvSpPr>
        <p:spPr>
          <a:xfrm>
            <a:off x="8924212" y="2484582"/>
            <a:ext cx="1749704"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Puerta</a:t>
            </a:r>
            <a:endParaRPr lang="es-US" sz="2200" dirty="0">
              <a:solidFill>
                <a:schemeClr val="bg1"/>
              </a:solidFill>
              <a:latin typeface="Raleway" panose="020B0003030101060003" pitchFamily="34" charset="0"/>
              <a:cs typeface="Arial" panose="020B0604020202020204" pitchFamily="34" charset="0"/>
            </a:endParaRPr>
          </a:p>
        </p:txBody>
      </p:sp>
      <p:sp>
        <p:nvSpPr>
          <p:cNvPr id="11" name="Google Shape;134;p10">
            <a:extLst>
              <a:ext uri="{FF2B5EF4-FFF2-40B4-BE49-F238E27FC236}">
                <a16:creationId xmlns:a16="http://schemas.microsoft.com/office/drawing/2014/main" id="{3492485A-A5B3-666B-4CE0-1BC1762D7BE5}"/>
              </a:ext>
            </a:extLst>
          </p:cNvPr>
          <p:cNvSpPr txBox="1">
            <a:spLocks/>
          </p:cNvSpPr>
          <p:nvPr/>
        </p:nvSpPr>
        <p:spPr>
          <a:xfrm>
            <a:off x="7448816" y="4432306"/>
            <a:ext cx="2127636" cy="914400"/>
          </a:xfrm>
          <a:prstGeom prst="rect">
            <a:avLst/>
          </a:prstGeom>
          <a:noFill/>
          <a:ln>
            <a:noFill/>
          </a:ln>
        </p:spPr>
        <p:txBody>
          <a:bodyPr spcFirstLastPara="1" vert="horz" wrap="square" lIns="91425" tIns="45700" rIns="91425" bIns="45700" rtlCol="0" anchor="t" anchorCtr="0">
            <a:noAutofit/>
          </a:bodyPr>
          <a:lstStyle>
            <a:lvl1pPr marL="457200" marR="0" lvl="0" indent="-400050" algn="l" defTabSz="914400" rtl="0" eaLnBrk="1" latinLnBrk="0" hangingPunct="1">
              <a:lnSpc>
                <a:spcPct val="90000"/>
              </a:lnSpc>
              <a:spcBef>
                <a:spcPts val="1000"/>
              </a:spcBef>
              <a:spcAft>
                <a:spcPts val="0"/>
              </a:spcAft>
              <a:buClr>
                <a:srgbClr val="FF0000"/>
              </a:buClr>
              <a:buSzPts val="2700"/>
              <a:buFont typeface="Arial"/>
              <a:buChar char="•"/>
              <a:defRPr sz="1800" b="0" i="0" u="none" strike="noStrike" kern="1200" cap="none">
                <a:solidFill>
                  <a:schemeClr val="dk1"/>
                </a:solidFill>
                <a:latin typeface="Arial"/>
                <a:ea typeface="Arial"/>
                <a:cs typeface="Arial"/>
                <a:sym typeface="Arial"/>
              </a:defRPr>
            </a:lvl1pPr>
            <a:lvl2pPr marL="914400" marR="0" lvl="1" indent="-381000" algn="l" defTabSz="914400" rtl="0" eaLnBrk="1" latinLnBrk="0" hangingPunct="1">
              <a:lnSpc>
                <a:spcPct val="90000"/>
              </a:lnSpc>
              <a:spcBef>
                <a:spcPts val="1000"/>
              </a:spcBef>
              <a:spcAft>
                <a:spcPts val="0"/>
              </a:spcAft>
              <a:buClr>
                <a:schemeClr val="dk1"/>
              </a:buClr>
              <a:buSzPts val="2400"/>
              <a:buFont typeface="Courier New"/>
              <a:buChar char="o"/>
              <a:defRPr sz="2400" b="0" i="0" u="none" strike="noStrike" kern="1200" cap="none">
                <a:solidFill>
                  <a:schemeClr val="dk1"/>
                </a:solidFill>
                <a:latin typeface="Nunito"/>
                <a:ea typeface="Nunito"/>
                <a:cs typeface="Nunito"/>
                <a:sym typeface="Nunito"/>
              </a:defRPr>
            </a:lvl2pPr>
            <a:lvl3pPr marL="1371600" marR="0" lvl="2" indent="-330200" algn="l" defTabSz="914400" rtl="0" eaLnBrk="1" latinLnBrk="0" hangingPunct="1">
              <a:lnSpc>
                <a:spcPct val="100000"/>
              </a:lnSpc>
              <a:spcBef>
                <a:spcPts val="500"/>
              </a:spcBef>
              <a:spcAft>
                <a:spcPts val="0"/>
              </a:spcAft>
              <a:buClr>
                <a:schemeClr val="dk1"/>
              </a:buClr>
              <a:buSzPts val="1600"/>
              <a:buFont typeface="Courier New"/>
              <a:buChar char="o"/>
              <a:defRPr sz="1600" b="0" i="0" u="none" strike="noStrike" kern="1200" cap="none">
                <a:solidFill>
                  <a:schemeClr val="dk1"/>
                </a:solidFill>
                <a:latin typeface="Arial"/>
                <a:ea typeface="Arial"/>
                <a:cs typeface="Arial"/>
                <a:sym typeface="Arial"/>
              </a:defRPr>
            </a:lvl3pPr>
            <a:lvl4pPr marL="1828800" marR="0" lvl="3"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4pPr>
            <a:lvl5pPr marL="2286000" marR="0" lvl="4"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Nunito"/>
                <a:ea typeface="Nunito"/>
                <a:cs typeface="Nunito"/>
                <a:sym typeface="Nunito"/>
              </a:defRPr>
            </a:lvl5pPr>
            <a:lvl6pPr marL="2743200" marR="0" lvl="5"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6pPr>
            <a:lvl7pPr marL="3200400" marR="0" lvl="6"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7pPr>
            <a:lvl8pPr marL="3657600" marR="0" lvl="7"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8pPr>
            <a:lvl9pPr marL="4114800" marR="0" lvl="8" indent="-342900" algn="l" defTabSz="914400" rtl="0" eaLnBrk="1" latinLnBrk="0" hangingPunct="1">
              <a:lnSpc>
                <a:spcPct val="90000"/>
              </a:lnSpc>
              <a:spcBef>
                <a:spcPts val="500"/>
              </a:spcBef>
              <a:spcAft>
                <a:spcPts val="0"/>
              </a:spcAft>
              <a:buClr>
                <a:schemeClr val="dk1"/>
              </a:buClr>
              <a:buSzPts val="1800"/>
              <a:buFont typeface="Arial"/>
              <a:buChar char="•"/>
              <a:defRPr sz="1800" b="0" i="0" u="none" strike="noStrike" kern="1200" cap="none">
                <a:solidFill>
                  <a:schemeClr val="dk1"/>
                </a:solidFill>
                <a:latin typeface="Calibri"/>
                <a:ea typeface="Calibri"/>
                <a:cs typeface="Calibri"/>
                <a:sym typeface="Calibri"/>
              </a:defRPr>
            </a:lvl9pPr>
          </a:lstStyle>
          <a:p>
            <a:pPr marL="685800" lvl="2" indent="0">
              <a:spcBef>
                <a:spcPts val="0"/>
              </a:spcBef>
              <a:buSzPts val="2000"/>
              <a:buNone/>
            </a:pPr>
            <a:r>
              <a:rPr lang="es-US" sz="1800" dirty="0">
                <a:solidFill>
                  <a:schemeClr val="bg1"/>
                </a:solidFill>
                <a:effectLst/>
                <a:latin typeface="Raleway" panose="020B0003030101060003" pitchFamily="34" charset="0"/>
                <a:ea typeface="DengXian" panose="02010600030101010101" pitchFamily="2" charset="-122"/>
                <a:cs typeface="Arial" panose="020B0604020202020204" pitchFamily="34" charset="0"/>
              </a:rPr>
              <a:t>Cabildeo</a:t>
            </a:r>
            <a:endParaRPr lang="es-US" sz="2200" dirty="0">
              <a:solidFill>
                <a:schemeClr val="bg1"/>
              </a:solidFill>
              <a:latin typeface="Raleway" panose="020B0003030101060003"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948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20"/>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Protección contra caída de objetos</a:t>
            </a:r>
          </a:p>
        </p:txBody>
      </p:sp>
      <p:sp>
        <p:nvSpPr>
          <p:cNvPr id="221" name="Google Shape;221;p20"/>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rPr>
              <a:t>Barandas - Título 29 del CFR, parte 1926.502(j)(5) </a:t>
            </a:r>
          </a:p>
          <a:p>
            <a:pPr marL="914400" lvl="2" indent="-228600" algn="l" rtl="0">
              <a:spcBef>
                <a:spcPts val="600"/>
              </a:spcBef>
              <a:spcAft>
                <a:spcPts val="600"/>
              </a:spcAft>
              <a:buClr>
                <a:srgbClr val="000000"/>
              </a:buClr>
              <a:buSzPts val="2000"/>
              <a:buChar char="o"/>
            </a:pPr>
            <a:r>
              <a:rPr lang="es-US" sz="2400" b="0" i="0" u="none" strike="noStrike" dirty="0">
                <a:solidFill>
                  <a:srgbClr val="000000"/>
                </a:solidFill>
              </a:rPr>
              <a:t>Cuando se utilizan sistemas de barandas para evitar que caigan materiales desde un nivel a otro, las aberturas deben ser lo suficientemente pequeñas como para impedir el paso de objetos que puedan caer. </a:t>
            </a:r>
          </a:p>
        </p:txBody>
      </p:sp>
      <p:sp>
        <p:nvSpPr>
          <p:cNvPr id="2" name="Google Shape;72;p2">
            <a:extLst>
              <a:ext uri="{FF2B5EF4-FFF2-40B4-BE49-F238E27FC236}">
                <a16:creationId xmlns:a16="http://schemas.microsoft.com/office/drawing/2014/main" id="{60F7F860-5850-FD30-EC66-56286AD4030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Google Shape;229;p2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Protección contra caída de objetos </a:t>
            </a:r>
            <a:r>
              <a:rPr kumimoji="0" lang="es-US" sz="4400" b="1" i="0" u="none" strike="noStrike" cap="none" normalizeH="0" baseline="0" noProof="0">
                <a:ln>
                  <a:noFill/>
                </a:ln>
                <a:solidFill>
                  <a:schemeClr val="bg1"/>
                </a:solidFill>
                <a:uLnTx/>
                <a:uFillTx/>
                <a:latin typeface="Arial"/>
                <a:ea typeface="Arial"/>
                <a:cs typeface="Arial"/>
                <a:sym typeface="Arial"/>
              </a:rPr>
              <a:t>2</a:t>
            </a:r>
          </a:p>
        </p:txBody>
      </p:sp>
      <p:sp>
        <p:nvSpPr>
          <p:cNvPr id="228" name="Google Shape;228;p21"/>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fontScale="92500" lnSpcReduction="20000"/>
          </a:bodyPr>
          <a:lstStyle/>
          <a:p>
            <a:pPr marL="285750" lvl="0" indent="-285750" algn="l" rtl="0">
              <a:lnSpc>
                <a:spcPct val="100000"/>
              </a:lnSpc>
              <a:spcBef>
                <a:spcPts val="600"/>
              </a:spcBef>
              <a:spcAft>
                <a:spcPts val="600"/>
              </a:spcAft>
              <a:buClr>
                <a:srgbClr val="FF0000"/>
              </a:buClr>
              <a:buSzPts val="3600"/>
              <a:buFont typeface="Arial"/>
              <a:buChar char="•"/>
            </a:pPr>
            <a:r>
              <a:rPr lang="es-US" sz="2400" b="1" i="0" u="none" strike="noStrike" dirty="0">
                <a:solidFill>
                  <a:srgbClr val="000000"/>
                </a:solidFill>
                <a:latin typeface="+mn-lt"/>
              </a:rPr>
              <a:t>Trabajo de techado - Título 29 del CFR, parte 1926.502(j)(7) </a:t>
            </a:r>
          </a:p>
          <a:p>
            <a:pPr marL="914400" lvl="2" indent="-228600" algn="l" rtl="0">
              <a:spcBef>
                <a:spcPts val="600"/>
              </a:spcBef>
              <a:spcAft>
                <a:spcPts val="600"/>
              </a:spcAft>
              <a:buClr>
                <a:srgbClr val="000000"/>
              </a:buClr>
              <a:buSzPts val="2000"/>
              <a:buChar char="o"/>
            </a:pPr>
            <a:r>
              <a:rPr lang="es-US" sz="2400" b="0" i="0" u="none" strike="noStrike" dirty="0">
                <a:solidFill>
                  <a:srgbClr val="000000"/>
                </a:solidFill>
                <a:latin typeface="+mn-lt"/>
              </a:rPr>
              <a:t>Durante el trabajo de techado, los materiales y equipos no deben almacenarse a menos de 6 pies del borde de un techo, a menos que se instalen sistemas de barandas en el borde. Cualquier material apilado, agrupado o amontonado cerca del borde de un techo debe ser estable y mantenerse por sí solo. </a:t>
            </a:r>
          </a:p>
          <a:p>
            <a:pPr marL="285750" lvl="0" indent="-76200" algn="l" rtl="0">
              <a:lnSpc>
                <a:spcPct val="100000"/>
              </a:lnSpc>
              <a:spcBef>
                <a:spcPts val="600"/>
              </a:spcBef>
              <a:spcAft>
                <a:spcPts val="600"/>
              </a:spcAft>
              <a:buClr>
                <a:srgbClr val="FF0000"/>
              </a:buClr>
              <a:buSzPts val="3300"/>
              <a:buFont typeface="Arial"/>
              <a:buNone/>
            </a:pPr>
            <a:endParaRPr sz="2400" dirty="0">
              <a:solidFill>
                <a:srgbClr val="000000"/>
              </a:solidFill>
              <a:latin typeface="+mn-lt"/>
            </a:endParaRPr>
          </a:p>
          <a:p>
            <a:pPr marL="285750" lvl="0" indent="-285750" algn="l" rtl="0">
              <a:lnSpc>
                <a:spcPct val="100000"/>
              </a:lnSpc>
              <a:spcBef>
                <a:spcPts val="600"/>
              </a:spcBef>
              <a:spcAft>
                <a:spcPts val="600"/>
              </a:spcAft>
              <a:buClr>
                <a:srgbClr val="FF0000"/>
              </a:buClr>
              <a:buSzPts val="3600"/>
              <a:buFont typeface="Arial"/>
              <a:buChar char="•"/>
            </a:pPr>
            <a:r>
              <a:rPr lang="es-US" sz="2400" b="1" dirty="0">
                <a:latin typeface="+mn-lt"/>
                <a:ea typeface="Arial"/>
                <a:cs typeface="Arial"/>
                <a:sym typeface="Arial"/>
              </a:rPr>
              <a:t>Capotas - Título 29 del CFR, parte 1926.502(j)(8)</a:t>
            </a:r>
          </a:p>
          <a:p>
            <a:pPr marL="914400" lvl="2" indent="-228600" algn="l" rtl="0">
              <a:spcBef>
                <a:spcPts val="600"/>
              </a:spcBef>
              <a:spcAft>
                <a:spcPts val="600"/>
              </a:spcAft>
              <a:buClr>
                <a:schemeClr val="dk1"/>
              </a:buClr>
              <a:buSzPts val="2000"/>
              <a:buChar char="o"/>
            </a:pPr>
            <a:r>
              <a:rPr lang="es-US" sz="2400" dirty="0">
                <a:latin typeface="+mn-lt"/>
                <a:ea typeface="Arial"/>
                <a:cs typeface="Arial"/>
                <a:sym typeface="Arial"/>
              </a:rPr>
              <a:t>Cuando se utilizan como protección contra la caída de objetos, las capotas deben ser lo suficientemente resistentes como para evitar su desplome e impedir la penetración de objetos que podrían caer sobre ellos.</a:t>
            </a:r>
          </a:p>
          <a:p>
            <a:pPr marL="285750" lvl="0" indent="-76200" algn="l" rtl="0">
              <a:lnSpc>
                <a:spcPct val="90000"/>
              </a:lnSpc>
              <a:spcBef>
                <a:spcPts val="1000"/>
              </a:spcBef>
              <a:spcAft>
                <a:spcPts val="0"/>
              </a:spcAft>
              <a:buClr>
                <a:srgbClr val="FF0000"/>
              </a:buClr>
              <a:buSzPts val="3300"/>
              <a:buFont typeface="Arial"/>
              <a:buNone/>
            </a:pPr>
            <a:endParaRPr sz="2200" b="0" i="0" u="none" strike="noStrike" dirty="0">
              <a:solidFill>
                <a:srgbClr val="000000"/>
              </a:solidFill>
            </a:endParaRPr>
          </a:p>
        </p:txBody>
      </p:sp>
      <p:sp>
        <p:nvSpPr>
          <p:cNvPr id="2" name="Google Shape;72;p2">
            <a:extLst>
              <a:ext uri="{FF2B5EF4-FFF2-40B4-BE49-F238E27FC236}">
                <a16:creationId xmlns:a16="http://schemas.microsoft.com/office/drawing/2014/main" id="{7065BA6A-B458-4A28-ED98-0B6E7884869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6" name="Google Shape;236;p2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Protección contra caída de objetos </a:t>
            </a:r>
            <a:r>
              <a:rPr kumimoji="0" lang="es-US" sz="4400" b="1" i="0" u="none" strike="noStrike" cap="none" normalizeH="0" baseline="0" noProof="0">
                <a:ln>
                  <a:noFill/>
                </a:ln>
                <a:solidFill>
                  <a:schemeClr val="bg1"/>
                </a:solidFill>
                <a:uLnTx/>
                <a:uFillTx/>
                <a:latin typeface="Arial"/>
                <a:ea typeface="Arial"/>
                <a:cs typeface="Arial"/>
                <a:sym typeface="Arial"/>
              </a:rPr>
              <a:t>3</a:t>
            </a:r>
          </a:p>
        </p:txBody>
      </p:sp>
      <p:sp>
        <p:nvSpPr>
          <p:cNvPr id="235" name="Google Shape;235;p22"/>
          <p:cNvSpPr txBox="1">
            <a:spLocks noGrp="1"/>
          </p:cNvSpPr>
          <p:nvPr>
            <p:ph type="body" idx="1"/>
          </p:nvPr>
        </p:nvSpPr>
        <p:spPr>
          <a:xfrm>
            <a:off x="1024320" y="1751514"/>
            <a:ext cx="9660804" cy="423467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buClr>
                <a:srgbClr val="FF0000"/>
              </a:buClr>
              <a:buSzPts val="3600"/>
              <a:buFont typeface="Arial"/>
              <a:buChar char="•"/>
            </a:pPr>
            <a:r>
              <a:rPr lang="es-US" sz="2000" b="1" i="0" u="none" strike="noStrike" dirty="0">
                <a:solidFill>
                  <a:srgbClr val="000000"/>
                </a:solidFill>
                <a:latin typeface="+mn-lt"/>
              </a:rPr>
              <a:t>Tablas de capellanas - Título 29 del CFR, parte 1926.502(j)(1) a (4) </a:t>
            </a:r>
          </a:p>
          <a:p>
            <a:pPr marL="914400" lvl="2" indent="-228600" algn="l" rtl="0">
              <a:spcBef>
                <a:spcPts val="0"/>
              </a:spcBef>
              <a:buClr>
                <a:srgbClr val="000000"/>
              </a:buClr>
              <a:buSzPts val="2000"/>
              <a:buChar char="o"/>
            </a:pPr>
            <a:r>
              <a:rPr lang="es-US" sz="2000" b="0" i="0" u="none" strike="noStrike" dirty="0">
                <a:solidFill>
                  <a:srgbClr val="000000"/>
                </a:solidFill>
                <a:latin typeface="+mn-lt"/>
              </a:rPr>
              <a:t>Cuando se utilizan tablas de capellanas como protección contra la caída de objetos, deberán instalarse a lo largo de los bordes de la superficie superior de paso o de trabajo, a una distancia suficiente como para proteger a los trabajadores que trabajen debajo. Otros criterios incluyen lo siguiente:</a:t>
            </a:r>
            <a:r>
              <a:rPr lang="es-US" sz="2000" b="0" i="0" u="none" strike="noStrike" dirty="0">
                <a:solidFill>
                  <a:srgbClr val="4E7D6F"/>
                </a:solidFill>
                <a:latin typeface="+mn-lt"/>
              </a:rPr>
              <a:t> </a:t>
            </a:r>
          </a:p>
          <a:p>
            <a:pPr marL="1600200" lvl="3" indent="-228600" algn="l" rtl="0">
              <a:lnSpc>
                <a:spcPct val="100000"/>
              </a:lnSpc>
              <a:spcBef>
                <a:spcPts val="0"/>
              </a:spcBef>
              <a:buClr>
                <a:srgbClr val="000000"/>
              </a:buClr>
              <a:buSzPts val="1800"/>
              <a:buChar char="•"/>
            </a:pPr>
            <a:r>
              <a:rPr lang="es-US" sz="2000" b="0" i="0" u="none" strike="noStrike" dirty="0">
                <a:solidFill>
                  <a:srgbClr val="000000"/>
                </a:solidFill>
                <a:latin typeface="+mn-lt"/>
                <a:ea typeface="Arial"/>
                <a:cs typeface="Arial"/>
                <a:sym typeface="Arial"/>
              </a:rPr>
              <a:t>50 libras. </a:t>
            </a:r>
            <a:r>
              <a:rPr lang="es-US" sz="2000" b="0" i="0" u="none" strike="noStrike" dirty="0">
                <a:solidFill>
                  <a:srgbClr val="4E7D6F"/>
                </a:solidFill>
                <a:latin typeface="+mn-lt"/>
                <a:ea typeface="Arial"/>
                <a:cs typeface="Arial"/>
                <a:sym typeface="Arial"/>
              </a:rPr>
              <a:t> </a:t>
            </a:r>
          </a:p>
          <a:p>
            <a:pPr marL="1600200" lvl="3" indent="-228600" algn="l" rtl="0">
              <a:lnSpc>
                <a:spcPct val="100000"/>
              </a:lnSpc>
              <a:spcBef>
                <a:spcPts val="0"/>
              </a:spcBef>
              <a:buClr>
                <a:srgbClr val="000000"/>
              </a:buClr>
              <a:buSzPts val="1800"/>
              <a:buChar char="•"/>
            </a:pPr>
            <a:r>
              <a:rPr lang="es-US" sz="2000" dirty="0">
                <a:solidFill>
                  <a:srgbClr val="000000"/>
                </a:solidFill>
                <a:latin typeface="+mn-lt"/>
                <a:ea typeface="Arial"/>
                <a:cs typeface="Arial"/>
                <a:sym typeface="Arial"/>
              </a:rPr>
              <a:t>A</a:t>
            </a:r>
            <a:r>
              <a:rPr lang="es-US" sz="2000" b="0" i="0" u="none" strike="noStrike" dirty="0">
                <a:solidFill>
                  <a:srgbClr val="000000"/>
                </a:solidFill>
                <a:latin typeface="+mn-lt"/>
                <a:ea typeface="Arial"/>
                <a:cs typeface="Arial"/>
                <a:sym typeface="Arial"/>
              </a:rPr>
              <a:t>l menos 3.5 pulgadas. </a:t>
            </a:r>
          </a:p>
          <a:p>
            <a:pPr marL="1600200" lvl="3" indent="-228600" algn="l" rtl="0">
              <a:lnSpc>
                <a:spcPct val="100000"/>
              </a:lnSpc>
              <a:spcBef>
                <a:spcPts val="0"/>
              </a:spcBef>
              <a:buClr>
                <a:schemeClr val="dk1"/>
              </a:buClr>
              <a:buSzPts val="1800"/>
              <a:buChar char="•"/>
            </a:pPr>
            <a:r>
              <a:rPr lang="es-US" sz="2000" dirty="0">
                <a:latin typeface="+mn-lt"/>
                <a:ea typeface="Arial"/>
                <a:cs typeface="Arial"/>
                <a:sym typeface="Arial"/>
              </a:rPr>
              <a:t>Cuando las herramientas, los equipos o los materiales se apilan a una altura superior a la del borde superior de una tabla de capellada, deben instalarse paneles o pantallas desde la superficie de trabajo o la tabla de capellada hasta la parte superior de la baranda superior o larguero intermedio de un sistema de barandas, a una distancia suficiente como para proteger a los trabajadores que se encuentren debajo. </a:t>
            </a:r>
          </a:p>
        </p:txBody>
      </p:sp>
      <p:sp>
        <p:nvSpPr>
          <p:cNvPr id="2" name="Google Shape;72;p2">
            <a:extLst>
              <a:ext uri="{FF2B5EF4-FFF2-40B4-BE49-F238E27FC236}">
                <a16:creationId xmlns:a16="http://schemas.microsoft.com/office/drawing/2014/main" id="{4B6D886F-686D-CB8C-5E22-4C15E211DB6F}"/>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3"/>
          <p:cNvSpPr txBox="1">
            <a:spLocks noGrp="1"/>
          </p:cNvSpPr>
          <p:nvPr>
            <p:ph type="title" idx="4294967295"/>
          </p:nvPr>
        </p:nvSpPr>
        <p:spPr>
          <a:xfrm>
            <a:off x="1769754" y="1951984"/>
            <a:ext cx="8354397" cy="303149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¿Tiene preguntas?</a:t>
            </a:r>
          </a:p>
        </p:txBody>
      </p:sp>
      <p:sp>
        <p:nvSpPr>
          <p:cNvPr id="5" name="Google Shape;72;p2">
            <a:extLst>
              <a:ext uri="{FF2B5EF4-FFF2-40B4-BE49-F238E27FC236}">
                <a16:creationId xmlns:a16="http://schemas.microsoft.com/office/drawing/2014/main" id="{A38EB71D-3B51-B882-2945-43D0F23E9BD4}"/>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3" name="Title 2">
            <a:extLst>
              <a:ext uri="{FF2B5EF4-FFF2-40B4-BE49-F238E27FC236}">
                <a16:creationId xmlns:a16="http://schemas.microsoft.com/office/drawing/2014/main" id="{36A53629-F7AC-634E-B34D-3C2F5A5AE689}"/>
              </a:ext>
            </a:extLst>
          </p:cNvPr>
          <p:cNvSpPr>
            <a:spLocks noGrp="1"/>
          </p:cNvSpPr>
          <p:nvPr>
            <p:ph type="title" idx="4294967295"/>
          </p:nvPr>
        </p:nvSpPr>
        <p:spPr>
          <a:xfrm>
            <a:off x="838200" y="-1325563"/>
            <a:ext cx="11016916" cy="1325563"/>
          </a:xfrm>
          <a:prstGeom prst="rect">
            <a:avLst/>
          </a:prstGeom>
        </p:spPr>
        <p:txBody>
          <a:bodyPr anchor="b"/>
          <a:lstStyle/>
          <a:p>
            <a:r>
              <a:rPr lang="es-US" sz="4400" b="1" dirty="0"/>
              <a:t>¿Qué es la protección contra caídas? </a:t>
            </a:r>
            <a:r>
              <a:rPr lang="es-US" sz="4400" b="1" dirty="0">
                <a:solidFill>
                  <a:schemeClr val="bg1"/>
                </a:solidFill>
              </a:rPr>
              <a:t>2</a:t>
            </a:r>
          </a:p>
        </p:txBody>
      </p:sp>
      <p:pic>
        <p:nvPicPr>
          <p:cNvPr id="79" name="Google Shape;79;p3" descr="Un castor con un árbol caído sobre su lomo."/>
          <p:cNvPicPr preferRelativeResize="0"/>
          <p:nvPr/>
        </p:nvPicPr>
        <p:blipFill rotWithShape="1">
          <a:blip r:embed="rId4">
            <a:alphaModFix/>
          </a:blip>
          <a:srcRect/>
          <a:stretch/>
        </p:blipFill>
        <p:spPr>
          <a:xfrm>
            <a:off x="2046515" y="755974"/>
            <a:ext cx="6994480" cy="5346052"/>
          </a:xfrm>
          <a:prstGeom prst="rect">
            <a:avLst/>
          </a:prstGeom>
          <a:noFill/>
          <a:ln>
            <a:noFill/>
          </a:ln>
        </p:spPr>
      </p:pic>
      <p:sp>
        <p:nvSpPr>
          <p:cNvPr id="2" name="Google Shape;72;p2">
            <a:extLst>
              <a:ext uri="{FF2B5EF4-FFF2-40B4-BE49-F238E27FC236}">
                <a16:creationId xmlns:a16="http://schemas.microsoft.com/office/drawing/2014/main" id="{09803381-F3F3-1797-AE0D-608B69D1EB5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5" name="Google Shape;85;p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Programa de protección contra caídas</a:t>
            </a:r>
          </a:p>
        </p:txBody>
      </p:sp>
      <p:sp>
        <p:nvSpPr>
          <p:cNvPr id="84" name="Google Shape;84;p4"/>
          <p:cNvSpPr txBox="1">
            <a:spLocks noGrp="1"/>
          </p:cNvSpPr>
          <p:nvPr>
            <p:ph type="body" idx="1"/>
          </p:nvPr>
        </p:nvSpPr>
        <p:spPr>
          <a:xfrm>
            <a:off x="1024325" y="1981200"/>
            <a:ext cx="9660900" cy="4154026"/>
          </a:xfrm>
          <a:prstGeom prst="rect">
            <a:avLst/>
          </a:prstGeom>
          <a:noFill/>
          <a:ln>
            <a:noFill/>
          </a:ln>
        </p:spPr>
        <p:txBody>
          <a:bodyPr spcFirstLastPara="1" wrap="square" lIns="91425" tIns="45700" rIns="91425" bIns="45700" anchor="t" anchorCtr="0">
            <a:normAutofit fontScale="92500" lnSpcReduction="10000"/>
          </a:bodyPr>
          <a:lstStyle/>
          <a:p>
            <a:pPr marL="285750" lvl="0" indent="-311150" algn="l" rtl="0">
              <a:lnSpc>
                <a:spcPct val="100000"/>
              </a:lnSpc>
              <a:spcBef>
                <a:spcPts val="600"/>
              </a:spcBef>
              <a:spcAft>
                <a:spcPts val="600"/>
              </a:spcAft>
              <a:buClr>
                <a:srgbClr val="FF0000"/>
              </a:buClr>
              <a:buSzPts val="3400"/>
              <a:buFont typeface="Arial"/>
              <a:buChar char="•"/>
            </a:pPr>
            <a:r>
              <a:rPr lang="es-US" sz="2600">
                <a:solidFill>
                  <a:schemeClr val="tx1"/>
                </a:solidFill>
                <a:latin typeface="+mn-lt"/>
                <a:ea typeface="Arial"/>
                <a:cs typeface="Arial"/>
                <a:sym typeface="Arial"/>
              </a:rPr>
              <a:t>¿Exige la OSHA que su empresa disponga de un programa de prevención y protección contra caídas por escrito?</a:t>
            </a:r>
          </a:p>
          <a:p>
            <a:pPr marL="914400" lvl="2" indent="-241300" algn="l" rtl="0">
              <a:spcBef>
                <a:spcPts val="600"/>
              </a:spcBef>
              <a:spcAft>
                <a:spcPts val="600"/>
              </a:spcAft>
              <a:buClr>
                <a:schemeClr val="dk1"/>
              </a:buClr>
              <a:buSzPts val="2000"/>
              <a:buChar char="o"/>
            </a:pPr>
            <a:r>
              <a:rPr lang="es-US" sz="2600">
                <a:solidFill>
                  <a:schemeClr val="tx1"/>
                </a:solidFill>
                <a:latin typeface="+mn-lt"/>
                <a:ea typeface="Arial"/>
                <a:cs typeface="Arial"/>
                <a:sym typeface="Arial"/>
              </a:rPr>
              <a:t>No, pero sí exige lo siguiente:</a:t>
            </a:r>
          </a:p>
          <a:p>
            <a:pPr marL="1600200" lvl="3" indent="-241300" algn="l" rtl="0">
              <a:lnSpc>
                <a:spcPct val="100000"/>
              </a:lnSpc>
              <a:spcBef>
                <a:spcPts val="600"/>
              </a:spcBef>
              <a:spcAft>
                <a:spcPts val="600"/>
              </a:spcAft>
              <a:buClr>
                <a:srgbClr val="333333"/>
              </a:buClr>
              <a:buSzPts val="1800"/>
              <a:buChar char="•"/>
            </a:pPr>
            <a:r>
              <a:rPr lang="es-US" sz="2600" b="0" i="0">
                <a:solidFill>
                  <a:schemeClr val="tx1"/>
                </a:solidFill>
                <a:latin typeface="+mn-lt"/>
                <a:ea typeface="Arial"/>
                <a:cs typeface="Arial"/>
                <a:sym typeface="Arial"/>
              </a:rPr>
              <a:t>El empleador deberá proporcionar un programa de capacitación para cada empleado que podría estar expuesto a riesgos de caídas. El programa deberá permitir a cada empleado reconocer los peligros de caídas y deberá capacitar a cada empleado en los procedimientos a seguir para minimizar estos peligros.</a:t>
            </a:r>
            <a:r>
              <a:rPr lang="es-US" sz="2600" b="0" i="0" u="none" strike="noStrike">
                <a:solidFill>
                  <a:schemeClr val="tx1"/>
                </a:solidFill>
                <a:latin typeface="+mn-lt"/>
                <a:ea typeface="Arial"/>
                <a:cs typeface="Arial"/>
                <a:sym typeface="Arial"/>
              </a:rPr>
              <a:t> </a:t>
            </a:r>
          </a:p>
          <a:p>
            <a:pPr marL="1600200" lvl="3" indent="-241300" algn="l" rtl="0">
              <a:lnSpc>
                <a:spcPct val="100000"/>
              </a:lnSpc>
              <a:spcBef>
                <a:spcPts val="600"/>
              </a:spcBef>
              <a:spcAft>
                <a:spcPts val="600"/>
              </a:spcAft>
              <a:buClr>
                <a:srgbClr val="333333"/>
              </a:buClr>
              <a:buSzPts val="1800"/>
              <a:buChar char="•"/>
            </a:pPr>
            <a:r>
              <a:rPr lang="es-US" sz="2600">
                <a:solidFill>
                  <a:schemeClr val="tx1"/>
                </a:solidFill>
                <a:latin typeface="+mn-lt"/>
              </a:rPr>
              <a:t>Norma: </a:t>
            </a:r>
            <a:r>
              <a:rPr lang="es-US" sz="2600" b="0" i="0" strike="noStrike">
                <a:solidFill>
                  <a:schemeClr val="tx1"/>
                </a:solidFill>
                <a:latin typeface="+mn-lt"/>
              </a:rPr>
              <a:t>1926.503(a)(1)</a:t>
            </a:r>
          </a:p>
          <a:p>
            <a:pPr marL="285750" lvl="0" indent="-171450" algn="l" rtl="0">
              <a:lnSpc>
                <a:spcPct val="90000"/>
              </a:lnSpc>
              <a:spcBef>
                <a:spcPts val="1000"/>
              </a:spcBef>
              <a:spcAft>
                <a:spcPts val="0"/>
              </a:spcAft>
              <a:buClr>
                <a:srgbClr val="FF0000"/>
              </a:buClr>
              <a:buSzPts val="1800"/>
              <a:buFont typeface="Arial"/>
              <a:buNone/>
            </a:pPr>
            <a:endParaRPr sz="1400" dirty="0">
              <a:latin typeface="Arial"/>
              <a:ea typeface="Arial"/>
              <a:cs typeface="Arial"/>
              <a:sym typeface="Arial"/>
            </a:endParaRPr>
          </a:p>
          <a:p>
            <a:pPr marL="0" lvl="0" indent="0" algn="l" rtl="0">
              <a:lnSpc>
                <a:spcPct val="90000"/>
              </a:lnSpc>
              <a:spcBef>
                <a:spcPts val="1000"/>
              </a:spcBef>
              <a:spcAft>
                <a:spcPts val="0"/>
              </a:spcAft>
              <a:buNone/>
            </a:pPr>
            <a:endParaRPr dirty="0">
              <a:latin typeface="Arial"/>
              <a:ea typeface="Arial"/>
              <a:cs typeface="Arial"/>
              <a:sym typeface="Arial"/>
            </a:endParaRPr>
          </a:p>
        </p:txBody>
      </p:sp>
      <p:sp>
        <p:nvSpPr>
          <p:cNvPr id="2" name="Google Shape;72;p2">
            <a:extLst>
              <a:ext uri="{FF2B5EF4-FFF2-40B4-BE49-F238E27FC236}">
                <a16:creationId xmlns:a16="http://schemas.microsoft.com/office/drawing/2014/main" id="{38CC02B6-6F03-4ACA-0716-3B91E0A03DB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g18b478cb872_0_0"/>
          <p:cNvSpPr txBox="1">
            <a:spLocks noGrp="1"/>
          </p:cNvSpPr>
          <p:nvPr>
            <p:ph type="title" idx="4294967295"/>
          </p:nvPr>
        </p:nvSpPr>
        <p:spPr>
          <a:xfrm>
            <a:off x="1024320" y="461115"/>
            <a:ext cx="8354400"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Programa de protección contra caídas </a:t>
            </a:r>
            <a:r>
              <a:rPr kumimoji="0" lang="es-US" sz="4400" b="1" i="0" u="none" strike="noStrike" cap="none" normalizeH="0" baseline="0" noProof="0">
                <a:ln>
                  <a:noFill/>
                </a:ln>
                <a:solidFill>
                  <a:schemeClr val="bg1"/>
                </a:solidFill>
                <a:uLnTx/>
                <a:uFillTx/>
                <a:latin typeface="Arial"/>
                <a:ea typeface="Arial"/>
                <a:cs typeface="Arial"/>
                <a:sym typeface="Arial"/>
              </a:rPr>
              <a:t>2</a:t>
            </a:r>
          </a:p>
        </p:txBody>
      </p:sp>
      <p:sp>
        <p:nvSpPr>
          <p:cNvPr id="91" name="Google Shape;91;g18b478cb872_0_0"/>
          <p:cNvSpPr txBox="1">
            <a:spLocks noGrp="1"/>
          </p:cNvSpPr>
          <p:nvPr>
            <p:ph type="body" idx="1"/>
          </p:nvPr>
        </p:nvSpPr>
        <p:spPr>
          <a:xfrm>
            <a:off x="1024324" y="1684422"/>
            <a:ext cx="10509949" cy="4450902"/>
          </a:xfrm>
          <a:prstGeom prst="rect">
            <a:avLst/>
          </a:prstGeom>
          <a:noFill/>
          <a:ln>
            <a:noFill/>
          </a:ln>
        </p:spPr>
        <p:txBody>
          <a:bodyPr spcFirstLastPara="1" wrap="square" lIns="91425" tIns="45700" rIns="91425" bIns="45700" anchor="t" anchorCtr="0">
            <a:noAutofit/>
          </a:bodyPr>
          <a:lstStyle/>
          <a:p>
            <a:pPr marL="285750" lvl="0" indent="-311150" algn="l" rtl="0">
              <a:lnSpc>
                <a:spcPct val="100000"/>
              </a:lnSpc>
              <a:spcBef>
                <a:spcPts val="600"/>
              </a:spcBef>
              <a:spcAft>
                <a:spcPts val="600"/>
              </a:spcAft>
              <a:buClr>
                <a:srgbClr val="FF0000"/>
              </a:buClr>
              <a:buSzPts val="3400"/>
              <a:buFont typeface="Arial"/>
              <a:buChar char="•"/>
            </a:pPr>
            <a:r>
              <a:rPr lang="es-US" sz="2400" dirty="0">
                <a:latin typeface="+mn-lt"/>
                <a:ea typeface="Arial"/>
                <a:cs typeface="Arial"/>
                <a:sym typeface="Arial"/>
              </a:rPr>
              <a:t>La práctica recomendada es tener un programa por escrito en el que se describa como mínimo lo siguiente:</a:t>
            </a:r>
          </a:p>
          <a:p>
            <a:pPr marL="914400" lvl="2" indent="-241300" algn="l" rtl="0">
              <a:spcBef>
                <a:spcPts val="600"/>
              </a:spcBef>
              <a:spcAft>
                <a:spcPts val="600"/>
              </a:spcAft>
              <a:buClr>
                <a:srgbClr val="000000"/>
              </a:buClr>
              <a:buSzPts val="2000"/>
              <a:buChar char="o"/>
            </a:pPr>
            <a:r>
              <a:rPr lang="es-US" sz="2400" b="0" i="0" u="none" strike="noStrike" dirty="0">
                <a:solidFill>
                  <a:srgbClr val="000000"/>
                </a:solidFill>
                <a:latin typeface="+mn-lt"/>
                <a:ea typeface="Arial"/>
                <a:cs typeface="Arial"/>
                <a:sym typeface="Arial"/>
              </a:rPr>
              <a:t>Jerarquía de los controles de protección contra caídas;</a:t>
            </a:r>
          </a:p>
          <a:p>
            <a:pPr marL="914400" lvl="2" indent="-241300" algn="l" rtl="0">
              <a:spcBef>
                <a:spcPts val="600"/>
              </a:spcBef>
              <a:spcAft>
                <a:spcPts val="600"/>
              </a:spcAft>
              <a:buClr>
                <a:srgbClr val="000000"/>
              </a:buClr>
              <a:buSzPts val="2000"/>
              <a:buChar char="o"/>
            </a:pPr>
            <a:r>
              <a:rPr lang="es-US" sz="2400" b="0" i="0" u="none" strike="noStrike" dirty="0">
                <a:solidFill>
                  <a:srgbClr val="000000"/>
                </a:solidFill>
                <a:latin typeface="+mn-lt"/>
                <a:ea typeface="Arial"/>
                <a:cs typeface="Arial"/>
                <a:sym typeface="Arial"/>
              </a:rPr>
              <a:t>Capacitación y responsabilidades de los empleados;</a:t>
            </a:r>
          </a:p>
          <a:p>
            <a:pPr marL="914400" lvl="2" indent="-241300" algn="l" rtl="0">
              <a:spcBef>
                <a:spcPts val="600"/>
              </a:spcBef>
              <a:spcAft>
                <a:spcPts val="600"/>
              </a:spcAft>
              <a:buClr>
                <a:srgbClr val="000000"/>
              </a:buClr>
              <a:buSzPts val="2000"/>
              <a:buChar char="o"/>
            </a:pPr>
            <a:r>
              <a:rPr lang="es-US" sz="2400" b="0" i="0" u="none" strike="noStrike" dirty="0">
                <a:solidFill>
                  <a:srgbClr val="000000"/>
                </a:solidFill>
                <a:latin typeface="+mn-lt"/>
                <a:ea typeface="Arial"/>
                <a:cs typeface="Arial"/>
                <a:sym typeface="Arial"/>
              </a:rPr>
              <a:t>Responsabilidades del empleador, y</a:t>
            </a:r>
          </a:p>
          <a:p>
            <a:pPr marL="914400" lvl="2" indent="-241300" algn="l" rtl="0">
              <a:spcBef>
                <a:spcPts val="600"/>
              </a:spcBef>
              <a:spcAft>
                <a:spcPts val="600"/>
              </a:spcAft>
              <a:buClr>
                <a:srgbClr val="000000"/>
              </a:buClr>
              <a:buSzPts val="2000"/>
              <a:buChar char="o"/>
            </a:pPr>
            <a:r>
              <a:rPr lang="es-US" sz="2400" b="0" i="0" u="none" strike="noStrike" dirty="0">
                <a:solidFill>
                  <a:srgbClr val="000000"/>
                </a:solidFill>
                <a:latin typeface="+mn-lt"/>
                <a:ea typeface="Arial"/>
                <a:cs typeface="Arial"/>
                <a:sym typeface="Arial"/>
              </a:rPr>
              <a:t>Sistemas de protección contra caídas/prevención de caídas utilizados</a:t>
            </a:r>
          </a:p>
          <a:p>
            <a:pPr marL="1600200" lvl="3" indent="-241300" algn="l" rtl="0">
              <a:lnSpc>
                <a:spcPct val="100000"/>
              </a:lnSpc>
              <a:spcBef>
                <a:spcPts val="600"/>
              </a:spcBef>
              <a:spcAft>
                <a:spcPts val="600"/>
              </a:spcAft>
              <a:buClr>
                <a:srgbClr val="000000"/>
              </a:buClr>
              <a:buSzPts val="1800"/>
              <a:buChar char="•"/>
            </a:pPr>
            <a:r>
              <a:rPr lang="es-US" sz="2400" dirty="0">
                <a:solidFill>
                  <a:srgbClr val="000000"/>
                </a:solidFill>
                <a:latin typeface="+mn-lt"/>
                <a:ea typeface="Arial"/>
                <a:cs typeface="Arial"/>
                <a:sym typeface="Arial"/>
              </a:rPr>
              <a:t>barandas, sistemas personales de retención de caídas, rescate, posicionamiento, líneas de advertencia, etc.…</a:t>
            </a:r>
          </a:p>
        </p:txBody>
      </p:sp>
      <p:sp>
        <p:nvSpPr>
          <p:cNvPr id="2" name="Google Shape;72;p2">
            <a:extLst>
              <a:ext uri="{FF2B5EF4-FFF2-40B4-BE49-F238E27FC236}">
                <a16:creationId xmlns:a16="http://schemas.microsoft.com/office/drawing/2014/main" id="{6D3680B6-5318-3933-9A82-F40F7E22AB4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idx="4294967295"/>
          </p:nvPr>
        </p:nvSpPr>
        <p:spPr>
          <a:xfrm>
            <a:off x="669102" y="304699"/>
            <a:ext cx="8709615"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s-US" sz="3600" b="1" i="0" u="none" strike="noStrike" cap="none" normalizeH="0" baseline="0" noProof="0">
                <a:ln>
                  <a:noFill/>
                </a:ln>
                <a:solidFill>
                  <a:schemeClr val="dk1"/>
                </a:solidFill>
                <a:uLnTx/>
                <a:uFillTx/>
                <a:latin typeface="Arial"/>
                <a:ea typeface="Arial"/>
                <a:cs typeface="Arial"/>
                <a:sym typeface="Arial"/>
              </a:rPr>
              <a:t>Jerarquía de los controles de protección contra caídas</a:t>
            </a:r>
          </a:p>
        </p:txBody>
      </p:sp>
      <p:graphicFrame>
        <p:nvGraphicFramePr>
          <p:cNvPr id="99" name="Google Shape;99;p5"/>
          <p:cNvGraphicFramePr/>
          <p:nvPr>
            <p:extLst>
              <p:ext uri="{D42A27DB-BD31-4B8C-83A1-F6EECF244321}">
                <p14:modId xmlns:p14="http://schemas.microsoft.com/office/powerpoint/2010/main" val="3830813904"/>
              </p:ext>
            </p:extLst>
          </p:nvPr>
        </p:nvGraphicFramePr>
        <p:xfrm>
          <a:off x="614762" y="1583291"/>
          <a:ext cx="10962475" cy="4257050"/>
        </p:xfrm>
        <a:graphic>
          <a:graphicData uri="http://schemas.openxmlformats.org/drawingml/2006/table">
            <a:tbl>
              <a:tblPr firstRow="1" bandRow="1">
                <a:noFill/>
                <a:tableStyleId>{A1F48115-7CC7-4BD8-A17E-40C9DE0F98DA}</a:tableStyleId>
              </a:tblPr>
              <a:tblGrid>
                <a:gridCol w="1818300">
                  <a:extLst>
                    <a:ext uri="{9D8B030D-6E8A-4147-A177-3AD203B41FA5}">
                      <a16:colId xmlns:a16="http://schemas.microsoft.com/office/drawing/2014/main" val="20000"/>
                    </a:ext>
                  </a:extLst>
                </a:gridCol>
                <a:gridCol w="2721300">
                  <a:extLst>
                    <a:ext uri="{9D8B030D-6E8A-4147-A177-3AD203B41FA5}">
                      <a16:colId xmlns:a16="http://schemas.microsoft.com/office/drawing/2014/main" val="20001"/>
                    </a:ext>
                  </a:extLst>
                </a:gridCol>
                <a:gridCol w="6422875">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r>
                        <a:rPr lang="es-US" sz="1700" u="none" strike="noStrike" cap="none">
                          <a:latin typeface="+mn-lt"/>
                          <a:ea typeface="Nunito"/>
                          <a:cs typeface="Nunito"/>
                          <a:sym typeface="Nunito"/>
                        </a:rPr>
                        <a:t>Prioridad</a:t>
                      </a:r>
                    </a:p>
                  </a:txBody>
                  <a:tcPr marL="91450" marR="91450" marT="45725" marB="45725"/>
                </a:tc>
                <a:tc>
                  <a:txBody>
                    <a:bodyPr/>
                    <a:lstStyle/>
                    <a:p>
                      <a:pPr marL="0" marR="0" lvl="0" indent="0" algn="l" rtl="0">
                        <a:spcBef>
                          <a:spcPts val="0"/>
                        </a:spcBef>
                        <a:spcAft>
                          <a:spcPts val="0"/>
                        </a:spcAft>
                        <a:buNone/>
                      </a:pPr>
                      <a:r>
                        <a:rPr lang="es-US" sz="1700">
                          <a:latin typeface="+mn-lt"/>
                          <a:ea typeface="Nunito"/>
                          <a:cs typeface="Nunito"/>
                          <a:sym typeface="Nunito"/>
                        </a:rPr>
                        <a:t>Control</a:t>
                      </a:r>
                    </a:p>
                  </a:txBody>
                  <a:tcPr marL="91450" marR="91450" marT="45725" marB="45725"/>
                </a:tc>
                <a:tc>
                  <a:txBody>
                    <a:bodyPr/>
                    <a:lstStyle/>
                    <a:p>
                      <a:pPr marL="0" marR="0" lvl="0" indent="0" algn="l" rtl="0">
                        <a:lnSpc>
                          <a:spcPct val="107000"/>
                        </a:lnSpc>
                        <a:spcBef>
                          <a:spcPts val="0"/>
                        </a:spcBef>
                        <a:spcAft>
                          <a:spcPts val="0"/>
                        </a:spcAft>
                        <a:buNone/>
                      </a:pPr>
                      <a:r>
                        <a:rPr lang="es-US" sz="1700" dirty="0">
                          <a:latin typeface="+mn-lt"/>
                          <a:ea typeface="Nunito"/>
                          <a:cs typeface="Nunito"/>
                          <a:sym typeface="Nunito"/>
                        </a:rPr>
                        <a:t>Ejemplos </a:t>
                      </a:r>
                    </a:p>
                  </a:txBody>
                  <a:tcPr marL="3525" marR="3525" marT="0" marB="0"/>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Primero </a:t>
                      </a: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s-US" sz="1700" b="0">
                          <a:latin typeface="+mn-lt"/>
                          <a:ea typeface="Nunito"/>
                          <a:cs typeface="Nunito"/>
                          <a:sym typeface="Nunito"/>
                        </a:rPr>
                        <a:t> Eliminar el riesgo de caídas </a:t>
                      </a:r>
                    </a:p>
                    <a:p>
                      <a:pPr marL="0" marR="0" lvl="0" indent="0" algn="l" rtl="0">
                        <a:lnSpc>
                          <a:spcPct val="100000"/>
                        </a:lnSpc>
                        <a:spcBef>
                          <a:spcPts val="0"/>
                        </a:spcBef>
                        <a:spcAft>
                          <a:spcPts val="0"/>
                        </a:spcAft>
                        <a:buNone/>
                      </a:pPr>
                      <a:endParaRPr sz="1700" b="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s-US" sz="1700" b="0" dirty="0">
                          <a:latin typeface="+mn-lt"/>
                          <a:ea typeface="Nunito"/>
                          <a:cs typeface="Nunito"/>
                          <a:sym typeface="Nunito"/>
                        </a:rPr>
                        <a:t>Llevar el trabajo a nivel del suelo. Utilizar herramientas para eliminar el trabajo por encima del nivel del suelo. </a:t>
                      </a:r>
                    </a:p>
                  </a:txBody>
                  <a:tcPr marL="3525" marR="3525" marT="0" marB="0"/>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Segundo </a:t>
                      </a: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s-US" sz="1700" b="0" dirty="0">
                          <a:latin typeface="+mn-lt"/>
                          <a:ea typeface="Nunito"/>
                          <a:cs typeface="Nunito"/>
                          <a:sym typeface="Nunito"/>
                        </a:rPr>
                        <a:t>Retención de caídas pasivas </a:t>
                      </a:r>
                    </a:p>
                    <a:p>
                      <a:pPr marL="0" marR="0" lvl="0" indent="0" algn="l" rtl="0">
                        <a:lnSpc>
                          <a:spcPct val="100000"/>
                        </a:lnSpc>
                        <a:spcBef>
                          <a:spcPts val="0"/>
                        </a:spcBef>
                        <a:spcAft>
                          <a:spcPts val="0"/>
                        </a:spcAft>
                        <a:buNone/>
                      </a:pPr>
                      <a:endParaRPr sz="1700" b="0" dirty="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s-US" sz="1700" b="0" dirty="0">
                          <a:latin typeface="+mn-lt"/>
                          <a:ea typeface="Nunito"/>
                          <a:cs typeface="Nunito"/>
                          <a:sym typeface="Nunito"/>
                        </a:rPr>
                        <a:t>Instalar barreras físicas, como barandas o parapetos, para prevenir caídas. </a:t>
                      </a:r>
                    </a:p>
                  </a:txBody>
                  <a:tcPr marL="3525" marR="3525" marT="0" marB="0"/>
                </a:tc>
                <a:extLst>
                  <a:ext uri="{0D108BD9-81ED-4DB2-BD59-A6C34878D82A}">
                    <a16:rowId xmlns:a16="http://schemas.microsoft.com/office/drawing/2014/main" val="10002"/>
                  </a:ext>
                </a:extLst>
              </a:tr>
              <a:tr h="435475">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Tercero </a:t>
                      </a: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s-US" sz="1700" b="0">
                          <a:latin typeface="+mn-lt"/>
                          <a:ea typeface="Nunito"/>
                          <a:cs typeface="Nunito"/>
                          <a:sym typeface="Nunito"/>
                        </a:rPr>
                        <a:t>Retención de caídas activas </a:t>
                      </a:r>
                    </a:p>
                    <a:p>
                      <a:pPr marL="0" marR="0" lvl="0" indent="0" algn="l" rtl="0">
                        <a:lnSpc>
                          <a:spcPct val="100000"/>
                        </a:lnSpc>
                        <a:spcBef>
                          <a:spcPts val="0"/>
                        </a:spcBef>
                        <a:spcAft>
                          <a:spcPts val="0"/>
                        </a:spcAft>
                        <a:buNone/>
                      </a:pPr>
                      <a:endParaRPr sz="1700" b="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Utilizar un sistema de retención (es decir, arnés de cuerpo completo, eslingas y anclajes) para prevenir caídas. </a:t>
                      </a:r>
                    </a:p>
                  </a:txBody>
                  <a:tcPr marL="3525" marR="3525" marT="0" marB="0"/>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Cuarto </a:t>
                      </a: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s-US" sz="1700" b="0">
                          <a:latin typeface="+mn-lt"/>
                          <a:ea typeface="Nunito"/>
                          <a:cs typeface="Nunito"/>
                          <a:sym typeface="Nunito"/>
                        </a:rPr>
                        <a:t>Detención de caídas </a:t>
                      </a:r>
                    </a:p>
                    <a:p>
                      <a:pPr marL="0" marR="0" lvl="0" indent="0" algn="l" rtl="0">
                        <a:lnSpc>
                          <a:spcPct val="100000"/>
                        </a:lnSpc>
                        <a:spcBef>
                          <a:spcPts val="0"/>
                        </a:spcBef>
                        <a:spcAft>
                          <a:spcPts val="0"/>
                        </a:spcAft>
                        <a:buNone/>
                      </a:pPr>
                      <a:endParaRPr sz="1700" b="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Utilizar un sistema personal de detención de caídas o red de seguridad para minimizar las lesiones por caídas. </a:t>
                      </a:r>
                    </a:p>
                  </a:txBody>
                  <a:tcPr marL="3525" marR="3525" marT="0" marB="0"/>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None/>
                      </a:pPr>
                      <a:r>
                        <a:rPr lang="es-US" sz="1700" b="0">
                          <a:latin typeface="+mn-lt"/>
                          <a:ea typeface="Nunito"/>
                          <a:cs typeface="Nunito"/>
                          <a:sym typeface="Nunito"/>
                        </a:rPr>
                        <a:t>Quinto </a:t>
                      </a: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s-US" sz="1700" b="0" dirty="0">
                          <a:latin typeface="+mn-lt"/>
                          <a:ea typeface="Nunito"/>
                          <a:cs typeface="Nunito"/>
                          <a:sym typeface="Nunito"/>
                        </a:rPr>
                        <a:t>Zonas de acceso controlado (Controlled Access Zone, CAZ) como último recurso </a:t>
                      </a:r>
                    </a:p>
                    <a:p>
                      <a:pPr marL="0" marR="0" lvl="0" indent="0" algn="l" rtl="0">
                        <a:lnSpc>
                          <a:spcPct val="100000"/>
                        </a:lnSpc>
                        <a:spcBef>
                          <a:spcPts val="0"/>
                        </a:spcBef>
                        <a:spcAft>
                          <a:spcPts val="0"/>
                        </a:spcAft>
                        <a:buNone/>
                      </a:pPr>
                      <a:endParaRPr sz="1700" b="0" dirty="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s-US" sz="1700" b="0" dirty="0">
                          <a:latin typeface="+mn-lt"/>
                          <a:ea typeface="Nunito"/>
                          <a:cs typeface="Nunito"/>
                          <a:sym typeface="Nunito"/>
                        </a:rPr>
                        <a:t>Cuando la protección contra caídas no sea factible, proporcione la capacitación adecuada, supervisión en el lugar de trabajo, señalización y barreras visibles para impedir que los trabajadores accedan a las zonas de riesgo de caídas. </a:t>
                      </a:r>
                    </a:p>
                  </a:txBody>
                  <a:tcPr marL="3525" marR="3525" marT="0" marB="0"/>
                </a:tc>
                <a:extLst>
                  <a:ext uri="{0D108BD9-81ED-4DB2-BD59-A6C34878D82A}">
                    <a16:rowId xmlns:a16="http://schemas.microsoft.com/office/drawing/2014/main" val="10005"/>
                  </a:ext>
                </a:extLst>
              </a:tr>
            </a:tbl>
          </a:graphicData>
        </a:graphic>
      </p:graphicFrame>
      <p:sp>
        <p:nvSpPr>
          <p:cNvPr id="2" name="Google Shape;72;p2">
            <a:extLst>
              <a:ext uri="{FF2B5EF4-FFF2-40B4-BE49-F238E27FC236}">
                <a16:creationId xmlns:a16="http://schemas.microsoft.com/office/drawing/2014/main" id="{F95A9EBE-5F11-EB4F-F7F3-1398A3FD9A3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5" name="Google Shape;98;p5">
            <a:extLst>
              <a:ext uri="{FF2B5EF4-FFF2-40B4-BE49-F238E27FC236}">
                <a16:creationId xmlns:a16="http://schemas.microsoft.com/office/drawing/2014/main" id="{D66D8F87-A738-1596-6180-B9D4520776AE}"/>
              </a:ext>
            </a:extLst>
          </p:cNvPr>
          <p:cNvSpPr txBox="1">
            <a:spLocks noGrp="1"/>
          </p:cNvSpPr>
          <p:nvPr>
            <p:ph type="title" idx="4294967295"/>
          </p:nvPr>
        </p:nvSpPr>
        <p:spPr>
          <a:xfrm>
            <a:off x="572850" y="107632"/>
            <a:ext cx="8709615"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s-US" sz="3600" b="1" i="0" u="none" strike="noStrike" cap="none" normalizeH="0" baseline="0" noProof="0" dirty="0">
                <a:ln>
                  <a:noFill/>
                </a:ln>
                <a:solidFill>
                  <a:schemeClr val="dk1"/>
                </a:solidFill>
                <a:uLnTx/>
                <a:uFillTx/>
                <a:latin typeface="Arial"/>
                <a:ea typeface="Arial"/>
                <a:cs typeface="Arial"/>
                <a:sym typeface="Arial"/>
              </a:rPr>
              <a:t>Jerarquía de los controles de protección contra caídas </a:t>
            </a:r>
            <a:r>
              <a:rPr kumimoji="0" lang="es-US" sz="3600" b="1" i="0" u="none" strike="noStrike" cap="none" normalizeH="0" baseline="0" noProof="0" dirty="0">
                <a:ln>
                  <a:noFill/>
                </a:ln>
                <a:solidFill>
                  <a:schemeClr val="bg1"/>
                </a:solidFill>
                <a:uLnTx/>
                <a:uFillTx/>
                <a:latin typeface="Arial"/>
                <a:ea typeface="Arial"/>
                <a:cs typeface="Arial"/>
                <a:sym typeface="Arial"/>
              </a:rPr>
              <a:t>2</a:t>
            </a:r>
          </a:p>
        </p:txBody>
      </p:sp>
      <p:pic>
        <p:nvPicPr>
          <p:cNvPr id="107" name="Google Shape;107;p6" descr="Los sistemas de protección contra caídas pasivos detienen/previenen las caídas, mientras que los activos las amortiguan. "/>
          <p:cNvPicPr preferRelativeResize="0"/>
          <p:nvPr/>
        </p:nvPicPr>
        <p:blipFill>
          <a:blip r:embed="rId4"/>
          <a:srcRect/>
          <a:stretch/>
        </p:blipFill>
        <p:spPr>
          <a:xfrm>
            <a:off x="1812785" y="1416011"/>
            <a:ext cx="8566429" cy="4792537"/>
          </a:xfrm>
          <a:prstGeom prst="rect">
            <a:avLst/>
          </a:prstGeom>
          <a:noFill/>
          <a:ln>
            <a:noFill/>
          </a:ln>
        </p:spPr>
      </p:pic>
      <p:sp>
        <p:nvSpPr>
          <p:cNvPr id="2" name="Google Shape;72;p2">
            <a:extLst>
              <a:ext uri="{FF2B5EF4-FFF2-40B4-BE49-F238E27FC236}">
                <a16:creationId xmlns:a16="http://schemas.microsoft.com/office/drawing/2014/main" id="{A69BD940-6EDD-0A78-495E-E8E388EE7FD8}"/>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Áreas específicas</a:t>
            </a:r>
          </a:p>
        </p:txBody>
      </p:sp>
      <p:sp>
        <p:nvSpPr>
          <p:cNvPr id="114" name="Google Shape;114;p7"/>
          <p:cNvSpPr txBox="1"/>
          <p:nvPr/>
        </p:nvSpPr>
        <p:spPr>
          <a:xfrm>
            <a:off x="838200" y="1825625"/>
            <a:ext cx="4874703"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Caminar por superficies de trabajo</a:t>
            </a:r>
          </a:p>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Bordes salientes</a:t>
            </a:r>
          </a:p>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Zonas de elevación</a:t>
            </a:r>
          </a:p>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Huecos</a:t>
            </a:r>
          </a:p>
        </p:txBody>
      </p:sp>
      <p:pic>
        <p:nvPicPr>
          <p:cNvPr id="5" name="Picture 4" descr="El empleado está de pie sobre una tabla que se apoya sobre dos alféizares de ventana, situados en una esquina a unos cinco pisos de altura.">
            <a:extLst>
              <a:ext uri="{FF2B5EF4-FFF2-40B4-BE49-F238E27FC236}">
                <a16:creationId xmlns:a16="http://schemas.microsoft.com/office/drawing/2014/main" id="{899BF475-DF52-4CCA-6A65-57893269A180}"/>
              </a:ext>
            </a:extLst>
          </p:cNvPr>
          <p:cNvPicPr>
            <a:picLocks noChangeAspect="1"/>
          </p:cNvPicPr>
          <p:nvPr/>
        </p:nvPicPr>
        <p:blipFill>
          <a:blip r:embed="rId4"/>
          <a:stretch>
            <a:fillRect/>
          </a:stretch>
        </p:blipFill>
        <p:spPr>
          <a:xfrm>
            <a:off x="7808226" y="1825625"/>
            <a:ext cx="3140982" cy="3779513"/>
          </a:xfrm>
          <a:prstGeom prst="rect">
            <a:avLst/>
          </a:prstGeom>
        </p:spPr>
      </p:pic>
      <p:sp>
        <p:nvSpPr>
          <p:cNvPr id="2" name="Google Shape;72;p2">
            <a:extLst>
              <a:ext uri="{FF2B5EF4-FFF2-40B4-BE49-F238E27FC236}">
                <a16:creationId xmlns:a16="http://schemas.microsoft.com/office/drawing/2014/main" id="{79051FDD-B6FA-F3D0-DC4D-DA127D3B6EF3}"/>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Áreas específicas </a:t>
            </a:r>
            <a:r>
              <a:rPr kumimoji="0" lang="es-US" sz="4400" b="1" i="0" u="none" strike="noStrike" cap="none" normalizeH="0" baseline="0" noProof="0">
                <a:ln>
                  <a:noFill/>
                </a:ln>
                <a:solidFill>
                  <a:schemeClr val="bg1"/>
                </a:solidFill>
                <a:uLnTx/>
                <a:uFillTx/>
                <a:latin typeface="Arial"/>
                <a:ea typeface="Arial"/>
                <a:cs typeface="Arial"/>
                <a:sym typeface="Arial"/>
              </a:rPr>
              <a:t>2</a:t>
            </a:r>
          </a:p>
        </p:txBody>
      </p:sp>
      <p:sp>
        <p:nvSpPr>
          <p:cNvPr id="114" name="Google Shape;114;p7"/>
          <p:cNvSpPr txBox="1"/>
          <p:nvPr/>
        </p:nvSpPr>
        <p:spPr>
          <a:xfrm>
            <a:off x="838200" y="1825625"/>
            <a:ext cx="5538537"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Encofrado y acero de refuerzo</a:t>
            </a:r>
          </a:p>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Excavaciones</a:t>
            </a:r>
          </a:p>
          <a:p>
            <a:pPr marL="228600" marR="0" lvl="0" indent="-228600" algn="l" rtl="0">
              <a:spcBef>
                <a:spcPts val="600"/>
              </a:spcBef>
              <a:spcAft>
                <a:spcPts val="600"/>
              </a:spcAft>
              <a:buClr>
                <a:schemeClr val="dk1"/>
              </a:buClr>
              <a:buSzPts val="2400"/>
              <a:buFont typeface="Arial"/>
              <a:buChar char="•"/>
            </a:pPr>
            <a:r>
              <a:rPr lang="es-US" sz="2800" b="0" i="0" u="none" strike="noStrike" cap="none">
                <a:solidFill>
                  <a:schemeClr val="dk1"/>
                </a:solidFill>
                <a:latin typeface="Arial"/>
                <a:ea typeface="Arial"/>
                <a:cs typeface="Arial"/>
                <a:sym typeface="Arial"/>
              </a:rPr>
              <a:t>Equipos peligrosos</a:t>
            </a:r>
          </a:p>
        </p:txBody>
      </p:sp>
      <p:pic>
        <p:nvPicPr>
          <p:cNvPr id="5" name="Picture 4" descr="El empleado está de pie sobre una tabla que se apoya sobre dos alféizares de ventana, situados en una esquina a unos cinco pisos de altura.">
            <a:extLst>
              <a:ext uri="{FF2B5EF4-FFF2-40B4-BE49-F238E27FC236}">
                <a16:creationId xmlns:a16="http://schemas.microsoft.com/office/drawing/2014/main" id="{899BF475-DF52-4CCA-6A65-57893269A180}"/>
              </a:ext>
            </a:extLst>
          </p:cNvPr>
          <p:cNvPicPr>
            <a:picLocks noChangeAspect="1"/>
          </p:cNvPicPr>
          <p:nvPr/>
        </p:nvPicPr>
        <p:blipFill>
          <a:blip r:embed="rId4"/>
          <a:stretch>
            <a:fillRect/>
          </a:stretch>
        </p:blipFill>
        <p:spPr>
          <a:xfrm>
            <a:off x="7808226" y="1825625"/>
            <a:ext cx="3140982" cy="3779513"/>
          </a:xfrm>
          <a:prstGeom prst="rect">
            <a:avLst/>
          </a:prstGeom>
        </p:spPr>
      </p:pic>
      <p:sp>
        <p:nvSpPr>
          <p:cNvPr id="2" name="Google Shape;72;p2">
            <a:extLst>
              <a:ext uri="{FF2B5EF4-FFF2-40B4-BE49-F238E27FC236}">
                <a16:creationId xmlns:a16="http://schemas.microsoft.com/office/drawing/2014/main" id="{417BB0D9-77E9-4479-0E2C-E631A0A260B2}"/>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s-US" sz="1000" b="0" i="0" u="none" strike="noStrike" cap="none">
                <a:solidFill>
                  <a:schemeClr val="dk1"/>
                </a:solidFill>
                <a:latin typeface="Nunito Light"/>
                <a:ea typeface="Nunito Light"/>
                <a:cs typeface="Nunito Light"/>
                <a:sym typeface="Nunito Light"/>
              </a:rPr>
              <a:t>Obligación de disponer de protección contra caídas</a:t>
            </a:r>
          </a:p>
        </p:txBody>
      </p:sp>
    </p:spTree>
    <p:custDataLst>
      <p:tags r:id="rId1"/>
    </p:custDataLst>
    <p:extLst>
      <p:ext uri="{BB962C8B-B14F-4D97-AF65-F5344CB8AC3E}">
        <p14:creationId xmlns:p14="http://schemas.microsoft.com/office/powerpoint/2010/main" val="855427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DESIGN_ID_1_OFFICE THEME" val="5zyJ864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E71BE6-716A-4E25-8EBB-5B6EDCC2FE53}"/>
</file>

<file path=customXml/itemProps2.xml><?xml version="1.0" encoding="utf-8"?>
<ds:datastoreItem xmlns:ds="http://schemas.openxmlformats.org/officeDocument/2006/customXml" ds:itemID="{EA1B04C0-D8B3-43A3-B950-CA8E03002E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197</TotalTime>
  <Words>2800</Words>
  <Application>Microsoft Office PowerPoint</Application>
  <PresentationFormat>Widescreen</PresentationFormat>
  <Paragraphs>206</Paragraphs>
  <Slides>29</Slides>
  <Notes>28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29</vt:i4>
      </vt:variant>
    </vt:vector>
  </HeadingPairs>
  <TitlesOfParts>
    <vt:vector size="41" baseType="lpstr">
      <vt:lpstr>Arial</vt:lpstr>
      <vt:lpstr>Calibri</vt:lpstr>
      <vt:lpstr>Nunito Light</vt:lpstr>
      <vt:lpstr>Nunito ExtraLight</vt:lpstr>
      <vt:lpstr>Courier New</vt:lpstr>
      <vt:lpstr>Raleway</vt:lpstr>
      <vt:lpstr>Nunito</vt:lpstr>
      <vt:lpstr>Calibri Light</vt:lpstr>
      <vt:lpstr>Poppins</vt:lpstr>
      <vt:lpstr>Office Theme</vt:lpstr>
      <vt:lpstr>1_Office Theme</vt:lpstr>
      <vt:lpstr>2_Office Theme</vt:lpstr>
      <vt:lpstr>Obligación de disponer de protección contra caídas</vt:lpstr>
      <vt:lpstr>¿Qué es la protección contra caídas?</vt:lpstr>
      <vt:lpstr>¿Qué es la protección contra caídas? 2</vt:lpstr>
      <vt:lpstr>Programa de protección contra caídas</vt:lpstr>
      <vt:lpstr>Programa de protección contra caídas 2</vt:lpstr>
      <vt:lpstr>Jerarquía de los controles de protección contra caídas</vt:lpstr>
      <vt:lpstr>Jerarquía de los controles de protección contra caídas 2</vt:lpstr>
      <vt:lpstr>Áreas específicas</vt:lpstr>
      <vt:lpstr>Áreas específicas 2</vt:lpstr>
      <vt:lpstr>Áreas específicas 3</vt:lpstr>
      <vt:lpstr>Áreas específicas 4</vt:lpstr>
      <vt:lpstr>Obligación de disponer de protección contra caídas 2</vt:lpstr>
      <vt:lpstr>Obligación de disponer de protección contra caídas 3</vt:lpstr>
      <vt:lpstr>Obligación de disponer de protección contra caídas 4</vt:lpstr>
      <vt:lpstr>Obligación de disponer de protección contra caídas 5 </vt:lpstr>
      <vt:lpstr>Obligación de disponer de protección contra caídas 6</vt:lpstr>
      <vt:lpstr>Obligación de disponer de protección contra caídas 7 </vt:lpstr>
      <vt:lpstr>Obligación de disponer de protección contra caídas 8</vt:lpstr>
      <vt:lpstr>Obligación de disponer de protección contra caídas 9 </vt:lpstr>
      <vt:lpstr>Obligación de disponer de protección contra caídas 10</vt:lpstr>
      <vt:lpstr>Obligación de disponer de protección contra caídas 11 </vt:lpstr>
      <vt:lpstr>Obligación de disponer de protección contra caídas 12 </vt:lpstr>
      <vt:lpstr>Obligación de disponer de protección contra caídas 13</vt:lpstr>
      <vt:lpstr>Obligación de disponer de protección contra caídas 14</vt:lpstr>
      <vt:lpstr>Obligación de disponer de protección contra caídas 15</vt:lpstr>
      <vt:lpstr>Protección contra caída de objetos</vt:lpstr>
      <vt:lpstr>Protección contra caída de objetos 2</vt:lpstr>
      <vt:lpstr>Protección contra caída de objetos 3</vt:lpstr>
      <vt:lpstr>¿Tiene preguntas?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9</cp:revision>
  <dcterms:created xsi:type="dcterms:W3CDTF">2019-05-30T18:50:33Z</dcterms:created>
  <dcterms:modified xsi:type="dcterms:W3CDTF">2023-06-06T14:00:33Z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ArticulateGUID">
    <vt:lpwstr>C91DFE07-2838-4292-8CC1-90E13CF1F987</vt:lpwstr>
  </property>
  <property fmtid="{D5CDD505-2E9C-101B-9397-08002B2CF9AE}" pid="5" name="ArticulatePath">
    <vt:lpwstr>2 - Duty to Have Fall Protection</vt:lpwstr>
  </property>
</Properties>
</file>