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 id="2147483661" r:id="rId5"/>
  </p:sldMasterIdLst>
  <p:notesMasterIdLst>
    <p:notesMasterId r:id="rId46"/>
  </p:notesMasterIdLst>
  <p:handoutMasterIdLst>
    <p:handoutMasterId r:id="rId47"/>
  </p:handoutMasterIdLst>
  <p:sldIdLst>
    <p:sldId id="286" r:id="rId6"/>
    <p:sldId id="511" r:id="rId7"/>
    <p:sldId id="600" r:id="rId8"/>
    <p:sldId id="601" r:id="rId9"/>
    <p:sldId id="602" r:id="rId10"/>
    <p:sldId id="521" r:id="rId11"/>
    <p:sldId id="556" r:id="rId12"/>
    <p:sldId id="598" r:id="rId13"/>
    <p:sldId id="532" r:id="rId14"/>
    <p:sldId id="557" r:id="rId15"/>
    <p:sldId id="577" r:id="rId16"/>
    <p:sldId id="558" r:id="rId17"/>
    <p:sldId id="533" r:id="rId18"/>
    <p:sldId id="560" r:id="rId19"/>
    <p:sldId id="561" r:id="rId20"/>
    <p:sldId id="562" r:id="rId21"/>
    <p:sldId id="534" r:id="rId22"/>
    <p:sldId id="579" r:id="rId23"/>
    <p:sldId id="603" r:id="rId24"/>
    <p:sldId id="580" r:id="rId25"/>
    <p:sldId id="535" r:id="rId26"/>
    <p:sldId id="599" r:id="rId27"/>
    <p:sldId id="583" r:id="rId28"/>
    <p:sldId id="584" r:id="rId29"/>
    <p:sldId id="536" r:id="rId30"/>
    <p:sldId id="604" r:id="rId31"/>
    <p:sldId id="592" r:id="rId32"/>
    <p:sldId id="593" r:id="rId33"/>
    <p:sldId id="537" r:id="rId34"/>
    <p:sldId id="586" r:id="rId35"/>
    <p:sldId id="587" r:id="rId36"/>
    <p:sldId id="588" r:id="rId37"/>
    <p:sldId id="589" r:id="rId38"/>
    <p:sldId id="594" r:id="rId39"/>
    <p:sldId id="595" r:id="rId40"/>
    <p:sldId id="605" r:id="rId41"/>
    <p:sldId id="596" r:id="rId42"/>
    <p:sldId id="606" r:id="rId43"/>
    <p:sldId id="597" r:id="rId44"/>
    <p:sldId id="305" r:id="rId45"/>
  </p:sldIdLst>
  <p:sldSz cx="12192000" cy="6858000"/>
  <p:notesSz cx="7315200" cy="9601200"/>
  <p:embeddedFontLst>
    <p:embeddedFont>
      <p:font typeface="Calibri" panose="020F0502020204030204" pitchFamily="34" charset="0"/>
      <p:regular r:id="rId48"/>
      <p:bold r:id="rId49"/>
      <p:italic r:id="rId50"/>
      <p:boldItalic r:id="rId51"/>
    </p:embeddedFont>
    <p:embeddedFont>
      <p:font typeface="Helvetica Neue" panose="020B0604020202020204" charset="0"/>
      <p:regular r:id="rId52"/>
      <p:bold r:id="rId53"/>
      <p:italic r:id="rId54"/>
      <p:boldItalic r:id="rId55"/>
    </p:embeddedFont>
    <p:embeddedFont>
      <p:font typeface="Nunito" pitchFamily="2" charset="0"/>
      <p:regular r:id="rId56"/>
      <p:bold r:id="rId57"/>
      <p:italic r:id="rId58"/>
      <p:boldItalic r:id="rId59"/>
    </p:embeddedFont>
    <p:embeddedFont>
      <p:font typeface="Nunito ExtraLight" pitchFamily="2" charset="0"/>
      <p:regular r:id="rId60"/>
      <p:italic r:id="rId61"/>
    </p:embeddedFont>
    <p:embeddedFont>
      <p:font typeface="Nunito Light" pitchFamily="2" charset="0"/>
      <p:regular r:id="rId62"/>
      <p:bold r:id="rId63"/>
      <p:italic r:id="rId64"/>
      <p:boldItalic r:id="rId65"/>
    </p:embeddedFont>
    <p:embeddedFont>
      <p:font typeface="Poppins" panose="00000500000000000000" pitchFamily="2" charset="0"/>
      <p:regular r:id="rId66"/>
      <p:bold r:id="rId67"/>
      <p:italic r:id="rId68"/>
      <p:boldItalic r:id="rId6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dea Translations" initials="IdT" lastIdx="1" clrIdx="0">
    <p:extLst>
      <p:ext uri="{19B8F6BF-5375-455C-9EA6-DF929625EA0E}">
        <p15:presenceInfo xmlns:p15="http://schemas.microsoft.com/office/powerpoint/2012/main" userId="Idea Translation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B508050-1CDD-4310-8BE3-6CA448936F76}" v="138" dt="2023-05-03T01:24:36.50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329" autoAdjust="0"/>
    <p:restoredTop sz="88166" autoAdjust="0"/>
  </p:normalViewPr>
  <p:slideViewPr>
    <p:cSldViewPr snapToGrid="0">
      <p:cViewPr varScale="1">
        <p:scale>
          <a:sx n="62" d="100"/>
          <a:sy n="62" d="100"/>
        </p:scale>
        <p:origin x="96" y="906"/>
      </p:cViewPr>
      <p:guideLst/>
    </p:cSldViewPr>
  </p:slideViewPr>
  <p:outlineViewPr>
    <p:cViewPr>
      <p:scale>
        <a:sx n="33" d="100"/>
        <a:sy n="33" d="100"/>
      </p:scale>
      <p:origin x="0" y="-59896"/>
    </p:cViewPr>
  </p:outlineViewPr>
  <p:notesTextViewPr>
    <p:cViewPr>
      <p:scale>
        <a:sx n="66" d="100"/>
        <a:sy n="66" d="100"/>
      </p:scale>
      <p:origin x="0" y="0"/>
    </p:cViewPr>
  </p:notesTextViewPr>
  <p:sorterViewPr>
    <p:cViewPr>
      <p:scale>
        <a:sx n="100" d="100"/>
        <a:sy n="100" d="100"/>
      </p:scale>
      <p:origin x="0" y="-274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handoutMaster" Target="handoutMasters/handoutMaster1.xml"/><Relationship Id="rId63" Type="http://schemas.openxmlformats.org/officeDocument/2006/relationships/font" Target="fonts/font16.fntdata"/><Relationship Id="rId68" Type="http://schemas.openxmlformats.org/officeDocument/2006/relationships/font" Target="fonts/font21.fntdata"/><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font" Target="fonts/font6.fntdata"/><Relationship Id="rId58" Type="http://schemas.openxmlformats.org/officeDocument/2006/relationships/font" Target="fonts/font11.fntdata"/><Relationship Id="rId66" Type="http://schemas.openxmlformats.org/officeDocument/2006/relationships/font" Target="fonts/font19.fntdata"/><Relationship Id="rId74" Type="http://schemas.openxmlformats.org/officeDocument/2006/relationships/tableStyles" Target="tableStyles.xml"/><Relationship Id="rId5" Type="http://schemas.openxmlformats.org/officeDocument/2006/relationships/slideMaster" Target="slideMasters/slideMaster2.xml"/><Relationship Id="rId61" Type="http://schemas.openxmlformats.org/officeDocument/2006/relationships/font" Target="fonts/font14.fntdata"/><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font" Target="fonts/font1.fntdata"/><Relationship Id="rId56" Type="http://schemas.openxmlformats.org/officeDocument/2006/relationships/font" Target="fonts/font9.fntdata"/><Relationship Id="rId64" Type="http://schemas.openxmlformats.org/officeDocument/2006/relationships/font" Target="fonts/font17.fntdata"/><Relationship Id="rId69" Type="http://schemas.openxmlformats.org/officeDocument/2006/relationships/font" Target="fonts/font22.fntdata"/><Relationship Id="rId8" Type="http://schemas.openxmlformats.org/officeDocument/2006/relationships/slide" Target="slides/slide3.xml"/><Relationship Id="rId51" Type="http://schemas.openxmlformats.org/officeDocument/2006/relationships/font" Target="fonts/font4.fntdata"/><Relationship Id="rId72"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notesMaster" Target="notesMasters/notesMaster1.xml"/><Relationship Id="rId59" Type="http://schemas.openxmlformats.org/officeDocument/2006/relationships/font" Target="fonts/font12.fntdata"/><Relationship Id="rId67" Type="http://schemas.openxmlformats.org/officeDocument/2006/relationships/font" Target="fonts/font20.fntdata"/><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font" Target="fonts/font7.fntdata"/><Relationship Id="rId62" Type="http://schemas.openxmlformats.org/officeDocument/2006/relationships/font" Target="fonts/font15.fntdata"/><Relationship Id="rId70" Type="http://schemas.openxmlformats.org/officeDocument/2006/relationships/commentAuthors" Target="commentAuthors.xml"/><Relationship Id="rId75"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font" Target="fonts/font2.fntdata"/><Relationship Id="rId57" Type="http://schemas.openxmlformats.org/officeDocument/2006/relationships/font" Target="fonts/font10.fntdata"/><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font" Target="fonts/font5.fntdata"/><Relationship Id="rId60" Type="http://schemas.openxmlformats.org/officeDocument/2006/relationships/font" Target="fonts/font13.fntdata"/><Relationship Id="rId65" Type="http://schemas.openxmlformats.org/officeDocument/2006/relationships/font" Target="fonts/font18.fntdata"/><Relationship Id="rId73"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font" Target="fonts/font3.fntdata"/><Relationship Id="rId55" Type="http://schemas.openxmlformats.org/officeDocument/2006/relationships/font" Target="fonts/font8.fntdata"/><Relationship Id="rId76" Type="http://schemas.microsoft.com/office/2015/10/relationships/revisionInfo" Target="revisionInfo.xml"/><Relationship Id="rId7" Type="http://schemas.openxmlformats.org/officeDocument/2006/relationships/slide" Target="slides/slide2.xml"/><Relationship Id="rId7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ersal Zaman" userId="f7dbc6cb-78f0-4d6e-8369-a8b9e421e308" providerId="ADAL" clId="{795F7029-CCEE-4154-B7FA-A17153CAA17B}"/>
    <pc:docChg chg="modSld">
      <pc:chgData name="Mersal Zaman" userId="f7dbc6cb-78f0-4d6e-8369-a8b9e421e308" providerId="ADAL" clId="{795F7029-CCEE-4154-B7FA-A17153CAA17B}" dt="2023-04-25T17:40:26.734" v="113" actId="962"/>
      <pc:docMkLst>
        <pc:docMk/>
      </pc:docMkLst>
      <pc:sldChg chg="modSp mod">
        <pc:chgData name="Mersal Zaman" userId="f7dbc6cb-78f0-4d6e-8369-a8b9e421e308" providerId="ADAL" clId="{795F7029-CCEE-4154-B7FA-A17153CAA17B}" dt="2023-04-25T17:34:21.727" v="3" actId="962"/>
        <pc:sldMkLst>
          <pc:docMk/>
          <pc:sldMk cId="2421715476" sldId="521"/>
        </pc:sldMkLst>
        <pc:picChg chg="mod">
          <ac:chgData name="Mersal Zaman" userId="f7dbc6cb-78f0-4d6e-8369-a8b9e421e308" providerId="ADAL" clId="{795F7029-CCEE-4154-B7FA-A17153CAA17B}" dt="2023-04-25T17:34:21.727" v="3" actId="962"/>
          <ac:picMkLst>
            <pc:docMk/>
            <pc:sldMk cId="2421715476" sldId="521"/>
            <ac:picMk id="4" creationId="{D0B440C7-FE19-3C69-142F-F29F8C9340D4}"/>
          </ac:picMkLst>
        </pc:picChg>
      </pc:sldChg>
      <pc:sldChg chg="modSp mod">
        <pc:chgData name="Mersal Zaman" userId="f7dbc6cb-78f0-4d6e-8369-a8b9e421e308" providerId="ADAL" clId="{795F7029-CCEE-4154-B7FA-A17153CAA17B}" dt="2023-04-25T17:36:28.197" v="23" actId="962"/>
        <pc:sldMkLst>
          <pc:docMk/>
          <pc:sldMk cId="4065689513" sldId="532"/>
        </pc:sldMkLst>
        <pc:picChg chg="mod">
          <ac:chgData name="Mersal Zaman" userId="f7dbc6cb-78f0-4d6e-8369-a8b9e421e308" providerId="ADAL" clId="{795F7029-CCEE-4154-B7FA-A17153CAA17B}" dt="2023-04-25T17:36:28.197" v="23" actId="962"/>
          <ac:picMkLst>
            <pc:docMk/>
            <pc:sldMk cId="4065689513" sldId="532"/>
            <ac:picMk id="4" creationId="{113DCC37-1C20-318A-8FD7-1ADFD42A1008}"/>
          </ac:picMkLst>
        </pc:picChg>
        <pc:picChg chg="mod">
          <ac:chgData name="Mersal Zaman" userId="f7dbc6cb-78f0-4d6e-8369-a8b9e421e308" providerId="ADAL" clId="{795F7029-CCEE-4154-B7FA-A17153CAA17B}" dt="2023-04-25T17:36:20.032" v="15" actId="962"/>
          <ac:picMkLst>
            <pc:docMk/>
            <pc:sldMk cId="4065689513" sldId="532"/>
            <ac:picMk id="6" creationId="{7B69AC28-4A00-26DB-B060-BEC381CBE8ED}"/>
          </ac:picMkLst>
        </pc:picChg>
      </pc:sldChg>
      <pc:sldChg chg="modSp">
        <pc:chgData name="Mersal Zaman" userId="f7dbc6cb-78f0-4d6e-8369-a8b9e421e308" providerId="ADAL" clId="{795F7029-CCEE-4154-B7FA-A17153CAA17B}" dt="2023-04-25T17:39:19.715" v="85" actId="962"/>
        <pc:sldMkLst>
          <pc:docMk/>
          <pc:sldMk cId="2121732518" sldId="535"/>
        </pc:sldMkLst>
        <pc:picChg chg="mod">
          <ac:chgData name="Mersal Zaman" userId="f7dbc6cb-78f0-4d6e-8369-a8b9e421e308" providerId="ADAL" clId="{795F7029-CCEE-4154-B7FA-A17153CAA17B}" dt="2023-04-25T17:39:19.715" v="85" actId="962"/>
          <ac:picMkLst>
            <pc:docMk/>
            <pc:sldMk cId="2121732518" sldId="535"/>
            <ac:picMk id="5" creationId="{ABA2A2DD-46FA-5683-9A2E-F468581F0BD3}"/>
          </ac:picMkLst>
        </pc:picChg>
      </pc:sldChg>
      <pc:sldChg chg="modSp mod">
        <pc:chgData name="Mersal Zaman" userId="f7dbc6cb-78f0-4d6e-8369-a8b9e421e308" providerId="ADAL" clId="{795F7029-CCEE-4154-B7FA-A17153CAA17B}" dt="2023-04-25T17:36:39.671" v="39" actId="962"/>
        <pc:sldMkLst>
          <pc:docMk/>
          <pc:sldMk cId="3870722598" sldId="557"/>
        </pc:sldMkLst>
        <pc:picChg chg="mod">
          <ac:chgData name="Mersal Zaman" userId="f7dbc6cb-78f0-4d6e-8369-a8b9e421e308" providerId="ADAL" clId="{795F7029-CCEE-4154-B7FA-A17153CAA17B}" dt="2023-04-25T17:36:39.671" v="39" actId="962"/>
          <ac:picMkLst>
            <pc:docMk/>
            <pc:sldMk cId="3870722598" sldId="557"/>
            <ac:picMk id="4" creationId="{3609BE92-4E4C-003C-33EA-17CD5CE04D16}"/>
          </ac:picMkLst>
        </pc:picChg>
      </pc:sldChg>
      <pc:sldChg chg="modSp">
        <pc:chgData name="Mersal Zaman" userId="f7dbc6cb-78f0-4d6e-8369-a8b9e421e308" providerId="ADAL" clId="{795F7029-CCEE-4154-B7FA-A17153CAA17B}" dt="2023-04-25T17:36:48.888" v="55" actId="962"/>
        <pc:sldMkLst>
          <pc:docMk/>
          <pc:sldMk cId="1119363646" sldId="577"/>
        </pc:sldMkLst>
        <pc:grpChg chg="mod">
          <ac:chgData name="Mersal Zaman" userId="f7dbc6cb-78f0-4d6e-8369-a8b9e421e308" providerId="ADAL" clId="{795F7029-CCEE-4154-B7FA-A17153CAA17B}" dt="2023-04-25T17:36:48.888" v="55" actId="962"/>
          <ac:grpSpMkLst>
            <pc:docMk/>
            <pc:sldMk cId="1119363646" sldId="577"/>
            <ac:grpSpMk id="8" creationId="{C4303C23-C276-68C1-6C1B-415F1C89C993}"/>
          </ac:grpSpMkLst>
        </pc:grpChg>
      </pc:sldChg>
      <pc:sldChg chg="modSp">
        <pc:chgData name="Mersal Zaman" userId="f7dbc6cb-78f0-4d6e-8369-a8b9e421e308" providerId="ADAL" clId="{795F7029-CCEE-4154-B7FA-A17153CAA17B}" dt="2023-04-25T17:38:47.261" v="75" actId="962"/>
        <pc:sldMkLst>
          <pc:docMk/>
          <pc:sldMk cId="2218915535" sldId="579"/>
        </pc:sldMkLst>
        <pc:grpChg chg="mod">
          <ac:chgData name="Mersal Zaman" userId="f7dbc6cb-78f0-4d6e-8369-a8b9e421e308" providerId="ADAL" clId="{795F7029-CCEE-4154-B7FA-A17153CAA17B}" dt="2023-04-25T17:38:47.261" v="75" actId="962"/>
          <ac:grpSpMkLst>
            <pc:docMk/>
            <pc:sldMk cId="2218915535" sldId="579"/>
            <ac:grpSpMk id="7" creationId="{841476E8-64DE-0204-C61C-1B6E470B4CFA}"/>
          </ac:grpSpMkLst>
        </pc:grpChg>
      </pc:sldChg>
      <pc:sldChg chg="modSp">
        <pc:chgData name="Mersal Zaman" userId="f7dbc6cb-78f0-4d6e-8369-a8b9e421e308" providerId="ADAL" clId="{795F7029-CCEE-4154-B7FA-A17153CAA17B}" dt="2023-04-25T17:40:26.734" v="113" actId="962"/>
        <pc:sldMkLst>
          <pc:docMk/>
          <pc:sldMk cId="263862387" sldId="583"/>
        </pc:sldMkLst>
        <pc:grpChg chg="mod">
          <ac:chgData name="Mersal Zaman" userId="f7dbc6cb-78f0-4d6e-8369-a8b9e421e308" providerId="ADAL" clId="{795F7029-CCEE-4154-B7FA-A17153CAA17B}" dt="2023-04-25T17:40:26.734" v="113" actId="962"/>
          <ac:grpSpMkLst>
            <pc:docMk/>
            <pc:sldMk cId="263862387" sldId="583"/>
            <ac:grpSpMk id="4" creationId="{B89422E8-CEB4-BB4C-1542-C78A6BDEAD96}"/>
          </ac:grpSpMkLst>
        </pc:grpChg>
      </pc:sldChg>
      <pc:sldChg chg="modSp mod">
        <pc:chgData name="Mersal Zaman" userId="f7dbc6cb-78f0-4d6e-8369-a8b9e421e308" providerId="ADAL" clId="{795F7029-CCEE-4154-B7FA-A17153CAA17B}" dt="2023-04-25T17:35:40.520" v="7" actId="962"/>
        <pc:sldMkLst>
          <pc:docMk/>
          <pc:sldMk cId="3079402652" sldId="598"/>
        </pc:sldMkLst>
        <pc:picChg chg="mod">
          <ac:chgData name="Mersal Zaman" userId="f7dbc6cb-78f0-4d6e-8369-a8b9e421e308" providerId="ADAL" clId="{795F7029-CCEE-4154-B7FA-A17153CAA17B}" dt="2023-04-25T17:35:40.520" v="7" actId="962"/>
          <ac:picMkLst>
            <pc:docMk/>
            <pc:sldMk cId="3079402652" sldId="598"/>
            <ac:picMk id="6" creationId="{C11ACEE8-5F09-66CF-E1CF-54A49FE27624}"/>
          </ac:picMkLst>
        </pc:picChg>
        <pc:picChg chg="mod">
          <ac:chgData name="Mersal Zaman" userId="f7dbc6cb-78f0-4d6e-8369-a8b9e421e308" providerId="ADAL" clId="{795F7029-CCEE-4154-B7FA-A17153CAA17B}" dt="2023-04-25T17:35:27.216" v="5" actId="962"/>
          <ac:picMkLst>
            <pc:docMk/>
            <pc:sldMk cId="3079402652" sldId="598"/>
            <ac:picMk id="7" creationId="{DCA40AB3-8793-7B14-D71F-E443C67BDDCC}"/>
          </ac:picMkLst>
        </pc:picChg>
      </pc:sldChg>
      <pc:sldChg chg="modSp mod">
        <pc:chgData name="Mersal Zaman" userId="f7dbc6cb-78f0-4d6e-8369-a8b9e421e308" providerId="ADAL" clId="{795F7029-CCEE-4154-B7FA-A17153CAA17B}" dt="2023-04-25T17:39:34.411" v="87" actId="962"/>
        <pc:sldMkLst>
          <pc:docMk/>
          <pc:sldMk cId="3463422157" sldId="599"/>
        </pc:sldMkLst>
        <pc:picChg chg="mod">
          <ac:chgData name="Mersal Zaman" userId="f7dbc6cb-78f0-4d6e-8369-a8b9e421e308" providerId="ADAL" clId="{795F7029-CCEE-4154-B7FA-A17153CAA17B}" dt="2023-04-25T17:39:34.411" v="87" actId="962"/>
          <ac:picMkLst>
            <pc:docMk/>
            <pc:sldMk cId="3463422157" sldId="599"/>
            <ac:picMk id="5" creationId="{B27A401A-B97E-8152-20F6-26861356FA2A}"/>
          </ac:picMkLst>
        </pc:picChg>
      </pc:sldChg>
      <pc:sldChg chg="modSp">
        <pc:chgData name="Mersal Zaman" userId="f7dbc6cb-78f0-4d6e-8369-a8b9e421e308" providerId="ADAL" clId="{795F7029-CCEE-4154-B7FA-A17153CAA17B}" dt="2023-04-25T17:39:02.363" v="77" actId="962"/>
        <pc:sldMkLst>
          <pc:docMk/>
          <pc:sldMk cId="292417161" sldId="603"/>
        </pc:sldMkLst>
        <pc:grpChg chg="mod">
          <ac:chgData name="Mersal Zaman" userId="f7dbc6cb-78f0-4d6e-8369-a8b9e421e308" providerId="ADAL" clId="{795F7029-CCEE-4154-B7FA-A17153CAA17B}" dt="2023-04-25T17:39:02.363" v="77" actId="962"/>
          <ac:grpSpMkLst>
            <pc:docMk/>
            <pc:sldMk cId="292417161" sldId="603"/>
            <ac:grpSpMk id="7" creationId="{841476E8-64DE-0204-C61C-1B6E470B4CFA}"/>
          </ac:grpSpMkLst>
        </pc:grpChg>
      </pc:sldChg>
    </pc:docChg>
  </pc:docChgLst>
  <pc:docChgLst>
    <pc:chgData name="Nazia Shah" userId="834fe6aa-7260-4947-9af5-9af74eff913c" providerId="ADAL" clId="{DB508050-1CDD-4310-8BE3-6CA448936F76}"/>
    <pc:docChg chg="undo custSel modSld">
      <pc:chgData name="Nazia Shah" userId="834fe6aa-7260-4947-9af5-9af74eff913c" providerId="ADAL" clId="{DB508050-1CDD-4310-8BE3-6CA448936F76}" dt="2023-05-03T01:24:36.508" v="460" actId="962"/>
      <pc:docMkLst>
        <pc:docMk/>
      </pc:docMkLst>
      <pc:sldChg chg="modSp mod">
        <pc:chgData name="Nazia Shah" userId="834fe6aa-7260-4947-9af5-9af74eff913c" providerId="ADAL" clId="{DB508050-1CDD-4310-8BE3-6CA448936F76}" dt="2023-05-03T01:19:11.011" v="400" actId="962"/>
        <pc:sldMkLst>
          <pc:docMk/>
          <pc:sldMk cId="3301438562" sldId="286"/>
        </pc:sldMkLst>
        <pc:spChg chg="mod">
          <ac:chgData name="Nazia Shah" userId="834fe6aa-7260-4947-9af5-9af74eff913c" providerId="ADAL" clId="{DB508050-1CDD-4310-8BE3-6CA448936F76}" dt="2023-05-03T01:19:11.011" v="400" actId="962"/>
          <ac:spMkLst>
            <pc:docMk/>
            <pc:sldMk cId="3301438562" sldId="286"/>
            <ac:spMk id="2" creationId="{2B3229FB-622D-13BC-54F2-E84FE9D143B9}"/>
          </ac:spMkLst>
        </pc:spChg>
        <pc:spChg chg="mod">
          <ac:chgData name="Nazia Shah" userId="834fe6aa-7260-4947-9af5-9af74eff913c" providerId="ADAL" clId="{DB508050-1CDD-4310-8BE3-6CA448936F76}" dt="2023-05-03T00:57:17.676" v="185" actId="33553"/>
          <ac:spMkLst>
            <pc:docMk/>
            <pc:sldMk cId="3301438562" sldId="286"/>
            <ac:spMk id="4" creationId="{25464C09-28DB-654A-9CBE-A18E47989EE6}"/>
          </ac:spMkLst>
        </pc:spChg>
        <pc:spChg chg="mod">
          <ac:chgData name="Nazia Shah" userId="834fe6aa-7260-4947-9af5-9af74eff913c" providerId="ADAL" clId="{DB508050-1CDD-4310-8BE3-6CA448936F76}" dt="2023-05-03T01:19:05.707" v="399" actId="962"/>
          <ac:spMkLst>
            <pc:docMk/>
            <pc:sldMk cId="3301438562" sldId="286"/>
            <ac:spMk id="5" creationId="{BD2F0370-A462-EA47-A926-2777BBA4F2A5}"/>
          </ac:spMkLst>
        </pc:spChg>
        <pc:picChg chg="mod">
          <ac:chgData name="Nazia Shah" userId="834fe6aa-7260-4947-9af5-9af74eff913c" providerId="ADAL" clId="{DB508050-1CDD-4310-8BE3-6CA448936F76}" dt="2023-04-26T21:13:48.394" v="0" actId="962"/>
          <ac:picMkLst>
            <pc:docMk/>
            <pc:sldMk cId="3301438562" sldId="286"/>
            <ac:picMk id="8" creationId="{50F00BB5-F8F4-D49F-DFA3-A3A141761EF6}"/>
          </ac:picMkLst>
        </pc:picChg>
        <pc:picChg chg="mod">
          <ac:chgData name="Nazia Shah" userId="834fe6aa-7260-4947-9af5-9af74eff913c" providerId="ADAL" clId="{DB508050-1CDD-4310-8BE3-6CA448936F76}" dt="2023-04-26T21:13:51.494" v="1" actId="962"/>
          <ac:picMkLst>
            <pc:docMk/>
            <pc:sldMk cId="3301438562" sldId="286"/>
            <ac:picMk id="9" creationId="{374BBE0C-CE66-6FE7-4FC5-47663EC86D9E}"/>
          </ac:picMkLst>
        </pc:picChg>
      </pc:sldChg>
      <pc:sldChg chg="modSp mod">
        <pc:chgData name="Nazia Shah" userId="834fe6aa-7260-4947-9af5-9af74eff913c" providerId="ADAL" clId="{DB508050-1CDD-4310-8BE3-6CA448936F76}" dt="2023-05-03T01:24:36.508" v="460" actId="962"/>
        <pc:sldMkLst>
          <pc:docMk/>
          <pc:sldMk cId="1104096895" sldId="305"/>
        </pc:sldMkLst>
        <pc:spChg chg="mod">
          <ac:chgData name="Nazia Shah" userId="834fe6aa-7260-4947-9af5-9af74eff913c" providerId="ADAL" clId="{DB508050-1CDD-4310-8BE3-6CA448936F76}" dt="2023-05-03T01:16:14.767" v="371" actId="33553"/>
          <ac:spMkLst>
            <pc:docMk/>
            <pc:sldMk cId="1104096895" sldId="305"/>
            <ac:spMk id="5" creationId="{CCFC31CB-FB86-40A6-B8AD-890D4034B5D2}"/>
          </ac:spMkLst>
        </pc:spChg>
        <pc:spChg chg="mod">
          <ac:chgData name="Nazia Shah" userId="834fe6aa-7260-4947-9af5-9af74eff913c" providerId="ADAL" clId="{DB508050-1CDD-4310-8BE3-6CA448936F76}" dt="2023-05-03T01:24:36.508" v="460" actId="962"/>
          <ac:spMkLst>
            <pc:docMk/>
            <pc:sldMk cId="1104096895" sldId="305"/>
            <ac:spMk id="7" creationId="{DAAB6184-7206-F0FB-7C18-1880E4121F85}"/>
          </ac:spMkLst>
        </pc:spChg>
      </pc:sldChg>
      <pc:sldChg chg="modSp mod">
        <pc:chgData name="Nazia Shah" userId="834fe6aa-7260-4947-9af5-9af74eff913c" providerId="ADAL" clId="{DB508050-1CDD-4310-8BE3-6CA448936F76}" dt="2023-05-03T01:16:28.090" v="373" actId="962"/>
        <pc:sldMkLst>
          <pc:docMk/>
          <pc:sldMk cId="2845231915" sldId="511"/>
        </pc:sldMkLst>
        <pc:spChg chg="mod">
          <ac:chgData name="Nazia Shah" userId="834fe6aa-7260-4947-9af5-9af74eff913c" providerId="ADAL" clId="{DB508050-1CDD-4310-8BE3-6CA448936F76}" dt="2023-05-03T01:16:26.877" v="372"/>
          <ac:spMkLst>
            <pc:docMk/>
            <pc:sldMk cId="2845231915" sldId="511"/>
            <ac:spMk id="3" creationId="{DFA9EF77-1B61-F7A4-2D65-B42BC6C87A3E}"/>
          </ac:spMkLst>
        </pc:spChg>
        <pc:spChg chg="mod">
          <ac:chgData name="Nazia Shah" userId="834fe6aa-7260-4947-9af5-9af74eff913c" providerId="ADAL" clId="{DB508050-1CDD-4310-8BE3-6CA448936F76}" dt="2023-05-03T01:16:28.090" v="373" actId="962"/>
          <ac:spMkLst>
            <pc:docMk/>
            <pc:sldMk cId="2845231915" sldId="511"/>
            <ac:spMk id="5" creationId="{5A7E26DB-B2CA-36E7-9140-6AEC0AD2A569}"/>
          </ac:spMkLst>
        </pc:spChg>
      </pc:sldChg>
      <pc:sldChg chg="modSp mod">
        <pc:chgData name="Nazia Shah" userId="834fe6aa-7260-4947-9af5-9af74eff913c" providerId="ADAL" clId="{DB508050-1CDD-4310-8BE3-6CA448936F76}" dt="2023-05-03T01:20:07.281" v="402"/>
        <pc:sldMkLst>
          <pc:docMk/>
          <pc:sldMk cId="2421715476" sldId="521"/>
        </pc:sldMkLst>
        <pc:spChg chg="mod">
          <ac:chgData name="Nazia Shah" userId="834fe6aa-7260-4947-9af5-9af74eff913c" providerId="ADAL" clId="{DB508050-1CDD-4310-8BE3-6CA448936F76}" dt="2023-05-03T01:20:07.281" v="402"/>
          <ac:spMkLst>
            <pc:docMk/>
            <pc:sldMk cId="2421715476" sldId="521"/>
            <ac:spMk id="2" creationId="{291EE34A-31D6-E72D-A160-8C580B4E2B1F}"/>
          </ac:spMkLst>
        </pc:spChg>
        <pc:spChg chg="mod">
          <ac:chgData name="Nazia Shah" userId="834fe6aa-7260-4947-9af5-9af74eff913c" providerId="ADAL" clId="{DB508050-1CDD-4310-8BE3-6CA448936F76}" dt="2023-05-03T01:20:00.289" v="401" actId="962"/>
          <ac:spMkLst>
            <pc:docMk/>
            <pc:sldMk cId="2421715476" sldId="521"/>
            <ac:spMk id="6" creationId="{8C020F98-FF67-4FDC-3046-028CBDE77B5B}"/>
          </ac:spMkLst>
        </pc:spChg>
      </pc:sldChg>
      <pc:sldChg chg="modSp mod">
        <pc:chgData name="Nazia Shah" userId="834fe6aa-7260-4947-9af5-9af74eff913c" providerId="ADAL" clId="{DB508050-1CDD-4310-8BE3-6CA448936F76}" dt="2023-05-03T01:18:15.682" v="392" actId="962"/>
        <pc:sldMkLst>
          <pc:docMk/>
          <pc:sldMk cId="4065689513" sldId="532"/>
        </pc:sldMkLst>
        <pc:spChg chg="mod">
          <ac:chgData name="Nazia Shah" userId="834fe6aa-7260-4947-9af5-9af74eff913c" providerId="ADAL" clId="{DB508050-1CDD-4310-8BE3-6CA448936F76}" dt="2023-05-03T01:18:01.047" v="389"/>
          <ac:spMkLst>
            <pc:docMk/>
            <pc:sldMk cId="4065689513" sldId="532"/>
            <ac:spMk id="2" creationId="{291EE34A-31D6-E72D-A160-8C580B4E2B1F}"/>
          </ac:spMkLst>
        </pc:spChg>
        <pc:spChg chg="mod">
          <ac:chgData name="Nazia Shah" userId="834fe6aa-7260-4947-9af5-9af74eff913c" providerId="ADAL" clId="{DB508050-1CDD-4310-8BE3-6CA448936F76}" dt="2023-05-03T01:18:15.682" v="392" actId="962"/>
          <ac:spMkLst>
            <pc:docMk/>
            <pc:sldMk cId="4065689513" sldId="532"/>
            <ac:spMk id="7" creationId="{8CD8FA20-60D5-AB14-6C9E-5B8422A055C6}"/>
          </ac:spMkLst>
        </pc:spChg>
        <pc:picChg chg="mod">
          <ac:chgData name="Nazia Shah" userId="834fe6aa-7260-4947-9af5-9af74eff913c" providerId="ADAL" clId="{DB508050-1CDD-4310-8BE3-6CA448936F76}" dt="2023-05-03T01:18:06.864" v="391"/>
          <ac:picMkLst>
            <pc:docMk/>
            <pc:sldMk cId="4065689513" sldId="532"/>
            <ac:picMk id="6" creationId="{7B69AC28-4A00-26DB-B060-BEC381CBE8ED}"/>
          </ac:picMkLst>
        </pc:picChg>
      </pc:sldChg>
      <pc:sldChg chg="modSp mod">
        <pc:chgData name="Nazia Shah" userId="834fe6aa-7260-4947-9af5-9af74eff913c" providerId="ADAL" clId="{DB508050-1CDD-4310-8BE3-6CA448936F76}" dt="2023-05-03T01:21:08.081" v="412"/>
        <pc:sldMkLst>
          <pc:docMk/>
          <pc:sldMk cId="3432693096" sldId="533"/>
        </pc:sldMkLst>
        <pc:spChg chg="mod">
          <ac:chgData name="Nazia Shah" userId="834fe6aa-7260-4947-9af5-9af74eff913c" providerId="ADAL" clId="{DB508050-1CDD-4310-8BE3-6CA448936F76}" dt="2023-05-03T01:21:08.081" v="412"/>
          <ac:spMkLst>
            <pc:docMk/>
            <pc:sldMk cId="3432693096" sldId="533"/>
            <ac:spMk id="2" creationId="{291EE34A-31D6-E72D-A160-8C580B4E2B1F}"/>
          </ac:spMkLst>
        </pc:spChg>
        <pc:spChg chg="mod">
          <ac:chgData name="Nazia Shah" userId="834fe6aa-7260-4947-9af5-9af74eff913c" providerId="ADAL" clId="{DB508050-1CDD-4310-8BE3-6CA448936F76}" dt="2023-05-03T01:21:02.792" v="411" actId="962"/>
          <ac:spMkLst>
            <pc:docMk/>
            <pc:sldMk cId="3432693096" sldId="533"/>
            <ac:spMk id="4" creationId="{6B31F685-7ED3-7019-ED05-BC9E26CE8436}"/>
          </ac:spMkLst>
        </pc:spChg>
      </pc:sldChg>
      <pc:sldChg chg="modSp mod">
        <pc:chgData name="Nazia Shah" userId="834fe6aa-7260-4947-9af5-9af74eff913c" providerId="ADAL" clId="{DB508050-1CDD-4310-8BE3-6CA448936F76}" dt="2023-05-03T01:21:36.110" v="420"/>
        <pc:sldMkLst>
          <pc:docMk/>
          <pc:sldMk cId="4006923793" sldId="534"/>
        </pc:sldMkLst>
        <pc:spChg chg="mod">
          <ac:chgData name="Nazia Shah" userId="834fe6aa-7260-4947-9af5-9af74eff913c" providerId="ADAL" clId="{DB508050-1CDD-4310-8BE3-6CA448936F76}" dt="2023-05-03T01:21:36.110" v="420"/>
          <ac:spMkLst>
            <pc:docMk/>
            <pc:sldMk cId="4006923793" sldId="534"/>
            <ac:spMk id="2" creationId="{291EE34A-31D6-E72D-A160-8C580B4E2B1F}"/>
          </ac:spMkLst>
        </pc:spChg>
        <pc:spChg chg="mod">
          <ac:chgData name="Nazia Shah" userId="834fe6aa-7260-4947-9af5-9af74eff913c" providerId="ADAL" clId="{DB508050-1CDD-4310-8BE3-6CA448936F76}" dt="2023-05-03T01:21:33.124" v="419" actId="962"/>
          <ac:spMkLst>
            <pc:docMk/>
            <pc:sldMk cId="4006923793" sldId="534"/>
            <ac:spMk id="4" creationId="{33D02B20-0A0E-6217-1A03-06AA8CBE3F22}"/>
          </ac:spMkLst>
        </pc:spChg>
      </pc:sldChg>
      <pc:sldChg chg="modSp mod">
        <pc:chgData name="Nazia Shah" userId="834fe6aa-7260-4947-9af5-9af74eff913c" providerId="ADAL" clId="{DB508050-1CDD-4310-8BE3-6CA448936F76}" dt="2023-05-03T01:22:25.935" v="428" actId="962"/>
        <pc:sldMkLst>
          <pc:docMk/>
          <pc:sldMk cId="2121732518" sldId="535"/>
        </pc:sldMkLst>
        <pc:spChg chg="mod">
          <ac:chgData name="Nazia Shah" userId="834fe6aa-7260-4947-9af5-9af74eff913c" providerId="ADAL" clId="{DB508050-1CDD-4310-8BE3-6CA448936F76}" dt="2023-05-03T01:22:18.023" v="427"/>
          <ac:spMkLst>
            <pc:docMk/>
            <pc:sldMk cId="2121732518" sldId="535"/>
            <ac:spMk id="2" creationId="{291EE34A-31D6-E72D-A160-8C580B4E2B1F}"/>
          </ac:spMkLst>
        </pc:spChg>
        <pc:spChg chg="mod">
          <ac:chgData name="Nazia Shah" userId="834fe6aa-7260-4947-9af5-9af74eff913c" providerId="ADAL" clId="{DB508050-1CDD-4310-8BE3-6CA448936F76}" dt="2023-05-03T00:56:17.942" v="12" actId="962"/>
          <ac:spMkLst>
            <pc:docMk/>
            <pc:sldMk cId="2121732518" sldId="535"/>
            <ac:spMk id="6" creationId="{8E13249D-0913-DD28-22F6-5A53B72213ED}"/>
          </ac:spMkLst>
        </pc:spChg>
        <pc:spChg chg="mod">
          <ac:chgData name="Nazia Shah" userId="834fe6aa-7260-4947-9af5-9af74eff913c" providerId="ADAL" clId="{DB508050-1CDD-4310-8BE3-6CA448936F76}" dt="2023-05-03T01:22:25.935" v="428" actId="962"/>
          <ac:spMkLst>
            <pc:docMk/>
            <pc:sldMk cId="2121732518" sldId="535"/>
            <ac:spMk id="7" creationId="{47B0094A-D87D-ACA0-142E-C46DB09F96FC}"/>
          </ac:spMkLst>
        </pc:spChg>
      </pc:sldChg>
      <pc:sldChg chg="modSp mod">
        <pc:chgData name="Nazia Shah" userId="834fe6aa-7260-4947-9af5-9af74eff913c" providerId="ADAL" clId="{DB508050-1CDD-4310-8BE3-6CA448936F76}" dt="2023-05-03T01:22:57.125" v="432"/>
        <pc:sldMkLst>
          <pc:docMk/>
          <pc:sldMk cId="3940633248" sldId="536"/>
        </pc:sldMkLst>
        <pc:spChg chg="mod">
          <ac:chgData name="Nazia Shah" userId="834fe6aa-7260-4947-9af5-9af74eff913c" providerId="ADAL" clId="{DB508050-1CDD-4310-8BE3-6CA448936F76}" dt="2023-05-03T01:22:57.125" v="432"/>
          <ac:spMkLst>
            <pc:docMk/>
            <pc:sldMk cId="3940633248" sldId="536"/>
            <ac:spMk id="2" creationId="{291EE34A-31D6-E72D-A160-8C580B4E2B1F}"/>
          </ac:spMkLst>
        </pc:spChg>
        <pc:spChg chg="mod">
          <ac:chgData name="Nazia Shah" userId="834fe6aa-7260-4947-9af5-9af74eff913c" providerId="ADAL" clId="{DB508050-1CDD-4310-8BE3-6CA448936F76}" dt="2023-05-03T01:22:54.054" v="431" actId="962"/>
          <ac:spMkLst>
            <pc:docMk/>
            <pc:sldMk cId="3940633248" sldId="536"/>
            <ac:spMk id="4" creationId="{5C52614D-8B0D-C91B-C046-F26BE40EED86}"/>
          </ac:spMkLst>
        </pc:spChg>
      </pc:sldChg>
      <pc:sldChg chg="modSp mod">
        <pc:chgData name="Nazia Shah" userId="834fe6aa-7260-4947-9af5-9af74eff913c" providerId="ADAL" clId="{DB508050-1CDD-4310-8BE3-6CA448936F76}" dt="2023-05-03T01:23:26.661" v="440"/>
        <pc:sldMkLst>
          <pc:docMk/>
          <pc:sldMk cId="561789286" sldId="537"/>
        </pc:sldMkLst>
        <pc:spChg chg="mod">
          <ac:chgData name="Nazia Shah" userId="834fe6aa-7260-4947-9af5-9af74eff913c" providerId="ADAL" clId="{DB508050-1CDD-4310-8BE3-6CA448936F76}" dt="2023-05-03T01:23:26.661" v="440"/>
          <ac:spMkLst>
            <pc:docMk/>
            <pc:sldMk cId="561789286" sldId="537"/>
            <ac:spMk id="2" creationId="{291EE34A-31D6-E72D-A160-8C580B4E2B1F}"/>
          </ac:spMkLst>
        </pc:spChg>
        <pc:spChg chg="mod">
          <ac:chgData name="Nazia Shah" userId="834fe6aa-7260-4947-9af5-9af74eff913c" providerId="ADAL" clId="{DB508050-1CDD-4310-8BE3-6CA448936F76}" dt="2023-05-03T01:23:24.483" v="439" actId="962"/>
          <ac:spMkLst>
            <pc:docMk/>
            <pc:sldMk cId="561789286" sldId="537"/>
            <ac:spMk id="4" creationId="{80E7885D-7AA8-E478-18EA-BD39882DA048}"/>
          </ac:spMkLst>
        </pc:spChg>
      </pc:sldChg>
      <pc:sldChg chg="modSp mod">
        <pc:chgData name="Nazia Shah" userId="834fe6aa-7260-4947-9af5-9af74eff913c" providerId="ADAL" clId="{DB508050-1CDD-4310-8BE3-6CA448936F76}" dt="2023-05-03T01:20:21.243" v="404"/>
        <pc:sldMkLst>
          <pc:docMk/>
          <pc:sldMk cId="921488035" sldId="556"/>
        </pc:sldMkLst>
        <pc:spChg chg="mod">
          <ac:chgData name="Nazia Shah" userId="834fe6aa-7260-4947-9af5-9af74eff913c" providerId="ADAL" clId="{DB508050-1CDD-4310-8BE3-6CA448936F76}" dt="2023-05-03T01:20:21.243" v="404"/>
          <ac:spMkLst>
            <pc:docMk/>
            <pc:sldMk cId="921488035" sldId="556"/>
            <ac:spMk id="2" creationId="{291EE34A-31D6-E72D-A160-8C580B4E2B1F}"/>
          </ac:spMkLst>
        </pc:spChg>
        <pc:spChg chg="mod">
          <ac:chgData name="Nazia Shah" userId="834fe6aa-7260-4947-9af5-9af74eff913c" providerId="ADAL" clId="{DB508050-1CDD-4310-8BE3-6CA448936F76}" dt="2023-05-03T01:20:17.989" v="403" actId="962"/>
          <ac:spMkLst>
            <pc:docMk/>
            <pc:sldMk cId="921488035" sldId="556"/>
            <ac:spMk id="4" creationId="{8DC4C089-82A4-97B2-644B-D68CD1A51F19}"/>
          </ac:spMkLst>
        </pc:spChg>
      </pc:sldChg>
      <pc:sldChg chg="modSp mod">
        <pc:chgData name="Nazia Shah" userId="834fe6aa-7260-4947-9af5-9af74eff913c" providerId="ADAL" clId="{DB508050-1CDD-4310-8BE3-6CA448936F76}" dt="2023-05-03T01:20:39.955" v="406"/>
        <pc:sldMkLst>
          <pc:docMk/>
          <pc:sldMk cId="3870722598" sldId="557"/>
        </pc:sldMkLst>
        <pc:spChg chg="mod">
          <ac:chgData name="Nazia Shah" userId="834fe6aa-7260-4947-9af5-9af74eff913c" providerId="ADAL" clId="{DB508050-1CDD-4310-8BE3-6CA448936F76}" dt="2023-05-03T01:20:39.955" v="406"/>
          <ac:spMkLst>
            <pc:docMk/>
            <pc:sldMk cId="3870722598" sldId="557"/>
            <ac:spMk id="2" creationId="{291EE34A-31D6-E72D-A160-8C580B4E2B1F}"/>
          </ac:spMkLst>
        </pc:spChg>
        <pc:spChg chg="mod">
          <ac:chgData name="Nazia Shah" userId="834fe6aa-7260-4947-9af5-9af74eff913c" providerId="ADAL" clId="{DB508050-1CDD-4310-8BE3-6CA448936F76}" dt="2023-05-03T01:20:35.847" v="405" actId="962"/>
          <ac:spMkLst>
            <pc:docMk/>
            <pc:sldMk cId="3870722598" sldId="557"/>
            <ac:spMk id="5" creationId="{41DA3F34-5116-4DAA-D225-9C32B63D361D}"/>
          </ac:spMkLst>
        </pc:spChg>
      </pc:sldChg>
      <pc:sldChg chg="modSp mod">
        <pc:chgData name="Nazia Shah" userId="834fe6aa-7260-4947-9af5-9af74eff913c" providerId="ADAL" clId="{DB508050-1CDD-4310-8BE3-6CA448936F76}" dt="2023-05-03T01:20:58.136" v="410"/>
        <pc:sldMkLst>
          <pc:docMk/>
          <pc:sldMk cId="3439153990" sldId="558"/>
        </pc:sldMkLst>
        <pc:spChg chg="mod">
          <ac:chgData name="Nazia Shah" userId="834fe6aa-7260-4947-9af5-9af74eff913c" providerId="ADAL" clId="{DB508050-1CDD-4310-8BE3-6CA448936F76}" dt="2023-05-03T01:20:58.136" v="410"/>
          <ac:spMkLst>
            <pc:docMk/>
            <pc:sldMk cId="3439153990" sldId="558"/>
            <ac:spMk id="2" creationId="{291EE34A-31D6-E72D-A160-8C580B4E2B1F}"/>
          </ac:spMkLst>
        </pc:spChg>
        <pc:spChg chg="mod">
          <ac:chgData name="Nazia Shah" userId="834fe6aa-7260-4947-9af5-9af74eff913c" providerId="ADAL" clId="{DB508050-1CDD-4310-8BE3-6CA448936F76}" dt="2023-05-03T01:20:54.908" v="409" actId="962"/>
          <ac:spMkLst>
            <pc:docMk/>
            <pc:sldMk cId="3439153990" sldId="558"/>
            <ac:spMk id="4" creationId="{2B325158-4A1A-0F5D-128E-9DB6BCCB6E8A}"/>
          </ac:spMkLst>
        </pc:spChg>
      </pc:sldChg>
      <pc:sldChg chg="modSp mod">
        <pc:chgData name="Nazia Shah" userId="834fe6aa-7260-4947-9af5-9af74eff913c" providerId="ADAL" clId="{DB508050-1CDD-4310-8BE3-6CA448936F76}" dt="2023-05-03T01:21:13.792" v="414"/>
        <pc:sldMkLst>
          <pc:docMk/>
          <pc:sldMk cId="2152579861" sldId="560"/>
        </pc:sldMkLst>
        <pc:spChg chg="mod">
          <ac:chgData name="Nazia Shah" userId="834fe6aa-7260-4947-9af5-9af74eff913c" providerId="ADAL" clId="{DB508050-1CDD-4310-8BE3-6CA448936F76}" dt="2023-05-03T01:21:13.792" v="414"/>
          <ac:spMkLst>
            <pc:docMk/>
            <pc:sldMk cId="2152579861" sldId="560"/>
            <ac:spMk id="2" creationId="{291EE34A-31D6-E72D-A160-8C580B4E2B1F}"/>
          </ac:spMkLst>
        </pc:spChg>
        <pc:spChg chg="mod">
          <ac:chgData name="Nazia Shah" userId="834fe6aa-7260-4947-9af5-9af74eff913c" providerId="ADAL" clId="{DB508050-1CDD-4310-8BE3-6CA448936F76}" dt="2023-05-03T01:21:12.177" v="413" actId="962"/>
          <ac:spMkLst>
            <pc:docMk/>
            <pc:sldMk cId="2152579861" sldId="560"/>
            <ac:spMk id="4" creationId="{6698500E-699D-77CF-118A-BD3A918F4BB9}"/>
          </ac:spMkLst>
        </pc:spChg>
      </pc:sldChg>
      <pc:sldChg chg="modSp mod">
        <pc:chgData name="Nazia Shah" userId="834fe6aa-7260-4947-9af5-9af74eff913c" providerId="ADAL" clId="{DB508050-1CDD-4310-8BE3-6CA448936F76}" dt="2023-05-03T01:21:21.973" v="416"/>
        <pc:sldMkLst>
          <pc:docMk/>
          <pc:sldMk cId="2570757208" sldId="561"/>
        </pc:sldMkLst>
        <pc:spChg chg="mod">
          <ac:chgData name="Nazia Shah" userId="834fe6aa-7260-4947-9af5-9af74eff913c" providerId="ADAL" clId="{DB508050-1CDD-4310-8BE3-6CA448936F76}" dt="2023-05-03T01:21:21.973" v="416"/>
          <ac:spMkLst>
            <pc:docMk/>
            <pc:sldMk cId="2570757208" sldId="561"/>
            <ac:spMk id="2" creationId="{291EE34A-31D6-E72D-A160-8C580B4E2B1F}"/>
          </ac:spMkLst>
        </pc:spChg>
        <pc:spChg chg="mod">
          <ac:chgData name="Nazia Shah" userId="834fe6aa-7260-4947-9af5-9af74eff913c" providerId="ADAL" clId="{DB508050-1CDD-4310-8BE3-6CA448936F76}" dt="2023-05-03T01:21:18.214" v="415" actId="962"/>
          <ac:spMkLst>
            <pc:docMk/>
            <pc:sldMk cId="2570757208" sldId="561"/>
            <ac:spMk id="4" creationId="{336192F0-3B05-4048-8CF2-392431A790EC}"/>
          </ac:spMkLst>
        </pc:spChg>
      </pc:sldChg>
      <pc:sldChg chg="modSp mod">
        <pc:chgData name="Nazia Shah" userId="834fe6aa-7260-4947-9af5-9af74eff913c" providerId="ADAL" clId="{DB508050-1CDD-4310-8BE3-6CA448936F76}" dt="2023-05-03T01:21:29.356" v="418"/>
        <pc:sldMkLst>
          <pc:docMk/>
          <pc:sldMk cId="3785259888" sldId="562"/>
        </pc:sldMkLst>
        <pc:spChg chg="mod">
          <ac:chgData name="Nazia Shah" userId="834fe6aa-7260-4947-9af5-9af74eff913c" providerId="ADAL" clId="{DB508050-1CDD-4310-8BE3-6CA448936F76}" dt="2023-05-03T01:21:29.356" v="418"/>
          <ac:spMkLst>
            <pc:docMk/>
            <pc:sldMk cId="3785259888" sldId="562"/>
            <ac:spMk id="2" creationId="{291EE34A-31D6-E72D-A160-8C580B4E2B1F}"/>
          </ac:spMkLst>
        </pc:spChg>
        <pc:spChg chg="mod">
          <ac:chgData name="Nazia Shah" userId="834fe6aa-7260-4947-9af5-9af74eff913c" providerId="ADAL" clId="{DB508050-1CDD-4310-8BE3-6CA448936F76}" dt="2023-05-03T01:21:26.163" v="417" actId="962"/>
          <ac:spMkLst>
            <pc:docMk/>
            <pc:sldMk cId="3785259888" sldId="562"/>
            <ac:spMk id="4" creationId="{D2FC3863-FF45-5802-DDE1-2D4753AC9E2E}"/>
          </ac:spMkLst>
        </pc:spChg>
      </pc:sldChg>
      <pc:sldChg chg="modSp mod">
        <pc:chgData name="Nazia Shah" userId="834fe6aa-7260-4947-9af5-9af74eff913c" providerId="ADAL" clId="{DB508050-1CDD-4310-8BE3-6CA448936F76}" dt="2023-05-03T01:20:50.607" v="408"/>
        <pc:sldMkLst>
          <pc:docMk/>
          <pc:sldMk cId="1119363646" sldId="577"/>
        </pc:sldMkLst>
        <pc:spChg chg="mod">
          <ac:chgData name="Nazia Shah" userId="834fe6aa-7260-4947-9af5-9af74eff913c" providerId="ADAL" clId="{DB508050-1CDD-4310-8BE3-6CA448936F76}" dt="2023-05-03T01:20:50.607" v="408"/>
          <ac:spMkLst>
            <pc:docMk/>
            <pc:sldMk cId="1119363646" sldId="577"/>
            <ac:spMk id="2" creationId="{291EE34A-31D6-E72D-A160-8C580B4E2B1F}"/>
          </ac:spMkLst>
        </pc:spChg>
        <pc:spChg chg="mod">
          <ac:chgData name="Nazia Shah" userId="834fe6aa-7260-4947-9af5-9af74eff913c" providerId="ADAL" clId="{DB508050-1CDD-4310-8BE3-6CA448936F76}" dt="2023-05-03T01:20:44.443" v="407" actId="962"/>
          <ac:spMkLst>
            <pc:docMk/>
            <pc:sldMk cId="1119363646" sldId="577"/>
            <ac:spMk id="4" creationId="{4D63024E-C888-6535-010F-6214773188EC}"/>
          </ac:spMkLst>
        </pc:spChg>
        <pc:grpChg chg="mod">
          <ac:chgData name="Nazia Shah" userId="834fe6aa-7260-4947-9af5-9af74eff913c" providerId="ADAL" clId="{DB508050-1CDD-4310-8BE3-6CA448936F76}" dt="2023-04-26T21:15:34.479" v="6" actId="1036"/>
          <ac:grpSpMkLst>
            <pc:docMk/>
            <pc:sldMk cId="1119363646" sldId="577"/>
            <ac:grpSpMk id="8" creationId="{C4303C23-C276-68C1-6C1B-415F1C89C993}"/>
          </ac:grpSpMkLst>
        </pc:grpChg>
        <pc:picChg chg="mod">
          <ac:chgData name="Nazia Shah" userId="834fe6aa-7260-4947-9af5-9af74eff913c" providerId="ADAL" clId="{DB508050-1CDD-4310-8BE3-6CA448936F76}" dt="2023-04-26T21:15:34.479" v="6" actId="1036"/>
          <ac:picMkLst>
            <pc:docMk/>
            <pc:sldMk cId="1119363646" sldId="577"/>
            <ac:picMk id="6" creationId="{BC3F22C2-0940-D080-42B9-4FB664D955E7}"/>
          </ac:picMkLst>
        </pc:picChg>
        <pc:picChg chg="mod">
          <ac:chgData name="Nazia Shah" userId="834fe6aa-7260-4947-9af5-9af74eff913c" providerId="ADAL" clId="{DB508050-1CDD-4310-8BE3-6CA448936F76}" dt="2023-04-26T21:15:34.479" v="6" actId="1036"/>
          <ac:picMkLst>
            <pc:docMk/>
            <pc:sldMk cId="1119363646" sldId="577"/>
            <ac:picMk id="7" creationId="{B2A2F34A-5B83-9B43-CF1E-B127CFAE125E}"/>
          </ac:picMkLst>
        </pc:picChg>
      </pc:sldChg>
      <pc:sldChg chg="modSp mod">
        <pc:chgData name="Nazia Shah" userId="834fe6aa-7260-4947-9af5-9af74eff913c" providerId="ADAL" clId="{DB508050-1CDD-4310-8BE3-6CA448936F76}" dt="2023-05-03T01:21:46.331" v="422"/>
        <pc:sldMkLst>
          <pc:docMk/>
          <pc:sldMk cId="2218915535" sldId="579"/>
        </pc:sldMkLst>
        <pc:spChg chg="mod">
          <ac:chgData name="Nazia Shah" userId="834fe6aa-7260-4947-9af5-9af74eff913c" providerId="ADAL" clId="{DB508050-1CDD-4310-8BE3-6CA448936F76}" dt="2023-05-03T01:21:46.331" v="422"/>
          <ac:spMkLst>
            <pc:docMk/>
            <pc:sldMk cId="2218915535" sldId="579"/>
            <ac:spMk id="2" creationId="{291EE34A-31D6-E72D-A160-8C580B4E2B1F}"/>
          </ac:spMkLst>
        </pc:spChg>
        <pc:spChg chg="mod">
          <ac:chgData name="Nazia Shah" userId="834fe6aa-7260-4947-9af5-9af74eff913c" providerId="ADAL" clId="{DB508050-1CDD-4310-8BE3-6CA448936F76}" dt="2023-05-03T00:56:10.287" v="10" actId="962"/>
          <ac:spMkLst>
            <pc:docMk/>
            <pc:sldMk cId="2218915535" sldId="579"/>
            <ac:spMk id="5" creationId="{F1569A43-0FBE-E4B4-B612-63B8D4749238}"/>
          </ac:spMkLst>
        </pc:spChg>
        <pc:spChg chg="mod">
          <ac:chgData name="Nazia Shah" userId="834fe6aa-7260-4947-9af5-9af74eff913c" providerId="ADAL" clId="{DB508050-1CDD-4310-8BE3-6CA448936F76}" dt="2023-05-03T01:21:41.484" v="421" actId="962"/>
          <ac:spMkLst>
            <pc:docMk/>
            <pc:sldMk cId="2218915535" sldId="579"/>
            <ac:spMk id="8" creationId="{4EB5E39F-BD40-3A0C-44CE-C9C8C40EB0CB}"/>
          </ac:spMkLst>
        </pc:spChg>
      </pc:sldChg>
      <pc:sldChg chg="modSp mod">
        <pc:chgData name="Nazia Shah" userId="834fe6aa-7260-4947-9af5-9af74eff913c" providerId="ADAL" clId="{DB508050-1CDD-4310-8BE3-6CA448936F76}" dt="2023-05-03T01:22:07.865" v="426" actId="962"/>
        <pc:sldMkLst>
          <pc:docMk/>
          <pc:sldMk cId="2387051366" sldId="580"/>
        </pc:sldMkLst>
        <pc:spChg chg="mod">
          <ac:chgData name="Nazia Shah" userId="834fe6aa-7260-4947-9af5-9af74eff913c" providerId="ADAL" clId="{DB508050-1CDD-4310-8BE3-6CA448936F76}" dt="2023-05-03T01:22:03.474" v="425"/>
          <ac:spMkLst>
            <pc:docMk/>
            <pc:sldMk cId="2387051366" sldId="580"/>
            <ac:spMk id="2" creationId="{291EE34A-31D6-E72D-A160-8C580B4E2B1F}"/>
          </ac:spMkLst>
        </pc:spChg>
        <pc:spChg chg="mod">
          <ac:chgData name="Nazia Shah" userId="834fe6aa-7260-4947-9af5-9af74eff913c" providerId="ADAL" clId="{DB508050-1CDD-4310-8BE3-6CA448936F76}" dt="2023-05-03T01:22:07.865" v="426" actId="962"/>
          <ac:spMkLst>
            <pc:docMk/>
            <pc:sldMk cId="2387051366" sldId="580"/>
            <ac:spMk id="4" creationId="{AE38C483-0670-6FB9-2224-7507CC730CAF}"/>
          </ac:spMkLst>
        </pc:spChg>
        <pc:picChg chg="mod">
          <ac:chgData name="Nazia Shah" userId="834fe6aa-7260-4947-9af5-9af74eff913c" providerId="ADAL" clId="{DB508050-1CDD-4310-8BE3-6CA448936F76}" dt="2023-04-26T21:16:10.168" v="8" actId="1076"/>
          <ac:picMkLst>
            <pc:docMk/>
            <pc:sldMk cId="2387051366" sldId="580"/>
            <ac:picMk id="7" creationId="{6968AB1F-30AD-63C3-479A-C9B09CEC3D2B}"/>
          </ac:picMkLst>
        </pc:picChg>
      </pc:sldChg>
      <pc:sldChg chg="modSp mod">
        <pc:chgData name="Nazia Shah" userId="834fe6aa-7260-4947-9af5-9af74eff913c" providerId="ADAL" clId="{DB508050-1CDD-4310-8BE3-6CA448936F76}" dt="2023-05-03T01:22:45.790" v="430"/>
        <pc:sldMkLst>
          <pc:docMk/>
          <pc:sldMk cId="263862387" sldId="583"/>
        </pc:sldMkLst>
        <pc:spChg chg="mod">
          <ac:chgData name="Nazia Shah" userId="834fe6aa-7260-4947-9af5-9af74eff913c" providerId="ADAL" clId="{DB508050-1CDD-4310-8BE3-6CA448936F76}" dt="2023-05-03T01:22:45.790" v="430"/>
          <ac:spMkLst>
            <pc:docMk/>
            <pc:sldMk cId="263862387" sldId="583"/>
            <ac:spMk id="2" creationId="{291EE34A-31D6-E72D-A160-8C580B4E2B1F}"/>
          </ac:spMkLst>
        </pc:spChg>
        <pc:spChg chg="mod">
          <ac:chgData name="Nazia Shah" userId="834fe6aa-7260-4947-9af5-9af74eff913c" providerId="ADAL" clId="{DB508050-1CDD-4310-8BE3-6CA448936F76}" dt="2023-05-03T01:22:40.266" v="429" actId="962"/>
          <ac:spMkLst>
            <pc:docMk/>
            <pc:sldMk cId="263862387" sldId="583"/>
            <ac:spMk id="11" creationId="{85033DA0-239F-15E2-2D4F-4ED02AB6E238}"/>
          </ac:spMkLst>
        </pc:spChg>
        <pc:grpChg chg="mod">
          <ac:chgData name="Nazia Shah" userId="834fe6aa-7260-4947-9af5-9af74eff913c" providerId="ADAL" clId="{DB508050-1CDD-4310-8BE3-6CA448936F76}" dt="2023-04-26T21:16:31.722" v="9" actId="1076"/>
          <ac:grpSpMkLst>
            <pc:docMk/>
            <pc:sldMk cId="263862387" sldId="583"/>
            <ac:grpSpMk id="8" creationId="{0988C7E4-CBEB-5804-D864-AB71A7F14DFB}"/>
          </ac:grpSpMkLst>
        </pc:grpChg>
        <pc:picChg chg="mod">
          <ac:chgData name="Nazia Shah" userId="834fe6aa-7260-4947-9af5-9af74eff913c" providerId="ADAL" clId="{DB508050-1CDD-4310-8BE3-6CA448936F76}" dt="2023-04-26T21:16:31.722" v="9" actId="1076"/>
          <ac:picMkLst>
            <pc:docMk/>
            <pc:sldMk cId="263862387" sldId="583"/>
            <ac:picMk id="9" creationId="{C6B797E7-6875-EE71-466C-89AEAE2ED3BC}"/>
          </ac:picMkLst>
        </pc:picChg>
        <pc:picChg chg="mod">
          <ac:chgData name="Nazia Shah" userId="834fe6aa-7260-4947-9af5-9af74eff913c" providerId="ADAL" clId="{DB508050-1CDD-4310-8BE3-6CA448936F76}" dt="2023-04-26T21:16:31.722" v="9" actId="1076"/>
          <ac:picMkLst>
            <pc:docMk/>
            <pc:sldMk cId="263862387" sldId="583"/>
            <ac:picMk id="10" creationId="{216B80CF-FFFB-98D7-81C1-88D89BDB149B}"/>
          </ac:picMkLst>
        </pc:picChg>
      </pc:sldChg>
      <pc:sldChg chg="modSp mod">
        <pc:chgData name="Nazia Shah" userId="834fe6aa-7260-4947-9af5-9af74eff913c" providerId="ADAL" clId="{DB508050-1CDD-4310-8BE3-6CA448936F76}" dt="2023-05-03T01:18:45.007" v="398" actId="962"/>
        <pc:sldMkLst>
          <pc:docMk/>
          <pc:sldMk cId="1785448194" sldId="584"/>
        </pc:sldMkLst>
        <pc:spChg chg="mod">
          <ac:chgData name="Nazia Shah" userId="834fe6aa-7260-4947-9af5-9af74eff913c" providerId="ADAL" clId="{DB508050-1CDD-4310-8BE3-6CA448936F76}" dt="2023-05-03T01:18:35.868" v="395"/>
          <ac:spMkLst>
            <pc:docMk/>
            <pc:sldMk cId="1785448194" sldId="584"/>
            <ac:spMk id="2" creationId="{291EE34A-31D6-E72D-A160-8C580B4E2B1F}"/>
          </ac:spMkLst>
        </pc:spChg>
        <pc:spChg chg="mod">
          <ac:chgData name="Nazia Shah" userId="834fe6aa-7260-4947-9af5-9af74eff913c" providerId="ADAL" clId="{DB508050-1CDD-4310-8BE3-6CA448936F76}" dt="2023-05-03T01:18:45.007" v="398" actId="962"/>
          <ac:spMkLst>
            <pc:docMk/>
            <pc:sldMk cId="1785448194" sldId="584"/>
            <ac:spMk id="4" creationId="{098F27DD-F695-E25F-CA6C-F8BA08AB9858}"/>
          </ac:spMkLst>
        </pc:spChg>
        <pc:picChg chg="mod">
          <ac:chgData name="Nazia Shah" userId="834fe6aa-7260-4947-9af5-9af74eff913c" providerId="ADAL" clId="{DB508050-1CDD-4310-8BE3-6CA448936F76}" dt="2023-05-03T01:18:40.393" v="396"/>
          <ac:picMkLst>
            <pc:docMk/>
            <pc:sldMk cId="1785448194" sldId="584"/>
            <ac:picMk id="12" creationId="{1515ACC9-D1DF-59F7-4545-B87DF11B2540}"/>
          </ac:picMkLst>
        </pc:picChg>
        <pc:picChg chg="mod">
          <ac:chgData name="Nazia Shah" userId="834fe6aa-7260-4947-9af5-9af74eff913c" providerId="ADAL" clId="{DB508050-1CDD-4310-8BE3-6CA448936F76}" dt="2023-05-03T01:18:43.489" v="397"/>
          <ac:picMkLst>
            <pc:docMk/>
            <pc:sldMk cId="1785448194" sldId="584"/>
            <ac:picMk id="13" creationId="{67EE4EE2-AED3-705F-DCC2-D6AE912D1904}"/>
          </ac:picMkLst>
        </pc:picChg>
      </pc:sldChg>
      <pc:sldChg chg="modSp mod">
        <pc:chgData name="Nazia Shah" userId="834fe6aa-7260-4947-9af5-9af74eff913c" providerId="ADAL" clId="{DB508050-1CDD-4310-8BE3-6CA448936F76}" dt="2023-05-03T01:23:32.535" v="442"/>
        <pc:sldMkLst>
          <pc:docMk/>
          <pc:sldMk cId="782750322" sldId="586"/>
        </pc:sldMkLst>
        <pc:spChg chg="mod">
          <ac:chgData name="Nazia Shah" userId="834fe6aa-7260-4947-9af5-9af74eff913c" providerId="ADAL" clId="{DB508050-1CDD-4310-8BE3-6CA448936F76}" dt="2023-05-03T01:23:32.535" v="442"/>
          <ac:spMkLst>
            <pc:docMk/>
            <pc:sldMk cId="782750322" sldId="586"/>
            <ac:spMk id="2" creationId="{291EE34A-31D6-E72D-A160-8C580B4E2B1F}"/>
          </ac:spMkLst>
        </pc:spChg>
        <pc:spChg chg="mod">
          <ac:chgData name="Nazia Shah" userId="834fe6aa-7260-4947-9af5-9af74eff913c" providerId="ADAL" clId="{DB508050-1CDD-4310-8BE3-6CA448936F76}" dt="2023-05-03T01:23:30.301" v="441" actId="962"/>
          <ac:spMkLst>
            <pc:docMk/>
            <pc:sldMk cId="782750322" sldId="586"/>
            <ac:spMk id="4" creationId="{5939BDC0-A76C-2A2C-AB03-58FFCBE34DC5}"/>
          </ac:spMkLst>
        </pc:spChg>
      </pc:sldChg>
      <pc:sldChg chg="modSp mod">
        <pc:chgData name="Nazia Shah" userId="834fe6aa-7260-4947-9af5-9af74eff913c" providerId="ADAL" clId="{DB508050-1CDD-4310-8BE3-6CA448936F76}" dt="2023-05-03T01:23:37.764" v="443" actId="962"/>
        <pc:sldMkLst>
          <pc:docMk/>
          <pc:sldMk cId="1416216159" sldId="587"/>
        </pc:sldMkLst>
        <pc:spChg chg="mod">
          <ac:chgData name="Nazia Shah" userId="834fe6aa-7260-4947-9af5-9af74eff913c" providerId="ADAL" clId="{DB508050-1CDD-4310-8BE3-6CA448936F76}" dt="2023-05-03T01:14:39.275" v="347" actId="20577"/>
          <ac:spMkLst>
            <pc:docMk/>
            <pc:sldMk cId="1416216159" sldId="587"/>
            <ac:spMk id="2" creationId="{291EE34A-31D6-E72D-A160-8C580B4E2B1F}"/>
          </ac:spMkLst>
        </pc:spChg>
        <pc:spChg chg="mod">
          <ac:chgData name="Nazia Shah" userId="834fe6aa-7260-4947-9af5-9af74eff913c" providerId="ADAL" clId="{DB508050-1CDD-4310-8BE3-6CA448936F76}" dt="2023-05-03T01:23:37.764" v="443" actId="962"/>
          <ac:spMkLst>
            <pc:docMk/>
            <pc:sldMk cId="1416216159" sldId="587"/>
            <ac:spMk id="5" creationId="{5D12514B-D42C-5D4F-B3BE-0F14DAB13A5D}"/>
          </ac:spMkLst>
        </pc:spChg>
        <pc:picChg chg="mod">
          <ac:chgData name="Nazia Shah" userId="834fe6aa-7260-4947-9af5-9af74eff913c" providerId="ADAL" clId="{DB508050-1CDD-4310-8BE3-6CA448936F76}" dt="2023-05-03T00:57:01.044" v="184" actId="962"/>
          <ac:picMkLst>
            <pc:docMk/>
            <pc:sldMk cId="1416216159" sldId="587"/>
            <ac:picMk id="4" creationId="{F6FD6DE2-D7F4-BAE8-07DA-79B9C08671EF}"/>
          </ac:picMkLst>
        </pc:picChg>
      </pc:sldChg>
      <pc:sldChg chg="modSp mod">
        <pc:chgData name="Nazia Shah" userId="834fe6aa-7260-4947-9af5-9af74eff913c" providerId="ADAL" clId="{DB508050-1CDD-4310-8BE3-6CA448936F76}" dt="2023-05-03T01:23:48.553" v="445"/>
        <pc:sldMkLst>
          <pc:docMk/>
          <pc:sldMk cId="9129042" sldId="588"/>
        </pc:sldMkLst>
        <pc:spChg chg="mod">
          <ac:chgData name="Nazia Shah" userId="834fe6aa-7260-4947-9af5-9af74eff913c" providerId="ADAL" clId="{DB508050-1CDD-4310-8BE3-6CA448936F76}" dt="2023-05-03T01:23:48.553" v="445"/>
          <ac:spMkLst>
            <pc:docMk/>
            <pc:sldMk cId="9129042" sldId="588"/>
            <ac:spMk id="2" creationId="{291EE34A-31D6-E72D-A160-8C580B4E2B1F}"/>
          </ac:spMkLst>
        </pc:spChg>
        <pc:spChg chg="mod">
          <ac:chgData name="Nazia Shah" userId="834fe6aa-7260-4947-9af5-9af74eff913c" providerId="ADAL" clId="{DB508050-1CDD-4310-8BE3-6CA448936F76}" dt="2023-05-03T01:23:45.415" v="444" actId="962"/>
          <ac:spMkLst>
            <pc:docMk/>
            <pc:sldMk cId="9129042" sldId="588"/>
            <ac:spMk id="4" creationId="{1A94C498-9488-1B19-9F52-89075CC05070}"/>
          </ac:spMkLst>
        </pc:spChg>
      </pc:sldChg>
      <pc:sldChg chg="modSp mod">
        <pc:chgData name="Nazia Shah" userId="834fe6aa-7260-4947-9af5-9af74eff913c" providerId="ADAL" clId="{DB508050-1CDD-4310-8BE3-6CA448936F76}" dt="2023-05-03T01:23:53.826" v="447"/>
        <pc:sldMkLst>
          <pc:docMk/>
          <pc:sldMk cId="3839491317" sldId="589"/>
        </pc:sldMkLst>
        <pc:spChg chg="mod">
          <ac:chgData name="Nazia Shah" userId="834fe6aa-7260-4947-9af5-9af74eff913c" providerId="ADAL" clId="{DB508050-1CDD-4310-8BE3-6CA448936F76}" dt="2023-05-03T01:23:53.826" v="447"/>
          <ac:spMkLst>
            <pc:docMk/>
            <pc:sldMk cId="3839491317" sldId="589"/>
            <ac:spMk id="2" creationId="{291EE34A-31D6-E72D-A160-8C580B4E2B1F}"/>
          </ac:spMkLst>
        </pc:spChg>
        <pc:spChg chg="mod">
          <ac:chgData name="Nazia Shah" userId="834fe6aa-7260-4947-9af5-9af74eff913c" providerId="ADAL" clId="{DB508050-1CDD-4310-8BE3-6CA448936F76}" dt="2023-05-03T01:23:51.642" v="446" actId="962"/>
          <ac:spMkLst>
            <pc:docMk/>
            <pc:sldMk cId="3839491317" sldId="589"/>
            <ac:spMk id="4" creationId="{4680E032-4634-C5D9-1061-43EE24C8E9E5}"/>
          </ac:spMkLst>
        </pc:spChg>
      </pc:sldChg>
      <pc:sldChg chg="modSp mod">
        <pc:chgData name="Nazia Shah" userId="834fe6aa-7260-4947-9af5-9af74eff913c" providerId="ADAL" clId="{DB508050-1CDD-4310-8BE3-6CA448936F76}" dt="2023-05-03T01:23:12.230" v="436"/>
        <pc:sldMkLst>
          <pc:docMk/>
          <pc:sldMk cId="1731666579" sldId="592"/>
        </pc:sldMkLst>
        <pc:spChg chg="mod">
          <ac:chgData name="Nazia Shah" userId="834fe6aa-7260-4947-9af5-9af74eff913c" providerId="ADAL" clId="{DB508050-1CDD-4310-8BE3-6CA448936F76}" dt="2023-05-03T01:23:12.230" v="436"/>
          <ac:spMkLst>
            <pc:docMk/>
            <pc:sldMk cId="1731666579" sldId="592"/>
            <ac:spMk id="2" creationId="{291EE34A-31D6-E72D-A160-8C580B4E2B1F}"/>
          </ac:spMkLst>
        </pc:spChg>
        <pc:spChg chg="mod">
          <ac:chgData name="Nazia Shah" userId="834fe6aa-7260-4947-9af5-9af74eff913c" providerId="ADAL" clId="{DB508050-1CDD-4310-8BE3-6CA448936F76}" dt="2023-05-03T01:23:08.980" v="435" actId="962"/>
          <ac:spMkLst>
            <pc:docMk/>
            <pc:sldMk cId="1731666579" sldId="592"/>
            <ac:spMk id="4" creationId="{B845290B-3CE6-B0BC-9088-71DDF86BC6B3}"/>
          </ac:spMkLst>
        </pc:spChg>
      </pc:sldChg>
      <pc:sldChg chg="modSp mod">
        <pc:chgData name="Nazia Shah" userId="834fe6aa-7260-4947-9af5-9af74eff913c" providerId="ADAL" clId="{DB508050-1CDD-4310-8BE3-6CA448936F76}" dt="2023-05-03T01:23:20.786" v="438"/>
        <pc:sldMkLst>
          <pc:docMk/>
          <pc:sldMk cId="3790696445" sldId="593"/>
        </pc:sldMkLst>
        <pc:spChg chg="mod">
          <ac:chgData name="Nazia Shah" userId="834fe6aa-7260-4947-9af5-9af74eff913c" providerId="ADAL" clId="{DB508050-1CDD-4310-8BE3-6CA448936F76}" dt="2023-05-03T01:23:20.786" v="438"/>
          <ac:spMkLst>
            <pc:docMk/>
            <pc:sldMk cId="3790696445" sldId="593"/>
            <ac:spMk id="2" creationId="{291EE34A-31D6-E72D-A160-8C580B4E2B1F}"/>
          </ac:spMkLst>
        </pc:spChg>
        <pc:spChg chg="mod">
          <ac:chgData name="Nazia Shah" userId="834fe6aa-7260-4947-9af5-9af74eff913c" providerId="ADAL" clId="{DB508050-1CDD-4310-8BE3-6CA448936F76}" dt="2023-05-03T01:23:17.839" v="437" actId="962"/>
          <ac:spMkLst>
            <pc:docMk/>
            <pc:sldMk cId="3790696445" sldId="593"/>
            <ac:spMk id="4" creationId="{E003A941-415D-D789-6AD7-396024BCDD37}"/>
          </ac:spMkLst>
        </pc:spChg>
      </pc:sldChg>
      <pc:sldChg chg="modSp mod">
        <pc:chgData name="Nazia Shah" userId="834fe6aa-7260-4947-9af5-9af74eff913c" providerId="ADAL" clId="{DB508050-1CDD-4310-8BE3-6CA448936F76}" dt="2023-05-03T01:24:01.488" v="449"/>
        <pc:sldMkLst>
          <pc:docMk/>
          <pc:sldMk cId="3728828837" sldId="594"/>
        </pc:sldMkLst>
        <pc:spChg chg="mod">
          <ac:chgData name="Nazia Shah" userId="834fe6aa-7260-4947-9af5-9af74eff913c" providerId="ADAL" clId="{DB508050-1CDD-4310-8BE3-6CA448936F76}" dt="2023-05-03T01:24:01.488" v="449"/>
          <ac:spMkLst>
            <pc:docMk/>
            <pc:sldMk cId="3728828837" sldId="594"/>
            <ac:spMk id="2" creationId="{291EE34A-31D6-E72D-A160-8C580B4E2B1F}"/>
          </ac:spMkLst>
        </pc:spChg>
        <pc:spChg chg="mod">
          <ac:chgData name="Nazia Shah" userId="834fe6aa-7260-4947-9af5-9af74eff913c" providerId="ADAL" clId="{DB508050-1CDD-4310-8BE3-6CA448936F76}" dt="2023-05-03T01:23:58.439" v="448" actId="962"/>
          <ac:spMkLst>
            <pc:docMk/>
            <pc:sldMk cId="3728828837" sldId="594"/>
            <ac:spMk id="3" creationId="{6A565BFA-E197-7292-91E2-CF0392882A18}"/>
          </ac:spMkLst>
        </pc:spChg>
      </pc:sldChg>
      <pc:sldChg chg="modSp mod">
        <pc:chgData name="Nazia Shah" userId="834fe6aa-7260-4947-9af5-9af74eff913c" providerId="ADAL" clId="{DB508050-1CDD-4310-8BE3-6CA448936F76}" dt="2023-05-03T01:24:06.846" v="451"/>
        <pc:sldMkLst>
          <pc:docMk/>
          <pc:sldMk cId="1274188325" sldId="595"/>
        </pc:sldMkLst>
        <pc:spChg chg="mod">
          <ac:chgData name="Nazia Shah" userId="834fe6aa-7260-4947-9af5-9af74eff913c" providerId="ADAL" clId="{DB508050-1CDD-4310-8BE3-6CA448936F76}" dt="2023-05-03T01:24:06.846" v="451"/>
          <ac:spMkLst>
            <pc:docMk/>
            <pc:sldMk cId="1274188325" sldId="595"/>
            <ac:spMk id="2" creationId="{291EE34A-31D6-E72D-A160-8C580B4E2B1F}"/>
          </ac:spMkLst>
        </pc:spChg>
        <pc:spChg chg="mod">
          <ac:chgData name="Nazia Shah" userId="834fe6aa-7260-4947-9af5-9af74eff913c" providerId="ADAL" clId="{DB508050-1CDD-4310-8BE3-6CA448936F76}" dt="2023-05-03T01:24:04.747" v="450" actId="962"/>
          <ac:spMkLst>
            <pc:docMk/>
            <pc:sldMk cId="1274188325" sldId="595"/>
            <ac:spMk id="4" creationId="{E1DDE3ED-142E-2353-2A99-7D549293F53B}"/>
          </ac:spMkLst>
        </pc:spChg>
      </pc:sldChg>
      <pc:sldChg chg="modSp mod">
        <pc:chgData name="Nazia Shah" userId="834fe6aa-7260-4947-9af5-9af74eff913c" providerId="ADAL" clId="{DB508050-1CDD-4310-8BE3-6CA448936F76}" dt="2023-05-03T01:24:18.910" v="455"/>
        <pc:sldMkLst>
          <pc:docMk/>
          <pc:sldMk cId="2372375255" sldId="596"/>
        </pc:sldMkLst>
        <pc:spChg chg="mod">
          <ac:chgData name="Nazia Shah" userId="834fe6aa-7260-4947-9af5-9af74eff913c" providerId="ADAL" clId="{DB508050-1CDD-4310-8BE3-6CA448936F76}" dt="2023-05-03T01:24:18.910" v="455"/>
          <ac:spMkLst>
            <pc:docMk/>
            <pc:sldMk cId="2372375255" sldId="596"/>
            <ac:spMk id="2" creationId="{291EE34A-31D6-E72D-A160-8C580B4E2B1F}"/>
          </ac:spMkLst>
        </pc:spChg>
        <pc:spChg chg="mod">
          <ac:chgData name="Nazia Shah" userId="834fe6aa-7260-4947-9af5-9af74eff913c" providerId="ADAL" clId="{DB508050-1CDD-4310-8BE3-6CA448936F76}" dt="2023-05-03T01:24:16.427" v="454" actId="962"/>
          <ac:spMkLst>
            <pc:docMk/>
            <pc:sldMk cId="2372375255" sldId="596"/>
            <ac:spMk id="4" creationId="{EBC787B4-60EE-87C9-BFE0-31DF05332367}"/>
          </ac:spMkLst>
        </pc:spChg>
      </pc:sldChg>
      <pc:sldChg chg="modSp mod">
        <pc:chgData name="Nazia Shah" userId="834fe6aa-7260-4947-9af5-9af74eff913c" providerId="ADAL" clId="{DB508050-1CDD-4310-8BE3-6CA448936F76}" dt="2023-05-03T01:24:30.384" v="459"/>
        <pc:sldMkLst>
          <pc:docMk/>
          <pc:sldMk cId="449046505" sldId="597"/>
        </pc:sldMkLst>
        <pc:spChg chg="mod">
          <ac:chgData name="Nazia Shah" userId="834fe6aa-7260-4947-9af5-9af74eff913c" providerId="ADAL" clId="{DB508050-1CDD-4310-8BE3-6CA448936F76}" dt="2023-05-03T01:24:30.384" v="459"/>
          <ac:spMkLst>
            <pc:docMk/>
            <pc:sldMk cId="449046505" sldId="597"/>
            <ac:spMk id="2" creationId="{291EE34A-31D6-E72D-A160-8C580B4E2B1F}"/>
          </ac:spMkLst>
        </pc:spChg>
        <pc:spChg chg="mod">
          <ac:chgData name="Nazia Shah" userId="834fe6aa-7260-4947-9af5-9af74eff913c" providerId="ADAL" clId="{DB508050-1CDD-4310-8BE3-6CA448936F76}" dt="2023-05-03T01:24:27.849" v="458" actId="962"/>
          <ac:spMkLst>
            <pc:docMk/>
            <pc:sldMk cId="449046505" sldId="597"/>
            <ac:spMk id="4" creationId="{A07A0B62-ADCA-7537-EE8C-B21215E89418}"/>
          </ac:spMkLst>
        </pc:spChg>
      </pc:sldChg>
      <pc:sldChg chg="modSp mod">
        <pc:chgData name="Nazia Shah" userId="834fe6aa-7260-4947-9af5-9af74eff913c" providerId="ADAL" clId="{DB508050-1CDD-4310-8BE3-6CA448936F76}" dt="2023-05-03T01:17:52.120" v="388" actId="962"/>
        <pc:sldMkLst>
          <pc:docMk/>
          <pc:sldMk cId="3079402652" sldId="598"/>
        </pc:sldMkLst>
        <pc:spChg chg="mod">
          <ac:chgData name="Nazia Shah" userId="834fe6aa-7260-4947-9af5-9af74eff913c" providerId="ADAL" clId="{DB508050-1CDD-4310-8BE3-6CA448936F76}" dt="2023-05-03T01:17:52.120" v="388" actId="962"/>
          <ac:spMkLst>
            <pc:docMk/>
            <pc:sldMk cId="3079402652" sldId="598"/>
            <ac:spMk id="3" creationId="{5C886471-BCA8-CBA7-7210-D42188CC70BE}"/>
          </ac:spMkLst>
        </pc:spChg>
        <pc:spChg chg="mod">
          <ac:chgData name="Nazia Shah" userId="834fe6aa-7260-4947-9af5-9af74eff913c" providerId="ADAL" clId="{DB508050-1CDD-4310-8BE3-6CA448936F76}" dt="2023-05-03T01:17:45.054" v="386"/>
          <ac:spMkLst>
            <pc:docMk/>
            <pc:sldMk cId="3079402652" sldId="598"/>
            <ac:spMk id="5" creationId="{5D4CF9FC-F714-6131-B97E-1701303D3B90}"/>
          </ac:spMkLst>
        </pc:spChg>
        <pc:picChg chg="mod">
          <ac:chgData name="Nazia Shah" userId="834fe6aa-7260-4947-9af5-9af74eff913c" providerId="ADAL" clId="{DB508050-1CDD-4310-8BE3-6CA448936F76}" dt="2023-05-03T01:17:50.221" v="387"/>
          <ac:picMkLst>
            <pc:docMk/>
            <pc:sldMk cId="3079402652" sldId="598"/>
            <ac:picMk id="7" creationId="{DCA40AB3-8793-7B14-D71F-E443C67BDDCC}"/>
          </ac:picMkLst>
        </pc:picChg>
      </pc:sldChg>
      <pc:sldChg chg="modSp mod">
        <pc:chgData name="Nazia Shah" userId="834fe6aa-7260-4947-9af5-9af74eff913c" providerId="ADAL" clId="{DB508050-1CDD-4310-8BE3-6CA448936F76}" dt="2023-05-03T01:18:27.199" v="394" actId="962"/>
        <pc:sldMkLst>
          <pc:docMk/>
          <pc:sldMk cId="3463422157" sldId="599"/>
        </pc:sldMkLst>
        <pc:spChg chg="mod">
          <ac:chgData name="Nazia Shah" userId="834fe6aa-7260-4947-9af5-9af74eff913c" providerId="ADAL" clId="{DB508050-1CDD-4310-8BE3-6CA448936F76}" dt="2023-05-03T01:18:27.199" v="394" actId="962"/>
          <ac:spMkLst>
            <pc:docMk/>
            <pc:sldMk cId="3463422157" sldId="599"/>
            <ac:spMk id="2" creationId="{5F535A20-9A96-D1FB-6976-0F060361DDED}"/>
          </ac:spMkLst>
        </pc:spChg>
        <pc:spChg chg="mod">
          <ac:chgData name="Nazia Shah" userId="834fe6aa-7260-4947-9af5-9af74eff913c" providerId="ADAL" clId="{DB508050-1CDD-4310-8BE3-6CA448936F76}" dt="2023-05-03T01:12:36.995" v="329" actId="33553"/>
          <ac:spMkLst>
            <pc:docMk/>
            <pc:sldMk cId="3463422157" sldId="599"/>
            <ac:spMk id="7" creationId="{4166319F-71B8-B4D3-7A80-5B360B545E7E}"/>
          </ac:spMkLst>
        </pc:spChg>
        <pc:picChg chg="mod">
          <ac:chgData name="Nazia Shah" userId="834fe6aa-7260-4947-9af5-9af74eff913c" providerId="ADAL" clId="{DB508050-1CDD-4310-8BE3-6CA448936F76}" dt="2023-05-03T01:18:25.586" v="393"/>
          <ac:picMkLst>
            <pc:docMk/>
            <pc:sldMk cId="3463422157" sldId="599"/>
            <ac:picMk id="3" creationId="{BC777B24-9EA5-ED07-8738-AFE53D911887}"/>
          </ac:picMkLst>
        </pc:picChg>
      </pc:sldChg>
      <pc:sldChg chg="modSp mod">
        <pc:chgData name="Nazia Shah" userId="834fe6aa-7260-4947-9af5-9af74eff913c" providerId="ADAL" clId="{DB508050-1CDD-4310-8BE3-6CA448936F76}" dt="2023-05-03T01:16:43.073" v="375"/>
        <pc:sldMkLst>
          <pc:docMk/>
          <pc:sldMk cId="1871160260" sldId="600"/>
        </pc:sldMkLst>
        <pc:spChg chg="mod">
          <ac:chgData name="Nazia Shah" userId="834fe6aa-7260-4947-9af5-9af74eff913c" providerId="ADAL" clId="{DB508050-1CDD-4310-8BE3-6CA448936F76}" dt="2023-05-03T00:58:12.653" v="197" actId="5793"/>
          <ac:spMkLst>
            <pc:docMk/>
            <pc:sldMk cId="1871160260" sldId="600"/>
            <ac:spMk id="2" creationId="{9D645700-6E6E-B1AB-4CDB-2527118E1C2A}"/>
          </ac:spMkLst>
        </pc:spChg>
        <pc:spChg chg="mod">
          <ac:chgData name="Nazia Shah" userId="834fe6aa-7260-4947-9af5-9af74eff913c" providerId="ADAL" clId="{DB508050-1CDD-4310-8BE3-6CA448936F76}" dt="2023-05-03T01:16:43.073" v="375"/>
          <ac:spMkLst>
            <pc:docMk/>
            <pc:sldMk cId="1871160260" sldId="600"/>
            <ac:spMk id="3" creationId="{DFA9EF77-1B61-F7A4-2D65-B42BC6C87A3E}"/>
          </ac:spMkLst>
        </pc:spChg>
        <pc:spChg chg="mod">
          <ac:chgData name="Nazia Shah" userId="834fe6aa-7260-4947-9af5-9af74eff913c" providerId="ADAL" clId="{DB508050-1CDD-4310-8BE3-6CA448936F76}" dt="2023-05-03T01:16:41.307" v="374" actId="962"/>
          <ac:spMkLst>
            <pc:docMk/>
            <pc:sldMk cId="1871160260" sldId="600"/>
            <ac:spMk id="5" creationId="{094F2660-3595-A650-0FF1-FE3D93677682}"/>
          </ac:spMkLst>
        </pc:spChg>
      </pc:sldChg>
      <pc:sldChg chg="modSp mod">
        <pc:chgData name="Nazia Shah" userId="834fe6aa-7260-4947-9af5-9af74eff913c" providerId="ADAL" clId="{DB508050-1CDD-4310-8BE3-6CA448936F76}" dt="2023-05-03T01:16:56.439" v="377" actId="962"/>
        <pc:sldMkLst>
          <pc:docMk/>
          <pc:sldMk cId="3167748613" sldId="601"/>
        </pc:sldMkLst>
        <pc:spChg chg="mod">
          <ac:chgData name="Nazia Shah" userId="834fe6aa-7260-4947-9af5-9af74eff913c" providerId="ADAL" clId="{DB508050-1CDD-4310-8BE3-6CA448936F76}" dt="2023-05-03T01:16:50.236" v="376"/>
          <ac:spMkLst>
            <pc:docMk/>
            <pc:sldMk cId="3167748613" sldId="601"/>
            <ac:spMk id="3" creationId="{DFA9EF77-1B61-F7A4-2D65-B42BC6C87A3E}"/>
          </ac:spMkLst>
        </pc:spChg>
        <pc:spChg chg="mod">
          <ac:chgData name="Nazia Shah" userId="834fe6aa-7260-4947-9af5-9af74eff913c" providerId="ADAL" clId="{DB508050-1CDD-4310-8BE3-6CA448936F76}" dt="2023-05-03T01:16:56.439" v="377" actId="962"/>
          <ac:spMkLst>
            <pc:docMk/>
            <pc:sldMk cId="3167748613" sldId="601"/>
            <ac:spMk id="5" creationId="{5D45CCD6-604E-8DFC-C24F-ACAB73D686AA}"/>
          </ac:spMkLst>
        </pc:spChg>
      </pc:sldChg>
      <pc:sldChg chg="modSp mod">
        <pc:chgData name="Nazia Shah" userId="834fe6aa-7260-4947-9af5-9af74eff913c" providerId="ADAL" clId="{DB508050-1CDD-4310-8BE3-6CA448936F76}" dt="2023-05-03T01:17:32.322" v="385" actId="962"/>
        <pc:sldMkLst>
          <pc:docMk/>
          <pc:sldMk cId="134204163" sldId="602"/>
        </pc:sldMkLst>
        <pc:spChg chg="mod">
          <ac:chgData name="Nazia Shah" userId="834fe6aa-7260-4947-9af5-9af74eff913c" providerId="ADAL" clId="{DB508050-1CDD-4310-8BE3-6CA448936F76}" dt="2023-05-03T01:17:19.937" v="379" actId="962"/>
          <ac:spMkLst>
            <pc:docMk/>
            <pc:sldMk cId="134204163" sldId="602"/>
            <ac:spMk id="2" creationId="{9D645700-6E6E-B1AB-4CDB-2527118E1C2A}"/>
          </ac:spMkLst>
        </pc:spChg>
        <pc:spChg chg="mod">
          <ac:chgData name="Nazia Shah" userId="834fe6aa-7260-4947-9af5-9af74eff913c" providerId="ADAL" clId="{DB508050-1CDD-4310-8BE3-6CA448936F76}" dt="2023-05-03T01:17:32.322" v="385" actId="962"/>
          <ac:spMkLst>
            <pc:docMk/>
            <pc:sldMk cId="134204163" sldId="602"/>
            <ac:spMk id="3" creationId="{DFA9EF77-1B61-F7A4-2D65-B42BC6C87A3E}"/>
          </ac:spMkLst>
        </pc:spChg>
        <pc:spChg chg="mod">
          <ac:chgData name="Nazia Shah" userId="834fe6aa-7260-4947-9af5-9af74eff913c" providerId="ADAL" clId="{DB508050-1CDD-4310-8BE3-6CA448936F76}" dt="2023-05-03T01:17:27.833" v="384"/>
          <ac:spMkLst>
            <pc:docMk/>
            <pc:sldMk cId="134204163" sldId="602"/>
            <ac:spMk id="5" creationId="{2B5CEBCC-A61F-DE10-03B6-B476A13B3429}"/>
          </ac:spMkLst>
        </pc:spChg>
        <pc:spChg chg="mod">
          <ac:chgData name="Nazia Shah" userId="834fe6aa-7260-4947-9af5-9af74eff913c" providerId="ADAL" clId="{DB508050-1CDD-4310-8BE3-6CA448936F76}" dt="2023-05-03T01:17:24.751" v="381" actId="962"/>
          <ac:spMkLst>
            <pc:docMk/>
            <pc:sldMk cId="134204163" sldId="602"/>
            <ac:spMk id="6" creationId="{F172AA39-4A87-F11D-DD22-4A568D961D22}"/>
          </ac:spMkLst>
        </pc:spChg>
      </pc:sldChg>
      <pc:sldChg chg="modSp mod">
        <pc:chgData name="Nazia Shah" userId="834fe6aa-7260-4947-9af5-9af74eff913c" providerId="ADAL" clId="{DB508050-1CDD-4310-8BE3-6CA448936F76}" dt="2023-05-03T01:21:56.014" v="424"/>
        <pc:sldMkLst>
          <pc:docMk/>
          <pc:sldMk cId="292417161" sldId="603"/>
        </pc:sldMkLst>
        <pc:spChg chg="mod">
          <ac:chgData name="Nazia Shah" userId="834fe6aa-7260-4947-9af5-9af74eff913c" providerId="ADAL" clId="{DB508050-1CDD-4310-8BE3-6CA448936F76}" dt="2023-05-03T01:21:56.014" v="424"/>
          <ac:spMkLst>
            <pc:docMk/>
            <pc:sldMk cId="292417161" sldId="603"/>
            <ac:spMk id="2" creationId="{291EE34A-31D6-E72D-A160-8C580B4E2B1F}"/>
          </ac:spMkLst>
        </pc:spChg>
        <pc:spChg chg="mod">
          <ac:chgData name="Nazia Shah" userId="834fe6aa-7260-4947-9af5-9af74eff913c" providerId="ADAL" clId="{DB508050-1CDD-4310-8BE3-6CA448936F76}" dt="2023-05-03T00:56:14.356" v="11" actId="962"/>
          <ac:spMkLst>
            <pc:docMk/>
            <pc:sldMk cId="292417161" sldId="603"/>
            <ac:spMk id="5" creationId="{F1569A43-0FBE-E4B4-B612-63B8D4749238}"/>
          </ac:spMkLst>
        </pc:spChg>
        <pc:spChg chg="mod">
          <ac:chgData name="Nazia Shah" userId="834fe6aa-7260-4947-9af5-9af74eff913c" providerId="ADAL" clId="{DB508050-1CDD-4310-8BE3-6CA448936F76}" dt="2023-05-03T01:21:51.448" v="423" actId="962"/>
          <ac:spMkLst>
            <pc:docMk/>
            <pc:sldMk cId="292417161" sldId="603"/>
            <ac:spMk id="8" creationId="{A8BB749E-738A-5B84-8C71-D8B34E5A8357}"/>
          </ac:spMkLst>
        </pc:spChg>
      </pc:sldChg>
      <pc:sldChg chg="modSp mod">
        <pc:chgData name="Nazia Shah" userId="834fe6aa-7260-4947-9af5-9af74eff913c" providerId="ADAL" clId="{DB508050-1CDD-4310-8BE3-6CA448936F76}" dt="2023-05-03T01:23:04.203" v="434"/>
        <pc:sldMkLst>
          <pc:docMk/>
          <pc:sldMk cId="297290982" sldId="604"/>
        </pc:sldMkLst>
        <pc:spChg chg="mod">
          <ac:chgData name="Nazia Shah" userId="834fe6aa-7260-4947-9af5-9af74eff913c" providerId="ADAL" clId="{DB508050-1CDD-4310-8BE3-6CA448936F76}" dt="2023-05-03T01:23:04.203" v="434"/>
          <ac:spMkLst>
            <pc:docMk/>
            <pc:sldMk cId="297290982" sldId="604"/>
            <ac:spMk id="2" creationId="{291EE34A-31D6-E72D-A160-8C580B4E2B1F}"/>
          </ac:spMkLst>
        </pc:spChg>
        <pc:spChg chg="mod">
          <ac:chgData name="Nazia Shah" userId="834fe6aa-7260-4947-9af5-9af74eff913c" providerId="ADAL" clId="{DB508050-1CDD-4310-8BE3-6CA448936F76}" dt="2023-05-03T01:23:02.232" v="433" actId="962"/>
          <ac:spMkLst>
            <pc:docMk/>
            <pc:sldMk cId="297290982" sldId="604"/>
            <ac:spMk id="4" creationId="{2863D17F-F2FE-B60D-E1CF-41EB02D4046E}"/>
          </ac:spMkLst>
        </pc:spChg>
      </pc:sldChg>
      <pc:sldChg chg="modSp mod">
        <pc:chgData name="Nazia Shah" userId="834fe6aa-7260-4947-9af5-9af74eff913c" providerId="ADAL" clId="{DB508050-1CDD-4310-8BE3-6CA448936F76}" dt="2023-05-03T01:24:13.399" v="453"/>
        <pc:sldMkLst>
          <pc:docMk/>
          <pc:sldMk cId="645454673" sldId="605"/>
        </pc:sldMkLst>
        <pc:spChg chg="mod">
          <ac:chgData name="Nazia Shah" userId="834fe6aa-7260-4947-9af5-9af74eff913c" providerId="ADAL" clId="{DB508050-1CDD-4310-8BE3-6CA448936F76}" dt="2023-05-03T01:24:13.399" v="453"/>
          <ac:spMkLst>
            <pc:docMk/>
            <pc:sldMk cId="645454673" sldId="605"/>
            <ac:spMk id="2" creationId="{291EE34A-31D6-E72D-A160-8C580B4E2B1F}"/>
          </ac:spMkLst>
        </pc:spChg>
        <pc:spChg chg="mod">
          <ac:chgData name="Nazia Shah" userId="834fe6aa-7260-4947-9af5-9af74eff913c" providerId="ADAL" clId="{DB508050-1CDD-4310-8BE3-6CA448936F76}" dt="2023-05-03T01:24:10.788" v="452" actId="962"/>
          <ac:spMkLst>
            <pc:docMk/>
            <pc:sldMk cId="645454673" sldId="605"/>
            <ac:spMk id="4" creationId="{333AA90F-E9F2-0C29-59C8-6C1362F0FE34}"/>
          </ac:spMkLst>
        </pc:spChg>
      </pc:sldChg>
      <pc:sldChg chg="modSp mod">
        <pc:chgData name="Nazia Shah" userId="834fe6aa-7260-4947-9af5-9af74eff913c" providerId="ADAL" clId="{DB508050-1CDD-4310-8BE3-6CA448936F76}" dt="2023-05-03T01:24:24.007" v="457"/>
        <pc:sldMkLst>
          <pc:docMk/>
          <pc:sldMk cId="1785680937" sldId="606"/>
        </pc:sldMkLst>
        <pc:spChg chg="mod">
          <ac:chgData name="Nazia Shah" userId="834fe6aa-7260-4947-9af5-9af74eff913c" providerId="ADAL" clId="{DB508050-1CDD-4310-8BE3-6CA448936F76}" dt="2023-05-03T01:24:24.007" v="457"/>
          <ac:spMkLst>
            <pc:docMk/>
            <pc:sldMk cId="1785680937" sldId="606"/>
            <ac:spMk id="2" creationId="{291EE34A-31D6-E72D-A160-8C580B4E2B1F}"/>
          </ac:spMkLst>
        </pc:spChg>
        <pc:spChg chg="mod">
          <ac:chgData name="Nazia Shah" userId="834fe6aa-7260-4947-9af5-9af74eff913c" providerId="ADAL" clId="{DB508050-1CDD-4310-8BE3-6CA448936F76}" dt="2023-05-03T01:24:21.953" v="456" actId="962"/>
          <ac:spMkLst>
            <pc:docMk/>
            <pc:sldMk cId="1785680937" sldId="606"/>
            <ac:spMk id="4" creationId="{223DD74C-6B22-9745-7714-79C07633B4A2}"/>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E85044-CA6D-4456-9DCB-063FFA4D98A0}"/>
              </a:ext>
            </a:extLst>
          </p:cNvPr>
          <p:cNvSpPr>
            <a:spLocks noGrp="1"/>
          </p:cNvSpPr>
          <p:nvPr>
            <p:ph type="hdr" sz="quarter"/>
          </p:nvPr>
        </p:nvSpPr>
        <p:spPr>
          <a:xfrm>
            <a:off x="0" y="0"/>
            <a:ext cx="3169920" cy="481727"/>
          </a:xfrm>
          <a:prstGeom prst="rect">
            <a:avLst/>
          </a:prstGeom>
        </p:spPr>
        <p:txBody>
          <a:bodyPr vert="horz" lIns="96653" tIns="48327" rIns="96653" bIns="48327" rtlCol="0"/>
          <a:lstStyle>
            <a:lvl1pPr algn="l">
              <a:defRPr sz="1200"/>
            </a:lvl1pPr>
          </a:lstStyle>
          <a:p>
            <a:endParaRPr lang="en-US"/>
          </a:p>
        </p:txBody>
      </p:sp>
      <p:sp>
        <p:nvSpPr>
          <p:cNvPr id="3" name="Date Placeholder 2">
            <a:extLst>
              <a:ext uri="{FF2B5EF4-FFF2-40B4-BE49-F238E27FC236}">
                <a16:creationId xmlns:a16="http://schemas.microsoft.com/office/drawing/2014/main" id="{E95F1D7E-E338-4EB8-BC67-D40A0BBF2AFE}"/>
              </a:ext>
            </a:extLst>
          </p:cNvPr>
          <p:cNvSpPr>
            <a:spLocks noGrp="1"/>
          </p:cNvSpPr>
          <p:nvPr>
            <p:ph type="dt" sz="quarter" idx="1"/>
          </p:nvPr>
        </p:nvSpPr>
        <p:spPr>
          <a:xfrm>
            <a:off x="4143587" y="0"/>
            <a:ext cx="3169920" cy="481727"/>
          </a:xfrm>
          <a:prstGeom prst="rect">
            <a:avLst/>
          </a:prstGeom>
        </p:spPr>
        <p:txBody>
          <a:bodyPr vert="horz" lIns="96653" tIns="48327" rIns="96653" bIns="48327" rtlCol="0"/>
          <a:lstStyle>
            <a:lvl1pPr algn="r">
              <a:defRPr sz="1200"/>
            </a:lvl1pPr>
          </a:lstStyle>
          <a:p>
            <a:endParaRPr lang="en-US"/>
          </a:p>
        </p:txBody>
      </p:sp>
      <p:sp>
        <p:nvSpPr>
          <p:cNvPr id="4" name="Footer Placeholder 3">
            <a:extLst>
              <a:ext uri="{FF2B5EF4-FFF2-40B4-BE49-F238E27FC236}">
                <a16:creationId xmlns:a16="http://schemas.microsoft.com/office/drawing/2014/main" id="{FF0DD429-52B5-47E3-A2C3-5E98695EC7DD}"/>
              </a:ext>
            </a:extLst>
          </p:cNvPr>
          <p:cNvSpPr>
            <a:spLocks noGrp="1"/>
          </p:cNvSpPr>
          <p:nvPr>
            <p:ph type="ftr" sz="quarter" idx="2"/>
          </p:nvPr>
        </p:nvSpPr>
        <p:spPr>
          <a:xfrm>
            <a:off x="0" y="9119475"/>
            <a:ext cx="3169920" cy="481726"/>
          </a:xfrm>
          <a:prstGeom prst="rect">
            <a:avLst/>
          </a:prstGeom>
        </p:spPr>
        <p:txBody>
          <a:bodyPr vert="horz" lIns="96653" tIns="48327" rIns="96653" bIns="48327"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B4338778-294F-4378-A7F6-9001478D8850}"/>
              </a:ext>
            </a:extLst>
          </p:cNvPr>
          <p:cNvSpPr>
            <a:spLocks noGrp="1"/>
          </p:cNvSpPr>
          <p:nvPr>
            <p:ph type="sldNum" sz="quarter" idx="3"/>
          </p:nvPr>
        </p:nvSpPr>
        <p:spPr>
          <a:xfrm>
            <a:off x="4143587" y="9119475"/>
            <a:ext cx="3169920" cy="481726"/>
          </a:xfrm>
          <a:prstGeom prst="rect">
            <a:avLst/>
          </a:prstGeom>
        </p:spPr>
        <p:txBody>
          <a:bodyPr vert="horz" lIns="96653" tIns="48327" rIns="96653" bIns="48327" rtlCol="0" anchor="b"/>
          <a:lstStyle>
            <a:lvl1pPr algn="r">
              <a:defRPr sz="1200"/>
            </a:lvl1pPr>
          </a:lstStyle>
          <a:p>
            <a:fld id="{C2255E06-F9F4-4173-9E67-A741A00148FA}" type="slidenum">
              <a:rPr lang="en-US" smtClean="0"/>
              <a:t>‹#›</a:t>
            </a:fld>
            <a:endParaRPr lang="en-US"/>
          </a:p>
        </p:txBody>
      </p:sp>
    </p:spTree>
    <p:extLst>
      <p:ext uri="{BB962C8B-B14F-4D97-AF65-F5344CB8AC3E}">
        <p14:creationId xmlns:p14="http://schemas.microsoft.com/office/powerpoint/2010/main" val="2469624235"/>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53" tIns="48327" rIns="96653" bIns="48327" rtlCol="0"/>
          <a:lstStyle>
            <a:lvl1pPr algn="l">
              <a:defRPr sz="1200"/>
            </a:lvl1pPr>
          </a:lstStyle>
          <a:p>
            <a:endParaRPr lang="en-US"/>
          </a:p>
        </p:txBody>
      </p:sp>
      <p:sp>
        <p:nvSpPr>
          <p:cNvPr id="3" name="Date Placeholder 2"/>
          <p:cNvSpPr>
            <a:spLocks noGrp="1"/>
          </p:cNvSpPr>
          <p:nvPr>
            <p:ph type="dt" idx="1"/>
          </p:nvPr>
        </p:nvSpPr>
        <p:spPr>
          <a:xfrm>
            <a:off x="4143587" y="0"/>
            <a:ext cx="3169920" cy="481727"/>
          </a:xfrm>
          <a:prstGeom prst="rect">
            <a:avLst/>
          </a:prstGeom>
        </p:spPr>
        <p:txBody>
          <a:bodyPr vert="horz" lIns="96653" tIns="48327" rIns="96653" bIns="48327" rtlCol="0"/>
          <a:lstStyle>
            <a:lvl1pPr algn="r">
              <a:defRPr sz="1200"/>
            </a:lvl1pPr>
          </a:lstStyle>
          <a:p>
            <a:endParaRPr lang="en-US"/>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53" tIns="48327" rIns="96653" bIns="48327" rtlCol="0" anchor="ctr"/>
          <a:lstStyle/>
          <a:p>
            <a:endParaRPr lang="en-US"/>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53" tIns="48327" rIns="96653" bIns="4832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5"/>
            <a:ext cx="3169920" cy="481726"/>
          </a:xfrm>
          <a:prstGeom prst="rect">
            <a:avLst/>
          </a:prstGeom>
        </p:spPr>
        <p:txBody>
          <a:bodyPr vert="horz" lIns="96653" tIns="48327" rIns="96653" bIns="48327" rtlCol="0" anchor="b"/>
          <a:lstStyle>
            <a:lvl1pPr algn="l">
              <a:defRPr sz="1200"/>
            </a:lvl1pPr>
          </a:lstStyle>
          <a:p>
            <a:endParaRPr lang="en-US"/>
          </a:p>
        </p:txBody>
      </p:sp>
      <p:sp>
        <p:nvSpPr>
          <p:cNvPr id="7" name="Slide Number Placeholder 6"/>
          <p:cNvSpPr>
            <a:spLocks noGrp="1"/>
          </p:cNvSpPr>
          <p:nvPr>
            <p:ph type="sldNum" sz="quarter" idx="5"/>
          </p:nvPr>
        </p:nvSpPr>
        <p:spPr>
          <a:xfrm>
            <a:off x="4143587" y="9119475"/>
            <a:ext cx="3169920" cy="481726"/>
          </a:xfrm>
          <a:prstGeom prst="rect">
            <a:avLst/>
          </a:prstGeom>
        </p:spPr>
        <p:txBody>
          <a:bodyPr vert="horz" lIns="96653" tIns="48327" rIns="96653" bIns="48327" rtlCol="0" anchor="b"/>
          <a:lstStyle>
            <a:lvl1pPr algn="r">
              <a:defRPr sz="1200"/>
            </a:lvl1pPr>
          </a:lstStyle>
          <a:p>
            <a:fld id="{EC3E72B5-85CF-4B3F-8E83-F8AF90B971C9}" type="slidenum">
              <a:rPr lang="en-US" smtClean="0"/>
              <a:t>‹#›</a:t>
            </a:fld>
            <a:endParaRPr lang="en-US"/>
          </a:p>
        </p:txBody>
      </p:sp>
    </p:spTree>
    <p:extLst>
      <p:ext uri="{BB962C8B-B14F-4D97-AF65-F5344CB8AC3E}">
        <p14:creationId xmlns:p14="http://schemas.microsoft.com/office/powerpoint/2010/main" val="885170590"/>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8" Type="http://schemas.openxmlformats.org/officeDocument/2006/relationships/hyperlink" Target="https://www.osha.gov/laws-regs/interlinking/standards/1926.502(h)(1)(v)" TargetMode="External"/><Relationship Id="rId3" Type="http://schemas.openxmlformats.org/officeDocument/2006/relationships/hyperlink" Target="https://www.osha.gov/laws-regs/interlinking/standards/1926.502(h)(1)" TargetMode="External"/><Relationship Id="rId7" Type="http://schemas.openxmlformats.org/officeDocument/2006/relationships/hyperlink" Target="https://www.osha.gov/laws-regs/interlinking/standards/1926.502(h)(1)(iv)" TargetMode="External"/><Relationship Id="rId2" Type="http://schemas.openxmlformats.org/officeDocument/2006/relationships/slide" Target="../slides/slide18.xml"/><Relationship Id="rId1" Type="http://schemas.openxmlformats.org/officeDocument/2006/relationships/notesMaster" Target="../notesMasters/notesMaster1.xml"/><Relationship Id="rId6" Type="http://schemas.openxmlformats.org/officeDocument/2006/relationships/hyperlink" Target="https://www.osha.gov/laws-regs/interlinking/standards/1926.502(h)(1)(iii)" TargetMode="External"/><Relationship Id="rId5" Type="http://schemas.openxmlformats.org/officeDocument/2006/relationships/hyperlink" Target="https://www.osha.gov/laws-regs/interlinking/standards/1926.502(h)(1)(ii)" TargetMode="External"/><Relationship Id="rId4" Type="http://schemas.openxmlformats.org/officeDocument/2006/relationships/hyperlink" Target="https://www.osha.gov/laws-regs/interlinking/standards/1926.502(h)(1)(i)" TargetMode="External"/><Relationship Id="rId9" Type="http://schemas.openxmlformats.org/officeDocument/2006/relationships/hyperlink" Target="https://www.osha.gov/laws-regs/interlinking/standards/1926.502(h)(2)" TargetMode="External"/></Relationships>
</file>

<file path=ppt/notesSlides/_rels/notesSlide11.xml.rels><?xml version="1.0" encoding="UTF-8" standalone="yes"?>
<Relationships xmlns="http://schemas.openxmlformats.org/package/2006/relationships"><Relationship Id="rId8" Type="http://schemas.openxmlformats.org/officeDocument/2006/relationships/hyperlink" Target="https://www.osha.gov/laws-regs/interlinking/standards/1926.502(h)(1)(v)" TargetMode="External"/><Relationship Id="rId3" Type="http://schemas.openxmlformats.org/officeDocument/2006/relationships/hyperlink" Target="https://www.osha.gov/laws-regs/interlinking/standards/1926.502(h)(1)" TargetMode="External"/><Relationship Id="rId7" Type="http://schemas.openxmlformats.org/officeDocument/2006/relationships/hyperlink" Target="https://www.osha.gov/laws-regs/interlinking/standards/1926.502(h)(1)(iv)" TargetMode="External"/><Relationship Id="rId2" Type="http://schemas.openxmlformats.org/officeDocument/2006/relationships/slide" Target="../slides/slide19.xml"/><Relationship Id="rId1" Type="http://schemas.openxmlformats.org/officeDocument/2006/relationships/notesMaster" Target="../notesMasters/notesMaster1.xml"/><Relationship Id="rId6" Type="http://schemas.openxmlformats.org/officeDocument/2006/relationships/hyperlink" Target="https://www.osha.gov/laws-regs/interlinking/standards/1926.502(h)(1)(iii)" TargetMode="External"/><Relationship Id="rId5" Type="http://schemas.openxmlformats.org/officeDocument/2006/relationships/hyperlink" Target="https://www.osha.gov/laws-regs/interlinking/standards/1926.502(h)(1)(ii)" TargetMode="External"/><Relationship Id="rId4" Type="http://schemas.openxmlformats.org/officeDocument/2006/relationships/hyperlink" Target="https://www.osha.gov/laws-regs/interlinking/standards/1926.502(h)(1)(i)" TargetMode="External"/><Relationship Id="rId9" Type="http://schemas.openxmlformats.org/officeDocument/2006/relationships/hyperlink" Target="https://www.osha.gov/laws-regs/interlinking/standards/1926.502(h)(2)" TargetMode="External"/></Relationships>
</file>

<file path=ppt/notesSlides/_rels/notesSlide12.xml.rels><?xml version="1.0" encoding="UTF-8" standalone="yes"?>
<Relationships xmlns="http://schemas.openxmlformats.org/package/2006/relationships"><Relationship Id="rId8" Type="http://schemas.openxmlformats.org/officeDocument/2006/relationships/hyperlink" Target="https://www.osha.gov/laws-regs/interlinking/standards/1926.502(h)(1)(v)" TargetMode="External"/><Relationship Id="rId3" Type="http://schemas.openxmlformats.org/officeDocument/2006/relationships/hyperlink" Target="https://www.osha.gov/laws-regs/interlinking/standards/1926.502(h)(1)" TargetMode="External"/><Relationship Id="rId7" Type="http://schemas.openxmlformats.org/officeDocument/2006/relationships/hyperlink" Target="https://www.osha.gov/laws-regs/interlinking/standards/1926.502(h)(1)(iv)" TargetMode="External"/><Relationship Id="rId2" Type="http://schemas.openxmlformats.org/officeDocument/2006/relationships/slide" Target="../slides/slide20.xml"/><Relationship Id="rId1" Type="http://schemas.openxmlformats.org/officeDocument/2006/relationships/notesMaster" Target="../notesMasters/notesMaster1.xml"/><Relationship Id="rId6" Type="http://schemas.openxmlformats.org/officeDocument/2006/relationships/hyperlink" Target="https://www.osha.gov/laws-regs/interlinking/standards/1926.502(h)(1)(iii)" TargetMode="External"/><Relationship Id="rId5" Type="http://schemas.openxmlformats.org/officeDocument/2006/relationships/hyperlink" Target="https://www.osha.gov/laws-regs/interlinking/standards/1926.502(h)(1)(ii)" TargetMode="External"/><Relationship Id="rId4" Type="http://schemas.openxmlformats.org/officeDocument/2006/relationships/hyperlink" Target="https://www.osha.gov/laws-regs/interlinking/standards/1926.502(h)(1)(i)" TargetMode="External"/><Relationship Id="rId9" Type="http://schemas.openxmlformats.org/officeDocument/2006/relationships/hyperlink" Target="https://www.osha.gov/laws-regs/interlinking/standards/1926.502(h)(2)" TargetMode="Externa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osha.gov/laws-regs/interlinking/standards/1926.502(i)" TargetMode="External"/><Relationship Id="rId7" Type="http://schemas.openxmlformats.org/officeDocument/2006/relationships/hyperlink" Target="https://www.osha.gov/laws-regs/interlinking/standards/1926.502(i)(4)" TargetMode="External"/><Relationship Id="rId2" Type="http://schemas.openxmlformats.org/officeDocument/2006/relationships/slide" Target="../slides/slide21.xml"/><Relationship Id="rId1" Type="http://schemas.openxmlformats.org/officeDocument/2006/relationships/notesMaster" Target="../notesMasters/notesMaster1.xml"/><Relationship Id="rId6" Type="http://schemas.openxmlformats.org/officeDocument/2006/relationships/hyperlink" Target="https://www.osha.gov/laws-regs/interlinking/standards/1926.502(i)(3)" TargetMode="External"/><Relationship Id="rId5" Type="http://schemas.openxmlformats.org/officeDocument/2006/relationships/hyperlink" Target="https://www.osha.gov/laws-regs/interlinking/standards/1926.502(i)(2)" TargetMode="External"/><Relationship Id="rId4" Type="http://schemas.openxmlformats.org/officeDocument/2006/relationships/hyperlink" Target="https://www.osha.gov/laws-regs/interlinking/standards/1926.502(i)(1)" TargetMode="Externa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osha.gov/laws-regs/interlinking/standards/1926.502(i)" TargetMode="External"/><Relationship Id="rId7" Type="http://schemas.openxmlformats.org/officeDocument/2006/relationships/hyperlink" Target="https://www.osha.gov/laws-regs/interlinking/standards/1926.502(i)(4)" TargetMode="External"/><Relationship Id="rId2" Type="http://schemas.openxmlformats.org/officeDocument/2006/relationships/slide" Target="../slides/slide22.xml"/><Relationship Id="rId1" Type="http://schemas.openxmlformats.org/officeDocument/2006/relationships/notesMaster" Target="../notesMasters/notesMaster1.xml"/><Relationship Id="rId6" Type="http://schemas.openxmlformats.org/officeDocument/2006/relationships/hyperlink" Target="https://www.osha.gov/laws-regs/interlinking/standards/1926.502(i)(3)" TargetMode="External"/><Relationship Id="rId5" Type="http://schemas.openxmlformats.org/officeDocument/2006/relationships/hyperlink" Target="https://www.osha.gov/laws-regs/interlinking/standards/1926.502(i)(2)" TargetMode="External"/><Relationship Id="rId4" Type="http://schemas.openxmlformats.org/officeDocument/2006/relationships/hyperlink" Target="https://www.osha.gov/laws-regs/interlinking/standards/1926.502(i)(1)" TargetMode="Externa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osha.gov/laws-regs/interlinking/standards/1926.502(e)(2)"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8" Type="http://schemas.openxmlformats.org/officeDocument/2006/relationships/hyperlink" Target="https://www.osha.gov/laws-regs/interlinking/standards/1926.503(b)" TargetMode="External"/><Relationship Id="rId3" Type="http://schemas.openxmlformats.org/officeDocument/2006/relationships/hyperlink" Target="https://www.osha.gov/laws-regs/interlinking/standards/1926.503(a)" TargetMode="External"/><Relationship Id="rId7" Type="http://schemas.openxmlformats.org/officeDocument/2006/relationships/hyperlink" Target="https://www.osha.gov/laws-regs/interlinking/standards/1926.503(a)(2)(vii)" TargetMode="External"/><Relationship Id="rId2" Type="http://schemas.openxmlformats.org/officeDocument/2006/relationships/slide" Target="../slides/slide34.xml"/><Relationship Id="rId1" Type="http://schemas.openxmlformats.org/officeDocument/2006/relationships/notesMaster" Target="../notesMasters/notesMaster1.xml"/><Relationship Id="rId6" Type="http://schemas.openxmlformats.org/officeDocument/2006/relationships/hyperlink" Target="https://www.osha.gov/laws-regs/interlinking/standards/1926.503(a)(2)(ii)" TargetMode="External"/><Relationship Id="rId5" Type="http://schemas.openxmlformats.org/officeDocument/2006/relationships/hyperlink" Target="https://www.osha.gov/laws-regs/interlinking/standards/1926.503(a)(2)" TargetMode="External"/><Relationship Id="rId4" Type="http://schemas.openxmlformats.org/officeDocument/2006/relationships/hyperlink" Target="https://www.osha.gov/laws-regs/interlinking/standards/1926.503(a)(1)" TargetMode="External"/><Relationship Id="rId9" Type="http://schemas.openxmlformats.org/officeDocument/2006/relationships/hyperlink" Target="https://www.osha.gov/laws-regs/interlinking/standards/1926.503(c)" TargetMode="External"/></Relationships>
</file>

<file path=ppt/notesSlides/_rels/notesSlide21.xml.rels><?xml version="1.0" encoding="UTF-8" standalone="yes"?>
<Relationships xmlns="http://schemas.openxmlformats.org/package/2006/relationships"><Relationship Id="rId8" Type="http://schemas.openxmlformats.org/officeDocument/2006/relationships/hyperlink" Target="https://www.osha.gov/laws-regs/interlinking/standards/1926.503(b)" TargetMode="External"/><Relationship Id="rId3" Type="http://schemas.openxmlformats.org/officeDocument/2006/relationships/hyperlink" Target="https://www.osha.gov/laws-regs/interlinking/standards/1926.503(a)" TargetMode="External"/><Relationship Id="rId7" Type="http://schemas.openxmlformats.org/officeDocument/2006/relationships/hyperlink" Target="https://www.osha.gov/laws-regs/interlinking/standards/1926.503(a)(2)(vii)" TargetMode="External"/><Relationship Id="rId2" Type="http://schemas.openxmlformats.org/officeDocument/2006/relationships/slide" Target="../slides/slide35.xml"/><Relationship Id="rId1" Type="http://schemas.openxmlformats.org/officeDocument/2006/relationships/notesMaster" Target="../notesMasters/notesMaster1.xml"/><Relationship Id="rId6" Type="http://schemas.openxmlformats.org/officeDocument/2006/relationships/hyperlink" Target="https://www.osha.gov/laws-regs/interlinking/standards/1926.503(a)(2)(ii)" TargetMode="External"/><Relationship Id="rId5" Type="http://schemas.openxmlformats.org/officeDocument/2006/relationships/hyperlink" Target="https://www.osha.gov/laws-regs/interlinking/standards/1926.503(a)(2)" TargetMode="External"/><Relationship Id="rId4" Type="http://schemas.openxmlformats.org/officeDocument/2006/relationships/hyperlink" Target="https://www.osha.gov/laws-regs/interlinking/standards/1926.503(a)(1)" TargetMode="External"/><Relationship Id="rId9" Type="http://schemas.openxmlformats.org/officeDocument/2006/relationships/hyperlink" Target="https://www.osha.gov/laws-regs/interlinking/standards/1926.503(c)" TargetMode="External"/></Relationships>
</file>

<file path=ppt/notesSlides/_rels/notesSlide22.xml.rels><?xml version="1.0" encoding="UTF-8" standalone="yes"?>
<Relationships xmlns="http://schemas.openxmlformats.org/package/2006/relationships"><Relationship Id="rId8" Type="http://schemas.openxmlformats.org/officeDocument/2006/relationships/hyperlink" Target="https://www.osha.gov/laws-regs/interlinking/standards/1926.503(b)" TargetMode="External"/><Relationship Id="rId3" Type="http://schemas.openxmlformats.org/officeDocument/2006/relationships/hyperlink" Target="https://www.osha.gov/laws-regs/interlinking/standards/1926.503(a)" TargetMode="External"/><Relationship Id="rId7" Type="http://schemas.openxmlformats.org/officeDocument/2006/relationships/hyperlink" Target="https://www.osha.gov/laws-regs/interlinking/standards/1926.503(a)(2)(vii)" TargetMode="External"/><Relationship Id="rId2" Type="http://schemas.openxmlformats.org/officeDocument/2006/relationships/slide" Target="../slides/slide36.xml"/><Relationship Id="rId1" Type="http://schemas.openxmlformats.org/officeDocument/2006/relationships/notesMaster" Target="../notesMasters/notesMaster1.xml"/><Relationship Id="rId6" Type="http://schemas.openxmlformats.org/officeDocument/2006/relationships/hyperlink" Target="https://www.osha.gov/laws-regs/interlinking/standards/1926.503(a)(2)(ii)" TargetMode="External"/><Relationship Id="rId5" Type="http://schemas.openxmlformats.org/officeDocument/2006/relationships/hyperlink" Target="https://www.osha.gov/laws-regs/interlinking/standards/1926.503(a)(2)" TargetMode="External"/><Relationship Id="rId4" Type="http://schemas.openxmlformats.org/officeDocument/2006/relationships/hyperlink" Target="https://www.osha.gov/laws-regs/interlinking/standards/1926.503(a)(1)" TargetMode="External"/><Relationship Id="rId9" Type="http://schemas.openxmlformats.org/officeDocument/2006/relationships/hyperlink" Target="https://www.osha.gov/laws-regs/interlinking/standards/1926.503(c)" TargetMode="External"/></Relationships>
</file>

<file path=ppt/notesSlides/_rels/notesSlide23.xml.rels><?xml version="1.0" encoding="UTF-8" standalone="yes"?>
<Relationships xmlns="http://schemas.openxmlformats.org/package/2006/relationships"><Relationship Id="rId8" Type="http://schemas.openxmlformats.org/officeDocument/2006/relationships/hyperlink" Target="https://www.osha.gov/laws-regs/interlinking/standards/1926.503(b)" TargetMode="External"/><Relationship Id="rId3" Type="http://schemas.openxmlformats.org/officeDocument/2006/relationships/hyperlink" Target="https://www.osha.gov/laws-regs/interlinking/standards/1926.503(a)" TargetMode="External"/><Relationship Id="rId7" Type="http://schemas.openxmlformats.org/officeDocument/2006/relationships/hyperlink" Target="https://www.osha.gov/laws-regs/interlinking/standards/1926.503(a)(2)(vii)" TargetMode="External"/><Relationship Id="rId2" Type="http://schemas.openxmlformats.org/officeDocument/2006/relationships/slide" Target="../slides/slide37.xml"/><Relationship Id="rId1" Type="http://schemas.openxmlformats.org/officeDocument/2006/relationships/notesMaster" Target="../notesMasters/notesMaster1.xml"/><Relationship Id="rId6" Type="http://schemas.openxmlformats.org/officeDocument/2006/relationships/hyperlink" Target="https://www.osha.gov/laws-regs/interlinking/standards/1926.503(a)(2)(ii)" TargetMode="External"/><Relationship Id="rId5" Type="http://schemas.openxmlformats.org/officeDocument/2006/relationships/hyperlink" Target="https://www.osha.gov/laws-regs/interlinking/standards/1926.503(a)(2)" TargetMode="External"/><Relationship Id="rId4" Type="http://schemas.openxmlformats.org/officeDocument/2006/relationships/hyperlink" Target="https://www.osha.gov/laws-regs/interlinking/standards/1926.503(a)(1)" TargetMode="External"/><Relationship Id="rId9" Type="http://schemas.openxmlformats.org/officeDocument/2006/relationships/hyperlink" Target="https://www.osha.gov/laws-regs/interlinking/standards/1926.503(c)" TargetMode="External"/></Relationships>
</file>

<file path=ppt/notesSlides/_rels/notesSlide24.xml.rels><?xml version="1.0" encoding="UTF-8" standalone="yes"?>
<Relationships xmlns="http://schemas.openxmlformats.org/package/2006/relationships"><Relationship Id="rId8" Type="http://schemas.openxmlformats.org/officeDocument/2006/relationships/hyperlink" Target="https://www.osha.gov/laws-regs/interlinking/standards/1926.503(b)" TargetMode="External"/><Relationship Id="rId3" Type="http://schemas.openxmlformats.org/officeDocument/2006/relationships/hyperlink" Target="https://www.osha.gov/laws-regs/interlinking/standards/1926.503(a)" TargetMode="External"/><Relationship Id="rId7" Type="http://schemas.openxmlformats.org/officeDocument/2006/relationships/hyperlink" Target="https://www.osha.gov/laws-regs/interlinking/standards/1926.503(a)(2)(vii)" TargetMode="External"/><Relationship Id="rId2" Type="http://schemas.openxmlformats.org/officeDocument/2006/relationships/slide" Target="../slides/slide38.xml"/><Relationship Id="rId1" Type="http://schemas.openxmlformats.org/officeDocument/2006/relationships/notesMaster" Target="../notesMasters/notesMaster1.xml"/><Relationship Id="rId6" Type="http://schemas.openxmlformats.org/officeDocument/2006/relationships/hyperlink" Target="https://www.osha.gov/laws-regs/interlinking/standards/1926.503(a)(2)(ii)" TargetMode="External"/><Relationship Id="rId5" Type="http://schemas.openxmlformats.org/officeDocument/2006/relationships/hyperlink" Target="https://www.osha.gov/laws-regs/interlinking/standards/1926.503(a)(2)" TargetMode="External"/><Relationship Id="rId4" Type="http://schemas.openxmlformats.org/officeDocument/2006/relationships/hyperlink" Target="https://www.osha.gov/laws-regs/interlinking/standards/1926.503(a)(1)" TargetMode="External"/><Relationship Id="rId9" Type="http://schemas.openxmlformats.org/officeDocument/2006/relationships/hyperlink" Target="https://www.osha.gov/laws-regs/interlinking/standards/1926.503(c)" TargetMode="External"/></Relationships>
</file>

<file path=ppt/notesSlides/_rels/notesSlide25.xml.rels><?xml version="1.0" encoding="UTF-8" standalone="yes"?>
<Relationships xmlns="http://schemas.openxmlformats.org/package/2006/relationships"><Relationship Id="rId8" Type="http://schemas.openxmlformats.org/officeDocument/2006/relationships/hyperlink" Target="https://www.osha.gov/laws-regs/interlinking/standards/1926.503(b)" TargetMode="External"/><Relationship Id="rId3" Type="http://schemas.openxmlformats.org/officeDocument/2006/relationships/hyperlink" Target="https://www.osha.gov/laws-regs/interlinking/standards/1926.503(a)" TargetMode="External"/><Relationship Id="rId7" Type="http://schemas.openxmlformats.org/officeDocument/2006/relationships/hyperlink" Target="https://www.osha.gov/laws-regs/interlinking/standards/1926.503(a)(2)(vii)" TargetMode="External"/><Relationship Id="rId2" Type="http://schemas.openxmlformats.org/officeDocument/2006/relationships/slide" Target="../slides/slide39.xml"/><Relationship Id="rId1" Type="http://schemas.openxmlformats.org/officeDocument/2006/relationships/notesMaster" Target="../notesMasters/notesMaster1.xml"/><Relationship Id="rId6" Type="http://schemas.openxmlformats.org/officeDocument/2006/relationships/hyperlink" Target="https://www.osha.gov/laws-regs/interlinking/standards/1926.503(a)(2)(ii)" TargetMode="External"/><Relationship Id="rId5" Type="http://schemas.openxmlformats.org/officeDocument/2006/relationships/hyperlink" Target="https://www.osha.gov/laws-regs/interlinking/standards/1926.503(a)(2)" TargetMode="External"/><Relationship Id="rId4" Type="http://schemas.openxmlformats.org/officeDocument/2006/relationships/hyperlink" Target="https://www.osha.gov/laws-regs/interlinking/standards/1926.503(a)(1)" TargetMode="External"/><Relationship Id="rId9" Type="http://schemas.openxmlformats.org/officeDocument/2006/relationships/hyperlink" Target="https://www.osha.gov/laws-regs/interlinking/standards/1926.503(c)" TargetMode="Externa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osha.gov/laws-regs/interlinking/standards/1926.502(d)"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osha.gov/laws-regs/interlinking/standards/1926.502(f)" TargetMode="External"/><Relationship Id="rId2" Type="http://schemas.openxmlformats.org/officeDocument/2006/relationships/slide" Target="../slides/slide9.xml"/><Relationship Id="rId1" Type="http://schemas.openxmlformats.org/officeDocument/2006/relationships/notesMaster" Target="../notesMasters/notesMaster1.xml"/><Relationship Id="rId6" Type="http://schemas.openxmlformats.org/officeDocument/2006/relationships/hyperlink" Target="https://www.osha.gov/laws-regs/interlinking/standards/1926.502(f)(2)(iv)" TargetMode="External"/><Relationship Id="rId5" Type="http://schemas.openxmlformats.org/officeDocument/2006/relationships/hyperlink" Target="https://www.osha.gov/laws-regs/interlinking/standards/1926.502(f)(2)" TargetMode="External"/><Relationship Id="rId4" Type="http://schemas.openxmlformats.org/officeDocument/2006/relationships/hyperlink" Target="https://www.osha.gov/laws-regs/interlinking/standards/1926.502(f)(1)"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osha.gov/laws-regs/interlinking/standards/1926.502(f)" TargetMode="External"/><Relationship Id="rId2" Type="http://schemas.openxmlformats.org/officeDocument/2006/relationships/slide" Target="../slides/slide10.xml"/><Relationship Id="rId1" Type="http://schemas.openxmlformats.org/officeDocument/2006/relationships/notesMaster" Target="../notesMasters/notesMaster1.xml"/><Relationship Id="rId6" Type="http://schemas.openxmlformats.org/officeDocument/2006/relationships/hyperlink" Target="https://www.osha.gov/laws-regs/interlinking/standards/1926.502(f)(2)(iv)" TargetMode="External"/><Relationship Id="rId5" Type="http://schemas.openxmlformats.org/officeDocument/2006/relationships/hyperlink" Target="https://www.osha.gov/laws-regs/interlinking/standards/1926.502(f)(2)" TargetMode="External"/><Relationship Id="rId4" Type="http://schemas.openxmlformats.org/officeDocument/2006/relationships/hyperlink" Target="https://www.osha.gov/laws-regs/interlinking/standards/1926.502(f)(1)" TargetMode="Externa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osha.gov/laws-regs/interlinking/standards/1926.502(f)" TargetMode="External"/><Relationship Id="rId2" Type="http://schemas.openxmlformats.org/officeDocument/2006/relationships/slide" Target="../slides/slide11.xml"/><Relationship Id="rId1" Type="http://schemas.openxmlformats.org/officeDocument/2006/relationships/notesMaster" Target="../notesMasters/notesMaster1.xml"/><Relationship Id="rId6" Type="http://schemas.openxmlformats.org/officeDocument/2006/relationships/hyperlink" Target="https://www.osha.gov/laws-regs/interlinking/standards/1926.502(f)(2)(iv)" TargetMode="External"/><Relationship Id="rId5" Type="http://schemas.openxmlformats.org/officeDocument/2006/relationships/hyperlink" Target="https://www.osha.gov/laws-regs/interlinking/standards/1926.502(f)(2)" TargetMode="External"/><Relationship Id="rId4" Type="http://schemas.openxmlformats.org/officeDocument/2006/relationships/hyperlink" Target="https://www.osha.gov/laws-regs/interlinking/standards/1926.502(f)(1)" TargetMode="Externa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osha.gov/laws-regs/interlinking/standards/1926.502(f)" TargetMode="External"/><Relationship Id="rId2" Type="http://schemas.openxmlformats.org/officeDocument/2006/relationships/slide" Target="../slides/slide12.xml"/><Relationship Id="rId1" Type="http://schemas.openxmlformats.org/officeDocument/2006/relationships/notesMaster" Target="../notesMasters/notesMaster1.xml"/><Relationship Id="rId6" Type="http://schemas.openxmlformats.org/officeDocument/2006/relationships/hyperlink" Target="https://www.osha.gov/laws-regs/interlinking/standards/1926.502(f)(2)(iv)" TargetMode="External"/><Relationship Id="rId5" Type="http://schemas.openxmlformats.org/officeDocument/2006/relationships/hyperlink" Target="https://www.osha.gov/laws-regs/interlinking/standards/1926.502(f)(2)" TargetMode="External"/><Relationship Id="rId4" Type="http://schemas.openxmlformats.org/officeDocument/2006/relationships/hyperlink" Target="https://www.osha.gov/laws-regs/interlinking/standards/1926.502(f)(1)"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832301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u="none" strike="noStrike" dirty="0">
                <a:solidFill>
                  <a:srgbClr val="003399"/>
                </a:solidFill>
                <a:effectLst/>
                <a:latin typeface="Helvetica Neue"/>
                <a:hlinkClick r:id="rId3"/>
              </a:rPr>
              <a:t>1926.502(h)(1)</a:t>
            </a:r>
            <a:r>
              <a:rPr lang="en-US" sz="1800" b="0" i="0" dirty="0">
                <a:solidFill>
                  <a:srgbClr val="333333"/>
                </a:solidFill>
                <a:effectLst/>
                <a:latin typeface="Helvetica Neue"/>
              </a:rPr>
              <a:t>The employer shall designate a competent person to monitor the safety of other employees and the employer shall ensure that the safety monitor complies with the following requirements:</a:t>
            </a:r>
          </a:p>
          <a:p>
            <a:pPr algn="l"/>
            <a:r>
              <a:rPr lang="en-US" sz="1800" b="0" i="0" u="none" strike="noStrike" dirty="0">
                <a:solidFill>
                  <a:srgbClr val="003399"/>
                </a:solidFill>
                <a:effectLst/>
                <a:latin typeface="Helvetica Neue"/>
                <a:hlinkClick r:id="rId4"/>
              </a:rPr>
              <a:t>1926.502(h)(1)(</a:t>
            </a:r>
            <a:r>
              <a:rPr lang="en-US" sz="1800" b="0" i="0" u="none" strike="noStrike" dirty="0" err="1">
                <a:solidFill>
                  <a:srgbClr val="003399"/>
                </a:solidFill>
                <a:effectLst/>
                <a:latin typeface="Helvetica Neue"/>
                <a:hlinkClick r:id="rId4"/>
              </a:rPr>
              <a:t>i</a:t>
            </a:r>
            <a:r>
              <a:rPr lang="en-US" sz="1800" b="0" i="0" u="none" strike="noStrike" dirty="0">
                <a:solidFill>
                  <a:srgbClr val="003399"/>
                </a:solidFill>
                <a:effectLst/>
                <a:latin typeface="Helvetica Neue"/>
                <a:hlinkClick r:id="rId4"/>
              </a:rPr>
              <a:t>)</a:t>
            </a:r>
            <a:r>
              <a:rPr lang="en-US" sz="1800" b="0" i="0" dirty="0">
                <a:solidFill>
                  <a:srgbClr val="333333"/>
                </a:solidFill>
                <a:effectLst/>
                <a:latin typeface="Helvetica Neue"/>
              </a:rPr>
              <a:t>The safety monitor shall be competent to recognize fall hazards;</a:t>
            </a:r>
          </a:p>
          <a:p>
            <a:pPr algn="l"/>
            <a:r>
              <a:rPr lang="en-US" sz="1800" b="0" i="0" u="none" strike="noStrike" dirty="0">
                <a:solidFill>
                  <a:srgbClr val="003399"/>
                </a:solidFill>
                <a:effectLst/>
                <a:latin typeface="Helvetica Neue"/>
                <a:hlinkClick r:id="rId5"/>
              </a:rPr>
              <a:t>1926.502(h)(1)(ii)</a:t>
            </a:r>
            <a:r>
              <a:rPr lang="en-US" sz="1800" b="0" i="0" dirty="0">
                <a:solidFill>
                  <a:srgbClr val="333333"/>
                </a:solidFill>
                <a:effectLst/>
                <a:latin typeface="Helvetica Neue"/>
              </a:rPr>
              <a:t>The safety monitor shall warn the employee when it appears that the employee is unaware of a fall hazard or is acting in an unsafe manner;</a:t>
            </a:r>
          </a:p>
          <a:p>
            <a:pPr algn="l"/>
            <a:r>
              <a:rPr lang="en-US" sz="1800" b="0" i="0" u="none" strike="noStrike" dirty="0">
                <a:solidFill>
                  <a:srgbClr val="003399"/>
                </a:solidFill>
                <a:effectLst/>
                <a:latin typeface="Helvetica Neue"/>
                <a:hlinkClick r:id="rId6"/>
              </a:rPr>
              <a:t>1926.502(h)(1)(iii)</a:t>
            </a:r>
            <a:r>
              <a:rPr lang="en-US" sz="1800" b="0" i="0" dirty="0">
                <a:solidFill>
                  <a:srgbClr val="333333"/>
                </a:solidFill>
                <a:effectLst/>
                <a:latin typeface="Helvetica Neue"/>
              </a:rPr>
              <a:t>The safety monitor shall be on the same walking/working surface and within visual sighting distance of the employee being monitored;</a:t>
            </a:r>
          </a:p>
          <a:p>
            <a:pPr algn="l"/>
            <a:r>
              <a:rPr lang="en-US" sz="1800" b="0" i="0" u="none" strike="noStrike" dirty="0">
                <a:solidFill>
                  <a:srgbClr val="003399"/>
                </a:solidFill>
                <a:effectLst/>
                <a:latin typeface="Helvetica Neue"/>
                <a:hlinkClick r:id="rId7"/>
              </a:rPr>
              <a:t>1926.502(h)(1)(iv)</a:t>
            </a:r>
            <a:r>
              <a:rPr lang="en-US" sz="1800" b="0" i="0" dirty="0">
                <a:solidFill>
                  <a:srgbClr val="333333"/>
                </a:solidFill>
                <a:effectLst/>
                <a:latin typeface="Helvetica Neue"/>
              </a:rPr>
              <a:t>The safety monitor shall be close enough to communicate orally with the employee; and</a:t>
            </a:r>
          </a:p>
          <a:p>
            <a:pPr algn="l"/>
            <a:r>
              <a:rPr lang="en-US" sz="1800" b="0" i="0" u="none" strike="noStrike" dirty="0">
                <a:solidFill>
                  <a:srgbClr val="003399"/>
                </a:solidFill>
                <a:effectLst/>
                <a:latin typeface="Helvetica Neue"/>
                <a:hlinkClick r:id="rId8"/>
              </a:rPr>
              <a:t>1926.502(h)(1)(v)</a:t>
            </a:r>
            <a:r>
              <a:rPr lang="en-US" sz="1800" b="0" i="0" dirty="0">
                <a:solidFill>
                  <a:srgbClr val="333333"/>
                </a:solidFill>
                <a:effectLst/>
                <a:latin typeface="Helvetica Neue"/>
              </a:rPr>
              <a:t>The safety monitor shall not have other responsibilities which could take the monitor's attention from the monitoring function.</a:t>
            </a:r>
          </a:p>
          <a:p>
            <a:pPr algn="l"/>
            <a:r>
              <a:rPr lang="en-US" sz="1800" b="0" i="0" u="none" strike="noStrike" dirty="0">
                <a:solidFill>
                  <a:srgbClr val="003399"/>
                </a:solidFill>
                <a:effectLst/>
                <a:latin typeface="Helvetica Neue"/>
                <a:hlinkClick r:id="rId9"/>
              </a:rPr>
              <a:t>1926.502(h)(2)</a:t>
            </a:r>
            <a:r>
              <a:rPr lang="en-US" sz="1800" b="0" i="0" dirty="0">
                <a:solidFill>
                  <a:srgbClr val="333333"/>
                </a:solidFill>
                <a:effectLst/>
                <a:latin typeface="Helvetica Neue"/>
              </a:rPr>
              <a:t>Mechanical equipment shall not be used or stored in areas where safety monitoring systems are being used to monitor employees engaged in roofing operations on low-slope roofs.</a:t>
            </a:r>
          </a:p>
          <a:p>
            <a:pPr algn="l"/>
            <a:r>
              <a:rPr lang="en-US" sz="1800" b="0" i="0" dirty="0">
                <a:solidFill>
                  <a:srgbClr val="333333"/>
                </a:solidFill>
                <a:effectLst/>
                <a:latin typeface="Helvetica Neue"/>
              </a:rPr>
              <a:t>1926.502(h)(3)No employee, other than an employee engaged in roofing work [on low-sloped roofs] or an employee covered by a fall protection plan, shall be allowed in an area where an employee is being protected by a safety monitoring system.</a:t>
            </a:r>
          </a:p>
          <a:p>
            <a:pPr algn="l"/>
            <a:r>
              <a:rPr lang="en-US" sz="1800" b="0" i="0" dirty="0">
                <a:solidFill>
                  <a:srgbClr val="333333"/>
                </a:solidFill>
                <a:effectLst/>
                <a:latin typeface="Helvetica Neue"/>
              </a:rPr>
              <a:t>1926.502(h)(4)Each employee working in a controlled access zone shall be directed to comply promptly with fall hazard warnings from safety monitors.</a:t>
            </a:r>
          </a:p>
          <a:p>
            <a:endParaRPr lang="en-US" sz="1800" dirty="0"/>
          </a:p>
        </p:txBody>
      </p:sp>
    </p:spTree>
    <p:extLst>
      <p:ext uri="{BB962C8B-B14F-4D97-AF65-F5344CB8AC3E}">
        <p14:creationId xmlns:p14="http://schemas.microsoft.com/office/powerpoint/2010/main" val="11215866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u="none" strike="noStrike" dirty="0">
                <a:solidFill>
                  <a:srgbClr val="003399"/>
                </a:solidFill>
                <a:effectLst/>
                <a:latin typeface="Helvetica Neue"/>
                <a:hlinkClick r:id="rId3"/>
              </a:rPr>
              <a:t>1926.502(h)(1)</a:t>
            </a:r>
            <a:r>
              <a:rPr lang="en-US" b="0" i="0" dirty="0">
                <a:solidFill>
                  <a:srgbClr val="333333"/>
                </a:solidFill>
                <a:effectLst/>
                <a:latin typeface="Helvetica Neue"/>
              </a:rPr>
              <a:t>The employer shall designate a competent person to monitor the safety of other employees and the employer shall ensure that the safety monitor complies with the following requirements:</a:t>
            </a:r>
          </a:p>
          <a:p>
            <a:pPr algn="l"/>
            <a:r>
              <a:rPr lang="en-US" b="0" i="0" u="none" strike="noStrike" dirty="0">
                <a:solidFill>
                  <a:srgbClr val="003399"/>
                </a:solidFill>
                <a:effectLst/>
                <a:latin typeface="Helvetica Neue"/>
                <a:hlinkClick r:id="rId4"/>
              </a:rPr>
              <a:t>1926.502(h)(1)(</a:t>
            </a:r>
            <a:r>
              <a:rPr lang="en-US" b="0" i="0" u="none" strike="noStrike" dirty="0" err="1">
                <a:solidFill>
                  <a:srgbClr val="003399"/>
                </a:solidFill>
                <a:effectLst/>
                <a:latin typeface="Helvetica Neue"/>
                <a:hlinkClick r:id="rId4"/>
              </a:rPr>
              <a:t>i</a:t>
            </a:r>
            <a:r>
              <a:rPr lang="en-US" b="0" i="0" u="none" strike="noStrike" dirty="0">
                <a:solidFill>
                  <a:srgbClr val="003399"/>
                </a:solidFill>
                <a:effectLst/>
                <a:latin typeface="Helvetica Neue"/>
                <a:hlinkClick r:id="rId4"/>
              </a:rPr>
              <a:t>)</a:t>
            </a:r>
            <a:r>
              <a:rPr lang="en-US" b="0" i="0" dirty="0">
                <a:solidFill>
                  <a:srgbClr val="333333"/>
                </a:solidFill>
                <a:effectLst/>
                <a:latin typeface="Helvetica Neue"/>
              </a:rPr>
              <a:t>The safety monitor shall be competent to recognize fall hazards;</a:t>
            </a:r>
          </a:p>
          <a:p>
            <a:pPr algn="l"/>
            <a:r>
              <a:rPr lang="en-US" b="0" i="0" u="none" strike="noStrike" dirty="0">
                <a:solidFill>
                  <a:srgbClr val="003399"/>
                </a:solidFill>
                <a:effectLst/>
                <a:latin typeface="Helvetica Neue"/>
                <a:hlinkClick r:id="rId5"/>
              </a:rPr>
              <a:t>1926.502(h)(1)(ii)</a:t>
            </a:r>
            <a:r>
              <a:rPr lang="en-US" b="0" i="0" dirty="0">
                <a:solidFill>
                  <a:srgbClr val="333333"/>
                </a:solidFill>
                <a:effectLst/>
                <a:latin typeface="Helvetica Neue"/>
              </a:rPr>
              <a:t>The safety monitor shall warn the employee when it appears that the employee is unaware of a fall hazard or is acting in an unsafe manner;</a:t>
            </a:r>
          </a:p>
          <a:p>
            <a:pPr algn="l"/>
            <a:r>
              <a:rPr lang="en-US" b="0" i="0" u="none" strike="noStrike" dirty="0">
                <a:solidFill>
                  <a:srgbClr val="003399"/>
                </a:solidFill>
                <a:effectLst/>
                <a:latin typeface="Helvetica Neue"/>
                <a:hlinkClick r:id="rId6"/>
              </a:rPr>
              <a:t>1926.502(h)(1)(iii)</a:t>
            </a:r>
            <a:r>
              <a:rPr lang="en-US" b="0" i="0" dirty="0">
                <a:solidFill>
                  <a:srgbClr val="333333"/>
                </a:solidFill>
                <a:effectLst/>
                <a:latin typeface="Helvetica Neue"/>
              </a:rPr>
              <a:t>The safety monitor shall be on the same walking/working surface and within visual sighting distance of the employee being monitored;</a:t>
            </a:r>
          </a:p>
          <a:p>
            <a:pPr algn="l"/>
            <a:r>
              <a:rPr lang="en-US" b="0" i="0" u="none" strike="noStrike" dirty="0">
                <a:solidFill>
                  <a:srgbClr val="003399"/>
                </a:solidFill>
                <a:effectLst/>
                <a:latin typeface="Helvetica Neue"/>
                <a:hlinkClick r:id="rId7"/>
              </a:rPr>
              <a:t>1926.502(h)(1)(iv)</a:t>
            </a:r>
            <a:r>
              <a:rPr lang="en-US" b="0" i="0" dirty="0">
                <a:solidFill>
                  <a:srgbClr val="333333"/>
                </a:solidFill>
                <a:effectLst/>
                <a:latin typeface="Helvetica Neue"/>
              </a:rPr>
              <a:t>The safety monitor shall be close enough to communicate orally with the employee; and</a:t>
            </a:r>
          </a:p>
          <a:p>
            <a:pPr algn="l"/>
            <a:r>
              <a:rPr lang="en-US" b="0" i="0" u="none" strike="noStrike" dirty="0">
                <a:solidFill>
                  <a:srgbClr val="003399"/>
                </a:solidFill>
                <a:effectLst/>
                <a:latin typeface="Helvetica Neue"/>
                <a:hlinkClick r:id="rId8"/>
              </a:rPr>
              <a:t>1926.502(h)(1)(v)</a:t>
            </a:r>
            <a:r>
              <a:rPr lang="en-US" b="0" i="0" dirty="0">
                <a:solidFill>
                  <a:srgbClr val="333333"/>
                </a:solidFill>
                <a:effectLst/>
                <a:latin typeface="Helvetica Neue"/>
              </a:rPr>
              <a:t>The safety monitor shall not have other responsibilities which could take the monitor's attention from the monitoring function.</a:t>
            </a:r>
          </a:p>
          <a:p>
            <a:pPr algn="l"/>
            <a:r>
              <a:rPr lang="en-US" b="0" i="0" u="none" strike="noStrike" dirty="0">
                <a:solidFill>
                  <a:srgbClr val="003399"/>
                </a:solidFill>
                <a:effectLst/>
                <a:latin typeface="Helvetica Neue"/>
                <a:hlinkClick r:id="rId9"/>
              </a:rPr>
              <a:t>1926.502(h)(2)</a:t>
            </a:r>
            <a:r>
              <a:rPr lang="en-US" b="0" i="0" dirty="0">
                <a:solidFill>
                  <a:srgbClr val="333333"/>
                </a:solidFill>
                <a:effectLst/>
                <a:latin typeface="Helvetica Neue"/>
              </a:rPr>
              <a:t>Mechanical equipment shall not be used or stored in areas where safety monitoring systems are being used to monitor employees engaged in roofing operations on low-slope roofs.</a:t>
            </a:r>
          </a:p>
          <a:p>
            <a:pPr algn="l"/>
            <a:r>
              <a:rPr lang="en-US" b="0" i="0" dirty="0">
                <a:solidFill>
                  <a:srgbClr val="333333"/>
                </a:solidFill>
                <a:effectLst/>
                <a:latin typeface="Helvetica Neue"/>
              </a:rPr>
              <a:t>1926.502(h)(3)No employee, other than an employee engaged in roofing work [on low-sloped roofs] or an employee covered by a fall protection plan, shall be allowed in an area where an employee is being protected by a safety monitoring system.</a:t>
            </a:r>
          </a:p>
          <a:p>
            <a:pPr algn="l"/>
            <a:r>
              <a:rPr lang="en-US" b="0" i="0" dirty="0">
                <a:solidFill>
                  <a:srgbClr val="333333"/>
                </a:solidFill>
                <a:effectLst/>
                <a:latin typeface="Helvetica Neue"/>
              </a:rPr>
              <a:t>1926.502(h)(4)Each employee working in a controlled access zone shall be directed to comply promptly with fall hazard warnings from safety monitors.</a:t>
            </a:r>
          </a:p>
          <a:p>
            <a:endParaRPr lang="en-US" dirty="0"/>
          </a:p>
        </p:txBody>
      </p:sp>
    </p:spTree>
    <p:extLst>
      <p:ext uri="{BB962C8B-B14F-4D97-AF65-F5344CB8AC3E}">
        <p14:creationId xmlns:p14="http://schemas.microsoft.com/office/powerpoint/2010/main" val="15749441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u="none" strike="noStrike" dirty="0">
                <a:solidFill>
                  <a:srgbClr val="003399"/>
                </a:solidFill>
                <a:effectLst/>
                <a:latin typeface="Helvetica Neue"/>
                <a:hlinkClick r:id="rId3"/>
              </a:rPr>
              <a:t>1926.502(h)(1)</a:t>
            </a:r>
            <a:r>
              <a:rPr lang="en-US" b="0" i="0" dirty="0">
                <a:solidFill>
                  <a:srgbClr val="333333"/>
                </a:solidFill>
                <a:effectLst/>
                <a:latin typeface="Helvetica Neue"/>
              </a:rPr>
              <a:t>The employer shall designate a competent person to monitor the safety of other employees and the employer shall ensure that the safety monitor complies with the following requirements:</a:t>
            </a:r>
          </a:p>
          <a:p>
            <a:pPr algn="l"/>
            <a:r>
              <a:rPr lang="en-US" b="0" i="0" u="none" strike="noStrike" dirty="0">
                <a:solidFill>
                  <a:srgbClr val="003399"/>
                </a:solidFill>
                <a:effectLst/>
                <a:latin typeface="Helvetica Neue"/>
                <a:hlinkClick r:id="rId4"/>
              </a:rPr>
              <a:t>1926.502(h)(1)(</a:t>
            </a:r>
            <a:r>
              <a:rPr lang="en-US" b="0" i="0" u="none" strike="noStrike" dirty="0" err="1">
                <a:solidFill>
                  <a:srgbClr val="003399"/>
                </a:solidFill>
                <a:effectLst/>
                <a:latin typeface="Helvetica Neue"/>
                <a:hlinkClick r:id="rId4"/>
              </a:rPr>
              <a:t>i</a:t>
            </a:r>
            <a:r>
              <a:rPr lang="en-US" b="0" i="0" u="none" strike="noStrike" dirty="0">
                <a:solidFill>
                  <a:srgbClr val="003399"/>
                </a:solidFill>
                <a:effectLst/>
                <a:latin typeface="Helvetica Neue"/>
                <a:hlinkClick r:id="rId4"/>
              </a:rPr>
              <a:t>)</a:t>
            </a:r>
            <a:r>
              <a:rPr lang="en-US" b="0" i="0" dirty="0">
                <a:solidFill>
                  <a:srgbClr val="333333"/>
                </a:solidFill>
                <a:effectLst/>
                <a:latin typeface="Helvetica Neue"/>
              </a:rPr>
              <a:t>The safety monitor shall be competent to recognize fall hazards;</a:t>
            </a:r>
          </a:p>
          <a:p>
            <a:pPr algn="l"/>
            <a:r>
              <a:rPr lang="en-US" b="0" i="0" u="none" strike="noStrike" dirty="0">
                <a:solidFill>
                  <a:srgbClr val="003399"/>
                </a:solidFill>
                <a:effectLst/>
                <a:latin typeface="Helvetica Neue"/>
                <a:hlinkClick r:id="rId5"/>
              </a:rPr>
              <a:t>1926.502(h)(1)(ii)</a:t>
            </a:r>
            <a:r>
              <a:rPr lang="en-US" b="0" i="0" dirty="0">
                <a:solidFill>
                  <a:srgbClr val="333333"/>
                </a:solidFill>
                <a:effectLst/>
                <a:latin typeface="Helvetica Neue"/>
              </a:rPr>
              <a:t>The safety monitor shall warn the employee when it appears that the employee is unaware of a fall hazard or is acting in an unsafe manner;</a:t>
            </a:r>
          </a:p>
          <a:p>
            <a:pPr algn="l"/>
            <a:r>
              <a:rPr lang="en-US" b="0" i="0" u="none" strike="noStrike" dirty="0">
                <a:solidFill>
                  <a:srgbClr val="003399"/>
                </a:solidFill>
                <a:effectLst/>
                <a:latin typeface="Helvetica Neue"/>
                <a:hlinkClick r:id="rId6"/>
              </a:rPr>
              <a:t>1926.502(h)(1)(iii)</a:t>
            </a:r>
            <a:r>
              <a:rPr lang="en-US" b="0" i="0" dirty="0">
                <a:solidFill>
                  <a:srgbClr val="333333"/>
                </a:solidFill>
                <a:effectLst/>
                <a:latin typeface="Helvetica Neue"/>
              </a:rPr>
              <a:t>The safety monitor shall be on the same walking/working surface and within visual sighting distance of the employee being monitored;</a:t>
            </a:r>
          </a:p>
          <a:p>
            <a:pPr algn="l"/>
            <a:r>
              <a:rPr lang="en-US" b="0" i="0" u="none" strike="noStrike" dirty="0">
                <a:solidFill>
                  <a:srgbClr val="003399"/>
                </a:solidFill>
                <a:effectLst/>
                <a:latin typeface="Helvetica Neue"/>
                <a:hlinkClick r:id="rId7"/>
              </a:rPr>
              <a:t>1926.502(h)(1)(iv)</a:t>
            </a:r>
            <a:r>
              <a:rPr lang="en-US" b="0" i="0" dirty="0">
                <a:solidFill>
                  <a:srgbClr val="333333"/>
                </a:solidFill>
                <a:effectLst/>
                <a:latin typeface="Helvetica Neue"/>
              </a:rPr>
              <a:t>The safety monitor shall be close enough to communicate orally with the employee; and</a:t>
            </a:r>
          </a:p>
          <a:p>
            <a:pPr algn="l"/>
            <a:r>
              <a:rPr lang="en-US" b="0" i="0" u="none" strike="noStrike" dirty="0">
                <a:solidFill>
                  <a:srgbClr val="003399"/>
                </a:solidFill>
                <a:effectLst/>
                <a:latin typeface="Helvetica Neue"/>
                <a:hlinkClick r:id="rId8"/>
              </a:rPr>
              <a:t>1926.502(h)(1)(v)</a:t>
            </a:r>
            <a:r>
              <a:rPr lang="en-US" b="0" i="0" dirty="0">
                <a:solidFill>
                  <a:srgbClr val="333333"/>
                </a:solidFill>
                <a:effectLst/>
                <a:latin typeface="Helvetica Neue"/>
              </a:rPr>
              <a:t>The safety monitor shall not have other responsibilities which could take the monitor's attention from the monitoring function.</a:t>
            </a:r>
          </a:p>
          <a:p>
            <a:pPr algn="l"/>
            <a:r>
              <a:rPr lang="en-US" b="0" i="0" u="none" strike="noStrike" dirty="0">
                <a:solidFill>
                  <a:srgbClr val="003399"/>
                </a:solidFill>
                <a:effectLst/>
                <a:latin typeface="Helvetica Neue"/>
                <a:hlinkClick r:id="rId9"/>
              </a:rPr>
              <a:t>1926.502(h)(2)</a:t>
            </a:r>
            <a:r>
              <a:rPr lang="en-US" b="0" i="0" dirty="0">
                <a:solidFill>
                  <a:srgbClr val="333333"/>
                </a:solidFill>
                <a:effectLst/>
                <a:latin typeface="Helvetica Neue"/>
              </a:rPr>
              <a:t>Mechanical equipment shall not be used or stored in areas where safety monitoring systems are being used to monitor employees engaged in roofing operations on low-slope roofs.</a:t>
            </a:r>
          </a:p>
          <a:p>
            <a:pPr algn="l"/>
            <a:r>
              <a:rPr lang="en-US" b="0" i="0" dirty="0">
                <a:solidFill>
                  <a:srgbClr val="333333"/>
                </a:solidFill>
                <a:effectLst/>
                <a:latin typeface="Helvetica Neue"/>
              </a:rPr>
              <a:t>1926.502(h)(3)No employee, other than an employee engaged in roofing work [on low-sloped roofs] or an employee covered by a fall protection plan, shall be allowed in an area where an employee is being protected by a safety monitoring system.</a:t>
            </a:r>
          </a:p>
          <a:p>
            <a:pPr algn="l"/>
            <a:r>
              <a:rPr lang="en-US" b="0" i="0" dirty="0">
                <a:solidFill>
                  <a:srgbClr val="333333"/>
                </a:solidFill>
                <a:effectLst/>
                <a:latin typeface="Helvetica Neue"/>
              </a:rPr>
              <a:t>1926.502(h)(4)Each employee working in a controlled access zone shall be directed to comply promptly with fall hazard warnings from safety monitors.</a:t>
            </a:r>
          </a:p>
          <a:p>
            <a:endParaRPr lang="en-US" dirty="0"/>
          </a:p>
        </p:txBody>
      </p:sp>
    </p:spTree>
    <p:extLst>
      <p:ext uri="{BB962C8B-B14F-4D97-AF65-F5344CB8AC3E}">
        <p14:creationId xmlns:p14="http://schemas.microsoft.com/office/powerpoint/2010/main" val="32644856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u="none" strike="noStrike" dirty="0">
                <a:solidFill>
                  <a:srgbClr val="003399"/>
                </a:solidFill>
                <a:effectLst/>
                <a:latin typeface="Helvetica Neue"/>
                <a:hlinkClick r:id="rId3"/>
              </a:rPr>
              <a:t>1926.502(</a:t>
            </a:r>
            <a:r>
              <a:rPr lang="en-US" sz="1800" b="0" i="0" u="none" strike="noStrike" dirty="0" err="1">
                <a:solidFill>
                  <a:srgbClr val="003399"/>
                </a:solidFill>
                <a:effectLst/>
                <a:latin typeface="Helvetica Neue"/>
                <a:hlinkClick r:id="rId3"/>
              </a:rPr>
              <a:t>i</a:t>
            </a:r>
            <a:r>
              <a:rPr lang="en-US" sz="1800" b="0" i="0" u="none" strike="noStrike" dirty="0">
                <a:solidFill>
                  <a:srgbClr val="003399"/>
                </a:solidFill>
                <a:effectLst/>
                <a:latin typeface="Helvetica Neue"/>
                <a:hlinkClick r:id="rId3"/>
              </a:rPr>
              <a:t>)</a:t>
            </a:r>
            <a:r>
              <a:rPr lang="en-US" sz="1800" b="0" i="0" dirty="0">
                <a:solidFill>
                  <a:srgbClr val="333333"/>
                </a:solidFill>
                <a:effectLst/>
                <a:latin typeface="Helvetica Neue"/>
              </a:rPr>
              <a:t>"Covers." Covers for holes in floors, roofs, and other walking/working surfaces shall meet the following requirements:</a:t>
            </a:r>
          </a:p>
          <a:p>
            <a:pPr algn="l"/>
            <a:r>
              <a:rPr lang="en-US" sz="1800" b="0" i="0" u="none" strike="noStrike" dirty="0">
                <a:solidFill>
                  <a:srgbClr val="003399"/>
                </a:solidFill>
                <a:effectLst/>
                <a:latin typeface="Helvetica Neue"/>
                <a:hlinkClick r:id="rId4"/>
              </a:rPr>
              <a:t>1926.502(</a:t>
            </a:r>
            <a:r>
              <a:rPr lang="en-US" sz="1800" b="0" i="0" u="none" strike="noStrike" dirty="0" err="1">
                <a:solidFill>
                  <a:srgbClr val="003399"/>
                </a:solidFill>
                <a:effectLst/>
                <a:latin typeface="Helvetica Neue"/>
                <a:hlinkClick r:id="rId4"/>
              </a:rPr>
              <a:t>i</a:t>
            </a:r>
            <a:r>
              <a:rPr lang="en-US" sz="1800" b="0" i="0" u="none" strike="noStrike" dirty="0">
                <a:solidFill>
                  <a:srgbClr val="003399"/>
                </a:solidFill>
                <a:effectLst/>
                <a:latin typeface="Helvetica Neue"/>
                <a:hlinkClick r:id="rId4"/>
              </a:rPr>
              <a:t>)(1)</a:t>
            </a:r>
            <a:r>
              <a:rPr lang="en-US" sz="1800" b="0" i="0" dirty="0">
                <a:solidFill>
                  <a:srgbClr val="333333"/>
                </a:solidFill>
                <a:effectLst/>
                <a:latin typeface="Helvetica Neue"/>
              </a:rPr>
              <a:t>Covers located in roadways and vehicular aisles shall be capable of supporting, without failure, at least twice the maximum axle load of the largest vehicle expected to cross over the cover.</a:t>
            </a:r>
          </a:p>
          <a:p>
            <a:pPr algn="l"/>
            <a:r>
              <a:rPr lang="en-US" sz="1800" b="0" i="0" u="none" strike="noStrike" dirty="0">
                <a:solidFill>
                  <a:srgbClr val="003399"/>
                </a:solidFill>
                <a:effectLst/>
                <a:latin typeface="Helvetica Neue"/>
                <a:hlinkClick r:id="rId5"/>
              </a:rPr>
              <a:t>1926.502(</a:t>
            </a:r>
            <a:r>
              <a:rPr lang="en-US" sz="1800" b="0" i="0" u="none" strike="noStrike" dirty="0" err="1">
                <a:solidFill>
                  <a:srgbClr val="003399"/>
                </a:solidFill>
                <a:effectLst/>
                <a:latin typeface="Helvetica Neue"/>
                <a:hlinkClick r:id="rId5"/>
              </a:rPr>
              <a:t>i</a:t>
            </a:r>
            <a:r>
              <a:rPr lang="en-US" sz="1800" b="0" i="0" u="none" strike="noStrike" dirty="0">
                <a:solidFill>
                  <a:srgbClr val="003399"/>
                </a:solidFill>
                <a:effectLst/>
                <a:latin typeface="Helvetica Neue"/>
                <a:hlinkClick r:id="rId5"/>
              </a:rPr>
              <a:t>)(2)</a:t>
            </a:r>
            <a:r>
              <a:rPr lang="en-US" sz="1800" b="0" i="0" dirty="0">
                <a:solidFill>
                  <a:srgbClr val="333333"/>
                </a:solidFill>
                <a:effectLst/>
                <a:latin typeface="Helvetica Neue"/>
              </a:rPr>
              <a:t>All other covers shall be capable of supporting, without failure, at least twice the weight of employees, equipment, and materials that may be imposed on the cover at any one time.</a:t>
            </a:r>
          </a:p>
          <a:p>
            <a:pPr algn="l"/>
            <a:r>
              <a:rPr lang="en-US" sz="1800" b="0" i="0" u="none" strike="noStrike" dirty="0">
                <a:solidFill>
                  <a:srgbClr val="003399"/>
                </a:solidFill>
                <a:effectLst/>
                <a:latin typeface="Helvetica Neue"/>
                <a:hlinkClick r:id="rId6"/>
              </a:rPr>
              <a:t>1926.502(</a:t>
            </a:r>
            <a:r>
              <a:rPr lang="en-US" sz="1800" b="0" i="0" u="none" strike="noStrike" dirty="0" err="1">
                <a:solidFill>
                  <a:srgbClr val="003399"/>
                </a:solidFill>
                <a:effectLst/>
                <a:latin typeface="Helvetica Neue"/>
                <a:hlinkClick r:id="rId6"/>
              </a:rPr>
              <a:t>i</a:t>
            </a:r>
            <a:r>
              <a:rPr lang="en-US" sz="1800" b="0" i="0" u="none" strike="noStrike" dirty="0">
                <a:solidFill>
                  <a:srgbClr val="003399"/>
                </a:solidFill>
                <a:effectLst/>
                <a:latin typeface="Helvetica Neue"/>
                <a:hlinkClick r:id="rId6"/>
              </a:rPr>
              <a:t>)(3)</a:t>
            </a:r>
            <a:r>
              <a:rPr lang="en-US" sz="1800" b="0" i="0" dirty="0">
                <a:solidFill>
                  <a:srgbClr val="333333"/>
                </a:solidFill>
                <a:effectLst/>
                <a:latin typeface="Helvetica Neue"/>
              </a:rPr>
              <a:t>All covers shall be secured when installed so as to prevent accidental displacement by the wind, equipment, or employees.</a:t>
            </a:r>
          </a:p>
          <a:p>
            <a:pPr algn="l"/>
            <a:r>
              <a:rPr lang="en-US" sz="1800" b="0" i="0" u="none" strike="noStrike" dirty="0">
                <a:solidFill>
                  <a:srgbClr val="003399"/>
                </a:solidFill>
                <a:effectLst/>
                <a:latin typeface="Helvetica Neue"/>
                <a:hlinkClick r:id="rId7"/>
              </a:rPr>
              <a:t>1926.502(</a:t>
            </a:r>
            <a:r>
              <a:rPr lang="en-US" sz="1800" b="0" i="0" u="none" strike="noStrike" dirty="0" err="1">
                <a:solidFill>
                  <a:srgbClr val="003399"/>
                </a:solidFill>
                <a:effectLst/>
                <a:latin typeface="Helvetica Neue"/>
                <a:hlinkClick r:id="rId7"/>
              </a:rPr>
              <a:t>i</a:t>
            </a:r>
            <a:r>
              <a:rPr lang="en-US" sz="1800" b="0" i="0" u="none" strike="noStrike" dirty="0">
                <a:solidFill>
                  <a:srgbClr val="003399"/>
                </a:solidFill>
                <a:effectLst/>
                <a:latin typeface="Helvetica Neue"/>
                <a:hlinkClick r:id="rId7"/>
              </a:rPr>
              <a:t>)(4)</a:t>
            </a:r>
            <a:r>
              <a:rPr lang="en-US" sz="1800" b="0" i="0" dirty="0">
                <a:solidFill>
                  <a:srgbClr val="333333"/>
                </a:solidFill>
                <a:effectLst/>
                <a:latin typeface="Helvetica Neue"/>
              </a:rPr>
              <a:t>All covers shall be color coded or they shall be marked with the word "HOLE" or "COVER" to provide warning of the hazard.</a:t>
            </a:r>
            <a:br>
              <a:rPr lang="en-US" sz="1800" b="0" i="0" dirty="0">
                <a:solidFill>
                  <a:srgbClr val="333333"/>
                </a:solidFill>
                <a:effectLst/>
                <a:latin typeface="Helvetica Neue"/>
              </a:rPr>
            </a:br>
            <a:br>
              <a:rPr lang="en-US" sz="1800" b="0" i="0" dirty="0">
                <a:solidFill>
                  <a:srgbClr val="333333"/>
                </a:solidFill>
                <a:effectLst/>
                <a:latin typeface="Helvetica Neue"/>
              </a:rPr>
            </a:br>
            <a:r>
              <a:rPr lang="en-US" sz="1800" b="0" i="0" dirty="0">
                <a:solidFill>
                  <a:srgbClr val="333333"/>
                </a:solidFill>
                <a:effectLst/>
                <a:latin typeface="Helvetica Neue"/>
              </a:rPr>
              <a:t>Note: This provision does not apply to cast iron manhole covers or steel grates used on streets or roadways.</a:t>
            </a:r>
          </a:p>
          <a:p>
            <a:endParaRPr lang="en-US" sz="1800" dirty="0"/>
          </a:p>
        </p:txBody>
      </p:sp>
    </p:spTree>
    <p:extLst>
      <p:ext uri="{BB962C8B-B14F-4D97-AF65-F5344CB8AC3E}">
        <p14:creationId xmlns:p14="http://schemas.microsoft.com/office/powerpoint/2010/main" val="27979966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u="none" strike="noStrike" dirty="0">
                <a:solidFill>
                  <a:srgbClr val="003399"/>
                </a:solidFill>
                <a:effectLst/>
                <a:latin typeface="Helvetica Neue"/>
                <a:hlinkClick r:id="rId3"/>
              </a:rPr>
              <a:t>1926.502(</a:t>
            </a:r>
            <a:r>
              <a:rPr lang="en-US" b="0" i="0" u="none" strike="noStrike" dirty="0" err="1">
                <a:solidFill>
                  <a:srgbClr val="003399"/>
                </a:solidFill>
                <a:effectLst/>
                <a:latin typeface="Helvetica Neue"/>
                <a:hlinkClick r:id="rId3"/>
              </a:rPr>
              <a:t>i</a:t>
            </a:r>
            <a:r>
              <a:rPr lang="en-US" b="0" i="0" u="none" strike="noStrike" dirty="0">
                <a:solidFill>
                  <a:srgbClr val="003399"/>
                </a:solidFill>
                <a:effectLst/>
                <a:latin typeface="Helvetica Neue"/>
                <a:hlinkClick r:id="rId3"/>
              </a:rPr>
              <a:t>)</a:t>
            </a:r>
            <a:r>
              <a:rPr lang="en-US" b="0" i="0" dirty="0">
                <a:solidFill>
                  <a:srgbClr val="333333"/>
                </a:solidFill>
                <a:effectLst/>
                <a:latin typeface="Helvetica Neue"/>
              </a:rPr>
              <a:t>"Covers." Covers for holes in floors, roofs, and other walking/working surfaces shall meet the following requirements:</a:t>
            </a:r>
          </a:p>
          <a:p>
            <a:pPr algn="l"/>
            <a:r>
              <a:rPr lang="en-US" b="0" i="0" u="none" strike="noStrike" dirty="0">
                <a:solidFill>
                  <a:srgbClr val="003399"/>
                </a:solidFill>
                <a:effectLst/>
                <a:latin typeface="Helvetica Neue"/>
                <a:hlinkClick r:id="rId4"/>
              </a:rPr>
              <a:t>1926.502(</a:t>
            </a:r>
            <a:r>
              <a:rPr lang="en-US" b="0" i="0" u="none" strike="noStrike" dirty="0" err="1">
                <a:solidFill>
                  <a:srgbClr val="003399"/>
                </a:solidFill>
                <a:effectLst/>
                <a:latin typeface="Helvetica Neue"/>
                <a:hlinkClick r:id="rId4"/>
              </a:rPr>
              <a:t>i</a:t>
            </a:r>
            <a:r>
              <a:rPr lang="en-US" b="0" i="0" u="none" strike="noStrike" dirty="0">
                <a:solidFill>
                  <a:srgbClr val="003399"/>
                </a:solidFill>
                <a:effectLst/>
                <a:latin typeface="Helvetica Neue"/>
                <a:hlinkClick r:id="rId4"/>
              </a:rPr>
              <a:t>)(1)</a:t>
            </a:r>
            <a:r>
              <a:rPr lang="en-US" b="0" i="0" dirty="0">
                <a:solidFill>
                  <a:srgbClr val="333333"/>
                </a:solidFill>
                <a:effectLst/>
                <a:latin typeface="Helvetica Neue"/>
              </a:rPr>
              <a:t>Covers located in roadways and vehicular aisles shall be capable of supporting, without failure, at least twice the maximum axle load of the largest vehicle expected to cross over the cover.</a:t>
            </a:r>
          </a:p>
          <a:p>
            <a:pPr algn="l"/>
            <a:r>
              <a:rPr lang="en-US" b="0" i="0" u="none" strike="noStrike" dirty="0">
                <a:solidFill>
                  <a:srgbClr val="003399"/>
                </a:solidFill>
                <a:effectLst/>
                <a:latin typeface="Helvetica Neue"/>
                <a:hlinkClick r:id="rId5"/>
              </a:rPr>
              <a:t>1926.502(</a:t>
            </a:r>
            <a:r>
              <a:rPr lang="en-US" b="0" i="0" u="none" strike="noStrike" dirty="0" err="1">
                <a:solidFill>
                  <a:srgbClr val="003399"/>
                </a:solidFill>
                <a:effectLst/>
                <a:latin typeface="Helvetica Neue"/>
                <a:hlinkClick r:id="rId5"/>
              </a:rPr>
              <a:t>i</a:t>
            </a:r>
            <a:r>
              <a:rPr lang="en-US" b="0" i="0" u="none" strike="noStrike" dirty="0">
                <a:solidFill>
                  <a:srgbClr val="003399"/>
                </a:solidFill>
                <a:effectLst/>
                <a:latin typeface="Helvetica Neue"/>
                <a:hlinkClick r:id="rId5"/>
              </a:rPr>
              <a:t>)(2)</a:t>
            </a:r>
            <a:r>
              <a:rPr lang="en-US" b="0" i="0" dirty="0">
                <a:solidFill>
                  <a:srgbClr val="333333"/>
                </a:solidFill>
                <a:effectLst/>
                <a:latin typeface="Helvetica Neue"/>
              </a:rPr>
              <a:t>All other covers shall be capable of supporting, without failure, at least twice the weight of employees, equipment, and materials that may be imposed on the cover at any one time.</a:t>
            </a:r>
          </a:p>
          <a:p>
            <a:pPr algn="l"/>
            <a:r>
              <a:rPr lang="en-US" b="0" i="0" u="none" strike="noStrike" dirty="0">
                <a:solidFill>
                  <a:srgbClr val="003399"/>
                </a:solidFill>
                <a:effectLst/>
                <a:latin typeface="Helvetica Neue"/>
                <a:hlinkClick r:id="rId6"/>
              </a:rPr>
              <a:t>1926.502(</a:t>
            </a:r>
            <a:r>
              <a:rPr lang="en-US" b="0" i="0" u="none" strike="noStrike" dirty="0" err="1">
                <a:solidFill>
                  <a:srgbClr val="003399"/>
                </a:solidFill>
                <a:effectLst/>
                <a:latin typeface="Helvetica Neue"/>
                <a:hlinkClick r:id="rId6"/>
              </a:rPr>
              <a:t>i</a:t>
            </a:r>
            <a:r>
              <a:rPr lang="en-US" b="0" i="0" u="none" strike="noStrike" dirty="0">
                <a:solidFill>
                  <a:srgbClr val="003399"/>
                </a:solidFill>
                <a:effectLst/>
                <a:latin typeface="Helvetica Neue"/>
                <a:hlinkClick r:id="rId6"/>
              </a:rPr>
              <a:t>)(3)</a:t>
            </a:r>
            <a:r>
              <a:rPr lang="en-US" b="0" i="0" dirty="0">
                <a:solidFill>
                  <a:srgbClr val="333333"/>
                </a:solidFill>
                <a:effectLst/>
                <a:latin typeface="Helvetica Neue"/>
              </a:rPr>
              <a:t>All covers shall be secured when installed so as to prevent accidental displacement by the wind, equipment, or employees.</a:t>
            </a:r>
          </a:p>
          <a:p>
            <a:pPr algn="l"/>
            <a:r>
              <a:rPr lang="en-US" b="0" i="0" u="none" strike="noStrike" dirty="0">
                <a:solidFill>
                  <a:srgbClr val="003399"/>
                </a:solidFill>
                <a:effectLst/>
                <a:latin typeface="Helvetica Neue"/>
                <a:hlinkClick r:id="rId7"/>
              </a:rPr>
              <a:t>1926.502(</a:t>
            </a:r>
            <a:r>
              <a:rPr lang="en-US" b="0" i="0" u="none" strike="noStrike" dirty="0" err="1">
                <a:solidFill>
                  <a:srgbClr val="003399"/>
                </a:solidFill>
                <a:effectLst/>
                <a:latin typeface="Helvetica Neue"/>
                <a:hlinkClick r:id="rId7"/>
              </a:rPr>
              <a:t>i</a:t>
            </a:r>
            <a:r>
              <a:rPr lang="en-US" b="0" i="0" u="none" strike="noStrike" dirty="0">
                <a:solidFill>
                  <a:srgbClr val="003399"/>
                </a:solidFill>
                <a:effectLst/>
                <a:latin typeface="Helvetica Neue"/>
                <a:hlinkClick r:id="rId7"/>
              </a:rPr>
              <a:t>)(4)</a:t>
            </a:r>
            <a:r>
              <a:rPr lang="en-US" b="0" i="0" dirty="0">
                <a:solidFill>
                  <a:srgbClr val="333333"/>
                </a:solidFill>
                <a:effectLst/>
                <a:latin typeface="Helvetica Neue"/>
              </a:rPr>
              <a:t>All covers shall be color coded or they shall be marked with the word "HOLE" or "COVER" to provide warning of the hazard.</a:t>
            </a:r>
            <a:br>
              <a:rPr lang="en-US" b="0" i="0" dirty="0">
                <a:solidFill>
                  <a:srgbClr val="333333"/>
                </a:solidFill>
                <a:effectLst/>
                <a:latin typeface="Helvetica Neue"/>
              </a:rPr>
            </a:br>
            <a:br>
              <a:rPr lang="en-US" b="0" i="0" dirty="0">
                <a:solidFill>
                  <a:srgbClr val="333333"/>
                </a:solidFill>
                <a:effectLst/>
                <a:latin typeface="Helvetica Neue"/>
              </a:rPr>
            </a:br>
            <a:r>
              <a:rPr lang="en-US" b="0" i="0" dirty="0">
                <a:solidFill>
                  <a:srgbClr val="333333"/>
                </a:solidFill>
                <a:effectLst/>
                <a:latin typeface="Helvetica Neue"/>
              </a:rPr>
              <a:t>Note: This provision does not apply to cast iron manhole covers or steel grates used on streets or roadways.</a:t>
            </a:r>
          </a:p>
          <a:p>
            <a:endParaRPr lang="en-US" dirty="0"/>
          </a:p>
        </p:txBody>
      </p:sp>
    </p:spTree>
    <p:extLst>
      <p:ext uri="{BB962C8B-B14F-4D97-AF65-F5344CB8AC3E}">
        <p14:creationId xmlns:p14="http://schemas.microsoft.com/office/powerpoint/2010/main" val="15182701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486511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236520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1711943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3525279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0959428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dirty="0">
                <a:solidFill>
                  <a:srgbClr val="003399"/>
                </a:solidFill>
                <a:effectLst/>
                <a:latin typeface="Helvetica Neue"/>
                <a:hlinkClick r:id="rId3"/>
              </a:rPr>
              <a:t>1926.502(e)(2)</a:t>
            </a:r>
            <a:r>
              <a:rPr lang="en-US" sz="1800" b="0" i="0" dirty="0">
                <a:solidFill>
                  <a:srgbClr val="333333"/>
                </a:solidFill>
                <a:effectLst/>
                <a:latin typeface="Helvetica Neue"/>
              </a:rPr>
              <a:t>Positioning devices shall be secured to an anchorage capable of supporting at least twice the potential impact load of an employee's fall or 3,000 pounds (13.3 </a:t>
            </a:r>
            <a:r>
              <a:rPr lang="en-US" sz="1800" b="0" i="0" dirty="0" err="1">
                <a:solidFill>
                  <a:srgbClr val="333333"/>
                </a:solidFill>
                <a:effectLst/>
                <a:latin typeface="Helvetica Neue"/>
              </a:rPr>
              <a:t>kN</a:t>
            </a:r>
            <a:r>
              <a:rPr lang="en-US" sz="1800" b="0" i="0" dirty="0">
                <a:solidFill>
                  <a:srgbClr val="333333"/>
                </a:solidFill>
                <a:effectLst/>
                <a:latin typeface="Helvetica Neue"/>
              </a:rPr>
              <a:t>), whichever is greater.</a:t>
            </a:r>
          </a:p>
          <a:p>
            <a:endParaRPr lang="en-US" sz="1800" dirty="0"/>
          </a:p>
        </p:txBody>
      </p:sp>
    </p:spTree>
    <p:extLst>
      <p:ext uri="{BB962C8B-B14F-4D97-AF65-F5344CB8AC3E}">
        <p14:creationId xmlns:p14="http://schemas.microsoft.com/office/powerpoint/2010/main" val="5205921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u="none" strike="noStrike" dirty="0">
                <a:solidFill>
                  <a:srgbClr val="003399"/>
                </a:solidFill>
                <a:effectLst/>
                <a:latin typeface="Helvetica Neue"/>
                <a:hlinkClick r:id="rId3"/>
              </a:rPr>
              <a:t>1926.503(a)</a:t>
            </a:r>
            <a:r>
              <a:rPr lang="en-US" sz="1800" b="1" i="1" dirty="0">
                <a:solidFill>
                  <a:srgbClr val="333333"/>
                </a:solidFill>
                <a:effectLst/>
                <a:latin typeface="Helvetica Neue"/>
              </a:rPr>
              <a:t>Training program</a:t>
            </a:r>
            <a:r>
              <a:rPr lang="en-US" sz="1800" b="0" i="0" dirty="0">
                <a:solidFill>
                  <a:srgbClr val="333333"/>
                </a:solidFill>
                <a:effectLst/>
                <a:latin typeface="Helvetica Neue"/>
              </a:rPr>
              <a:t>.</a:t>
            </a:r>
          </a:p>
          <a:p>
            <a:pPr algn="l"/>
            <a:r>
              <a:rPr lang="en-US" sz="1800" b="0" i="0" u="none" strike="noStrike" dirty="0">
                <a:solidFill>
                  <a:srgbClr val="003399"/>
                </a:solidFill>
                <a:effectLst/>
                <a:latin typeface="Helvetica Neue"/>
                <a:hlinkClick r:id="rId4"/>
              </a:rPr>
              <a:t>1926.503(a)(1)</a:t>
            </a:r>
            <a:r>
              <a:rPr lang="en-US" sz="1800" b="0" i="0" dirty="0">
                <a:solidFill>
                  <a:srgbClr val="333333"/>
                </a:solidFill>
                <a:effectLst/>
                <a:latin typeface="Helvetica Neue"/>
              </a:rPr>
              <a:t>The employer shall provide a training program for each employee who might be exposed to fall hazards. The program shall enable each employee to recognize the hazards of falling and shall train each employee in the procedures to be followed in order to minimize these hazards.</a:t>
            </a:r>
          </a:p>
          <a:p>
            <a:pPr algn="l"/>
            <a:r>
              <a:rPr lang="en-US" sz="1800" b="0" i="0" u="none" strike="noStrike" dirty="0">
                <a:solidFill>
                  <a:srgbClr val="003399"/>
                </a:solidFill>
                <a:effectLst/>
                <a:latin typeface="Helvetica Neue"/>
                <a:hlinkClick r:id="rId5"/>
              </a:rPr>
              <a:t>1926.503(a)(2)</a:t>
            </a:r>
            <a:r>
              <a:rPr lang="en-US" sz="1800" b="0" i="0" dirty="0">
                <a:solidFill>
                  <a:srgbClr val="333333"/>
                </a:solidFill>
                <a:effectLst/>
                <a:latin typeface="Helvetica Neue"/>
              </a:rPr>
              <a:t>The employer shall assure that each employee has been trained, as necessary, by a competent person qualified in the following areas:</a:t>
            </a:r>
          </a:p>
          <a:p>
            <a:pPr algn="l"/>
            <a:r>
              <a:rPr lang="en-US" sz="1800" b="0" i="0" dirty="0">
                <a:solidFill>
                  <a:srgbClr val="333333"/>
                </a:solidFill>
                <a:effectLst/>
                <a:latin typeface="Helvetica Neue"/>
              </a:rPr>
              <a:t>1926.503(a)(2)(</a:t>
            </a:r>
            <a:r>
              <a:rPr lang="en-US" sz="1800" b="0" i="0" dirty="0" err="1">
                <a:solidFill>
                  <a:srgbClr val="333333"/>
                </a:solidFill>
                <a:effectLst/>
                <a:latin typeface="Helvetica Neue"/>
              </a:rPr>
              <a:t>i</a:t>
            </a:r>
            <a:r>
              <a:rPr lang="en-US" sz="1800" b="0" i="0" dirty="0">
                <a:solidFill>
                  <a:srgbClr val="333333"/>
                </a:solidFill>
                <a:effectLst/>
                <a:latin typeface="Helvetica Neue"/>
              </a:rPr>
              <a:t>)The nature of fall hazards in the work area;</a:t>
            </a:r>
          </a:p>
          <a:p>
            <a:pPr algn="l"/>
            <a:r>
              <a:rPr lang="en-US" sz="1800" b="0" i="0" u="none" strike="noStrike" dirty="0">
                <a:solidFill>
                  <a:srgbClr val="003399"/>
                </a:solidFill>
                <a:effectLst/>
                <a:latin typeface="Helvetica Neue"/>
                <a:hlinkClick r:id="rId6"/>
              </a:rPr>
              <a:t>1926.503(a)(2)(ii)</a:t>
            </a:r>
            <a:r>
              <a:rPr lang="en-US" sz="1800" b="0" i="0" dirty="0">
                <a:solidFill>
                  <a:srgbClr val="333333"/>
                </a:solidFill>
                <a:effectLst/>
                <a:latin typeface="Helvetica Neue"/>
              </a:rPr>
              <a:t>The correct procedures for erecting, maintaining, disassembling, and inspecting the fall protection systems to be used;</a:t>
            </a:r>
          </a:p>
          <a:p>
            <a:pPr algn="l"/>
            <a:r>
              <a:rPr lang="en-US" sz="1800" b="0" i="0" dirty="0">
                <a:solidFill>
                  <a:srgbClr val="333333"/>
                </a:solidFill>
                <a:effectLst/>
                <a:latin typeface="Helvetica Neue"/>
              </a:rPr>
              <a:t>1926.503(a)(2)(iii)The use and operation of guardrail systems, personal fall arrest systems, safety net systems, warning line systems, safety monitoring systems, controlled access zones, and other protection to be used;</a:t>
            </a:r>
          </a:p>
          <a:p>
            <a:pPr algn="l"/>
            <a:r>
              <a:rPr lang="en-US" sz="1800" b="0" i="0" dirty="0">
                <a:solidFill>
                  <a:srgbClr val="333333"/>
                </a:solidFill>
                <a:effectLst/>
                <a:latin typeface="Helvetica Neue"/>
              </a:rPr>
              <a:t>1926.503(a)(2)(iv)The role of each employee in the safety monitoring system when this system is used;</a:t>
            </a:r>
          </a:p>
          <a:p>
            <a:pPr algn="l"/>
            <a:r>
              <a:rPr lang="en-US" sz="1800" b="0" i="0" dirty="0">
                <a:solidFill>
                  <a:srgbClr val="333333"/>
                </a:solidFill>
                <a:effectLst/>
                <a:latin typeface="Helvetica Neue"/>
              </a:rPr>
              <a:t>1926.503(a)(2)(v)The limitations on the use of mechanical equipment during the performance of roofing work on low-sloped roofs;</a:t>
            </a:r>
          </a:p>
          <a:p>
            <a:pPr algn="l"/>
            <a:r>
              <a:rPr lang="en-US" sz="1800" b="0" i="0" dirty="0">
                <a:solidFill>
                  <a:srgbClr val="333333"/>
                </a:solidFill>
                <a:effectLst/>
                <a:latin typeface="Helvetica Neue"/>
              </a:rPr>
              <a:t>1926.503(a)(2)(vi)The correct procedures for the handling and storage of equipment and materials and the erection of overhead protection; and</a:t>
            </a:r>
          </a:p>
          <a:p>
            <a:pPr algn="l"/>
            <a:r>
              <a:rPr lang="en-US" sz="1800" b="0" i="0" u="none" strike="noStrike" dirty="0">
                <a:solidFill>
                  <a:srgbClr val="003399"/>
                </a:solidFill>
                <a:effectLst/>
                <a:latin typeface="Helvetica Neue"/>
                <a:hlinkClick r:id="rId7"/>
              </a:rPr>
              <a:t>1926.503(a)(2)(vii)</a:t>
            </a:r>
            <a:r>
              <a:rPr lang="en-US" sz="1800" b="0" i="0" dirty="0">
                <a:solidFill>
                  <a:srgbClr val="333333"/>
                </a:solidFill>
                <a:effectLst/>
                <a:latin typeface="Helvetica Neue"/>
              </a:rPr>
              <a:t>The role of employees in fall protection plans;</a:t>
            </a:r>
          </a:p>
          <a:p>
            <a:pPr algn="l"/>
            <a:r>
              <a:rPr lang="en-US" sz="1800" b="0" i="0" dirty="0">
                <a:solidFill>
                  <a:srgbClr val="333333"/>
                </a:solidFill>
                <a:effectLst/>
                <a:latin typeface="Helvetica Neue"/>
              </a:rPr>
              <a:t>1926.503(a)(2)(viii)The standards contained in this subpart.</a:t>
            </a:r>
          </a:p>
          <a:p>
            <a:pPr algn="l"/>
            <a:r>
              <a:rPr lang="en-US" sz="1800" b="0" i="0" u="none" strike="noStrike" dirty="0">
                <a:solidFill>
                  <a:srgbClr val="003399"/>
                </a:solidFill>
                <a:effectLst/>
                <a:latin typeface="Helvetica Neue"/>
                <a:hlinkClick r:id="rId8"/>
              </a:rPr>
              <a:t>1926.503(b)</a:t>
            </a:r>
            <a:r>
              <a:rPr lang="en-US" sz="1800" b="1" i="1" dirty="0">
                <a:solidFill>
                  <a:srgbClr val="333333"/>
                </a:solidFill>
                <a:effectLst/>
                <a:latin typeface="Helvetica Neue"/>
              </a:rPr>
              <a:t>Certification of training</a:t>
            </a:r>
            <a:r>
              <a:rPr lang="en-US" sz="1800" b="0" i="0" dirty="0">
                <a:solidFill>
                  <a:srgbClr val="333333"/>
                </a:solidFill>
                <a:effectLst/>
                <a:latin typeface="Helvetica Neue"/>
              </a:rPr>
              <a:t>.</a:t>
            </a:r>
          </a:p>
          <a:p>
            <a:pPr algn="l"/>
            <a:r>
              <a:rPr lang="en-US" sz="1800" b="0" i="0" dirty="0">
                <a:solidFill>
                  <a:srgbClr val="333333"/>
                </a:solidFill>
                <a:effectLst/>
                <a:latin typeface="Helvetica Neue"/>
              </a:rPr>
              <a:t>1926.503(b)(1)The employer shall verify compliance with paragraph (a) of this section by preparing a written certification record. The written certification record shall contain the name or other identity of the employee trained, the date(s) of the training, and the signature of the person who conducted the training or the signature of the employer. If the employer relies on training conducted by another employer or completed prior to the effective date of this section, the certification record shall indicate the date the employer determined the prior training was adequate rather than the date of actual training.</a:t>
            </a:r>
          </a:p>
          <a:p>
            <a:pPr algn="l"/>
            <a:r>
              <a:rPr lang="en-US" sz="1800" b="0" i="0" dirty="0">
                <a:solidFill>
                  <a:srgbClr val="333333"/>
                </a:solidFill>
                <a:effectLst/>
                <a:latin typeface="Helvetica Neue"/>
              </a:rPr>
              <a:t>1926.503(b)(2)The latest training certification shall be maintained.</a:t>
            </a:r>
          </a:p>
          <a:p>
            <a:pPr algn="l"/>
            <a:r>
              <a:rPr lang="en-US" sz="1800" b="0" i="0" u="none" strike="noStrike" dirty="0">
                <a:solidFill>
                  <a:srgbClr val="003399"/>
                </a:solidFill>
                <a:effectLst/>
                <a:latin typeface="Helvetica Neue"/>
                <a:hlinkClick r:id="rId9"/>
              </a:rPr>
              <a:t>1926.503(c)</a:t>
            </a:r>
            <a:r>
              <a:rPr lang="en-US" sz="1800" b="1" i="1" dirty="0">
                <a:solidFill>
                  <a:srgbClr val="333333"/>
                </a:solidFill>
                <a:effectLst/>
                <a:latin typeface="Helvetica Neue"/>
              </a:rPr>
              <a:t>Retraining</a:t>
            </a:r>
            <a:r>
              <a:rPr lang="en-US" sz="1800" b="0" i="0" dirty="0">
                <a:solidFill>
                  <a:srgbClr val="333333"/>
                </a:solidFill>
                <a:effectLst/>
                <a:latin typeface="Helvetica Neue"/>
              </a:rPr>
              <a:t>. When the employer has reason to believe that any affected employee who has already been trained does not have the understanding and skill required by paragraph (a) of this section, the employer shall retrain each such employee. Circumstances where retraining is required include, but are not limited to, situations where:</a:t>
            </a:r>
          </a:p>
          <a:p>
            <a:pPr algn="l"/>
            <a:r>
              <a:rPr lang="en-US" sz="1800" b="0" i="0" dirty="0">
                <a:solidFill>
                  <a:srgbClr val="333333"/>
                </a:solidFill>
                <a:effectLst/>
                <a:latin typeface="Helvetica Neue"/>
              </a:rPr>
              <a:t>1926.503(c)(1)Changes in the workplace render previous training obsolete; or</a:t>
            </a:r>
          </a:p>
          <a:p>
            <a:pPr algn="l"/>
            <a:r>
              <a:rPr lang="en-US" sz="1800" b="0" i="0" dirty="0">
                <a:solidFill>
                  <a:srgbClr val="333333"/>
                </a:solidFill>
                <a:effectLst/>
                <a:latin typeface="Helvetica Neue"/>
              </a:rPr>
              <a:t>1926.503(c)(2)Changes in the types of fall protection systems or equipment to be used render previous training obsolete; or</a:t>
            </a:r>
          </a:p>
          <a:p>
            <a:pPr algn="l"/>
            <a:r>
              <a:rPr lang="en-US" sz="1800" b="0" i="0" dirty="0">
                <a:solidFill>
                  <a:srgbClr val="333333"/>
                </a:solidFill>
                <a:effectLst/>
                <a:latin typeface="Helvetica Neue"/>
              </a:rPr>
              <a:t>1926.503(c)(3)Inadequacies in an affected employee's knowledge or use of fall protection systems or equipment indicate that the employee has not retained the requisite understanding or skill.</a:t>
            </a:r>
          </a:p>
          <a:p>
            <a:pPr algn="l"/>
            <a:r>
              <a:rPr lang="en-US" sz="1800" b="0" i="0" dirty="0">
                <a:solidFill>
                  <a:srgbClr val="333333"/>
                </a:solidFill>
                <a:effectLst/>
                <a:latin typeface="Helvetica Neue"/>
              </a:rPr>
              <a:t>Note: The following appendices to subpart M of this part serve as non-mandatory guidelines to assist employers in complying with the appropriate requirements of subpart M of this part.</a:t>
            </a:r>
          </a:p>
          <a:p>
            <a:pPr algn="l"/>
            <a:r>
              <a:rPr lang="en-US" sz="1800" b="0" i="0" dirty="0">
                <a:solidFill>
                  <a:srgbClr val="333333"/>
                </a:solidFill>
                <a:effectLst/>
                <a:latin typeface="Helvetica Neue"/>
              </a:rPr>
              <a:t>[59 FR 40738, Aug. 9, 1994; 60 FR 5131, Jan. 26, 1995]</a:t>
            </a:r>
          </a:p>
          <a:p>
            <a:endParaRPr lang="en-US" sz="1800" dirty="0"/>
          </a:p>
        </p:txBody>
      </p:sp>
    </p:spTree>
    <p:extLst>
      <p:ext uri="{BB962C8B-B14F-4D97-AF65-F5344CB8AC3E}">
        <p14:creationId xmlns:p14="http://schemas.microsoft.com/office/powerpoint/2010/main" val="38930655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u="none" strike="noStrike" dirty="0">
                <a:solidFill>
                  <a:srgbClr val="003399"/>
                </a:solidFill>
                <a:effectLst/>
                <a:latin typeface="Helvetica Neue"/>
                <a:hlinkClick r:id="rId3"/>
              </a:rPr>
              <a:t>1926.503(a)</a:t>
            </a:r>
            <a:r>
              <a:rPr lang="en-US" sz="1800" b="1" i="1" dirty="0">
                <a:solidFill>
                  <a:srgbClr val="333333"/>
                </a:solidFill>
                <a:effectLst/>
                <a:latin typeface="Helvetica Neue"/>
              </a:rPr>
              <a:t>Training program</a:t>
            </a:r>
            <a:r>
              <a:rPr lang="en-US" sz="1800" b="0" i="0" dirty="0">
                <a:solidFill>
                  <a:srgbClr val="333333"/>
                </a:solidFill>
                <a:effectLst/>
                <a:latin typeface="Helvetica Neue"/>
              </a:rPr>
              <a:t>.</a:t>
            </a:r>
          </a:p>
          <a:p>
            <a:pPr algn="l"/>
            <a:r>
              <a:rPr lang="en-US" sz="1800" b="0" i="0" u="none" strike="noStrike" dirty="0">
                <a:solidFill>
                  <a:srgbClr val="003399"/>
                </a:solidFill>
                <a:effectLst/>
                <a:latin typeface="Helvetica Neue"/>
                <a:hlinkClick r:id="rId4"/>
              </a:rPr>
              <a:t>1926.503(a)(1)</a:t>
            </a:r>
            <a:r>
              <a:rPr lang="en-US" sz="1800" b="0" i="0" dirty="0">
                <a:solidFill>
                  <a:srgbClr val="333333"/>
                </a:solidFill>
                <a:effectLst/>
                <a:latin typeface="Helvetica Neue"/>
              </a:rPr>
              <a:t>The employer shall provide a training program for each employee who might be exposed to fall hazards. The program shall enable each employee to recognize the hazards of falling and shall train each employee in the procedures to be followed in order to minimize these hazards.</a:t>
            </a:r>
          </a:p>
          <a:p>
            <a:pPr algn="l"/>
            <a:r>
              <a:rPr lang="en-US" sz="1800" b="0" i="0" u="none" strike="noStrike" dirty="0">
                <a:solidFill>
                  <a:srgbClr val="003399"/>
                </a:solidFill>
                <a:effectLst/>
                <a:latin typeface="Helvetica Neue"/>
                <a:hlinkClick r:id="rId5"/>
              </a:rPr>
              <a:t>1926.503(a)(2)</a:t>
            </a:r>
            <a:r>
              <a:rPr lang="en-US" sz="1800" b="0" i="0" dirty="0">
                <a:solidFill>
                  <a:srgbClr val="333333"/>
                </a:solidFill>
                <a:effectLst/>
                <a:latin typeface="Helvetica Neue"/>
              </a:rPr>
              <a:t>The employer shall assure that each employee has been trained, as necessary, by a competent person qualified in the following areas:</a:t>
            </a:r>
          </a:p>
          <a:p>
            <a:pPr algn="l"/>
            <a:r>
              <a:rPr lang="en-US" sz="1800" b="0" i="0" dirty="0">
                <a:solidFill>
                  <a:srgbClr val="333333"/>
                </a:solidFill>
                <a:effectLst/>
                <a:latin typeface="Helvetica Neue"/>
              </a:rPr>
              <a:t>1926.503(a)(2)(</a:t>
            </a:r>
            <a:r>
              <a:rPr lang="en-US" sz="1800" b="0" i="0" dirty="0" err="1">
                <a:solidFill>
                  <a:srgbClr val="333333"/>
                </a:solidFill>
                <a:effectLst/>
                <a:latin typeface="Helvetica Neue"/>
              </a:rPr>
              <a:t>i</a:t>
            </a:r>
            <a:r>
              <a:rPr lang="en-US" sz="1800" b="0" i="0" dirty="0">
                <a:solidFill>
                  <a:srgbClr val="333333"/>
                </a:solidFill>
                <a:effectLst/>
                <a:latin typeface="Helvetica Neue"/>
              </a:rPr>
              <a:t>)The nature of fall hazards in the work area;</a:t>
            </a:r>
          </a:p>
          <a:p>
            <a:pPr algn="l"/>
            <a:r>
              <a:rPr lang="en-US" sz="1800" b="0" i="0" u="none" strike="noStrike" dirty="0">
                <a:solidFill>
                  <a:srgbClr val="003399"/>
                </a:solidFill>
                <a:effectLst/>
                <a:latin typeface="Helvetica Neue"/>
                <a:hlinkClick r:id="rId6"/>
              </a:rPr>
              <a:t>1926.503(a)(2)(ii)</a:t>
            </a:r>
            <a:r>
              <a:rPr lang="en-US" sz="1800" b="0" i="0" dirty="0">
                <a:solidFill>
                  <a:srgbClr val="333333"/>
                </a:solidFill>
                <a:effectLst/>
                <a:latin typeface="Helvetica Neue"/>
              </a:rPr>
              <a:t>The correct procedures for erecting, maintaining, disassembling, and inspecting the fall protection systems to be used;</a:t>
            </a:r>
          </a:p>
          <a:p>
            <a:pPr algn="l"/>
            <a:r>
              <a:rPr lang="en-US" sz="1800" b="0" i="0" dirty="0">
                <a:solidFill>
                  <a:srgbClr val="333333"/>
                </a:solidFill>
                <a:effectLst/>
                <a:latin typeface="Helvetica Neue"/>
              </a:rPr>
              <a:t>1926.503(a)(2)(iii)The use and operation of guardrail systems, personal fall arrest systems, safety net systems, warning line systems, safety monitoring systems, controlled access zones, and other protection to be used;</a:t>
            </a:r>
          </a:p>
          <a:p>
            <a:pPr algn="l"/>
            <a:r>
              <a:rPr lang="en-US" sz="1800" b="0" i="0" dirty="0">
                <a:solidFill>
                  <a:srgbClr val="333333"/>
                </a:solidFill>
                <a:effectLst/>
                <a:latin typeface="Helvetica Neue"/>
              </a:rPr>
              <a:t>1926.503(a)(2)(iv)The role of each employee in the safety monitoring system when this system is used;</a:t>
            </a:r>
          </a:p>
          <a:p>
            <a:pPr algn="l"/>
            <a:r>
              <a:rPr lang="en-US" sz="1800" b="0" i="0" dirty="0">
                <a:solidFill>
                  <a:srgbClr val="333333"/>
                </a:solidFill>
                <a:effectLst/>
                <a:latin typeface="Helvetica Neue"/>
              </a:rPr>
              <a:t>1926.503(a)(2)(v)The limitations on the use of mechanical equipment during the performance of roofing work on low-sloped roofs;</a:t>
            </a:r>
          </a:p>
          <a:p>
            <a:pPr algn="l"/>
            <a:r>
              <a:rPr lang="en-US" sz="1800" b="0" i="0" dirty="0">
                <a:solidFill>
                  <a:srgbClr val="333333"/>
                </a:solidFill>
                <a:effectLst/>
                <a:latin typeface="Helvetica Neue"/>
              </a:rPr>
              <a:t>1926.503(a)(2)(vi)The correct procedures for the handling and storage of equipment and materials and the erection of overhead protection; and</a:t>
            </a:r>
          </a:p>
          <a:p>
            <a:pPr algn="l"/>
            <a:r>
              <a:rPr lang="en-US" sz="1800" b="0" i="0" u="none" strike="noStrike" dirty="0">
                <a:solidFill>
                  <a:srgbClr val="003399"/>
                </a:solidFill>
                <a:effectLst/>
                <a:latin typeface="Helvetica Neue"/>
                <a:hlinkClick r:id="rId7"/>
              </a:rPr>
              <a:t>1926.503(a)(2)(vii)</a:t>
            </a:r>
            <a:r>
              <a:rPr lang="en-US" sz="1800" b="0" i="0" dirty="0">
                <a:solidFill>
                  <a:srgbClr val="333333"/>
                </a:solidFill>
                <a:effectLst/>
                <a:latin typeface="Helvetica Neue"/>
              </a:rPr>
              <a:t>The role of employees in fall protection plans;</a:t>
            </a:r>
          </a:p>
          <a:p>
            <a:pPr algn="l"/>
            <a:r>
              <a:rPr lang="en-US" sz="1800" b="0" i="0" dirty="0">
                <a:solidFill>
                  <a:srgbClr val="333333"/>
                </a:solidFill>
                <a:effectLst/>
                <a:latin typeface="Helvetica Neue"/>
              </a:rPr>
              <a:t>1926.503(a)(2)(viii)The standards contained in this subpart.</a:t>
            </a:r>
          </a:p>
          <a:p>
            <a:pPr algn="l"/>
            <a:r>
              <a:rPr lang="en-US" sz="1800" b="0" i="0" u="none" strike="noStrike" dirty="0">
                <a:solidFill>
                  <a:srgbClr val="003399"/>
                </a:solidFill>
                <a:effectLst/>
                <a:latin typeface="Helvetica Neue"/>
                <a:hlinkClick r:id="rId8"/>
              </a:rPr>
              <a:t>1926.503(b)</a:t>
            </a:r>
            <a:r>
              <a:rPr lang="en-US" sz="1800" b="1" i="1" dirty="0">
                <a:solidFill>
                  <a:srgbClr val="333333"/>
                </a:solidFill>
                <a:effectLst/>
                <a:latin typeface="Helvetica Neue"/>
              </a:rPr>
              <a:t>Certification of training</a:t>
            </a:r>
            <a:r>
              <a:rPr lang="en-US" sz="1800" b="0" i="0" dirty="0">
                <a:solidFill>
                  <a:srgbClr val="333333"/>
                </a:solidFill>
                <a:effectLst/>
                <a:latin typeface="Helvetica Neue"/>
              </a:rPr>
              <a:t>.</a:t>
            </a:r>
          </a:p>
          <a:p>
            <a:pPr algn="l"/>
            <a:r>
              <a:rPr lang="en-US" sz="1800" b="0" i="0" dirty="0">
                <a:solidFill>
                  <a:srgbClr val="333333"/>
                </a:solidFill>
                <a:effectLst/>
                <a:latin typeface="Helvetica Neue"/>
              </a:rPr>
              <a:t>1926.503(b)(1)The employer shall verify compliance with paragraph (a) of this section by preparing a written certification record. The written certification record shall contain the name or other identity of the employee trained, the date(s) of the training, and the signature of the person who conducted the training or the signature of the employer. If the employer relies on training conducted by another employer or completed prior to the effective date of this section, the certification record shall indicate the date the employer determined the prior training was adequate rather than the date of actual training.</a:t>
            </a:r>
          </a:p>
          <a:p>
            <a:pPr algn="l"/>
            <a:r>
              <a:rPr lang="en-US" sz="1800" b="0" i="0" dirty="0">
                <a:solidFill>
                  <a:srgbClr val="333333"/>
                </a:solidFill>
                <a:effectLst/>
                <a:latin typeface="Helvetica Neue"/>
              </a:rPr>
              <a:t>1926.503(b)(2)The latest training certification shall be maintained.</a:t>
            </a:r>
          </a:p>
          <a:p>
            <a:pPr algn="l"/>
            <a:r>
              <a:rPr lang="en-US" sz="1800" b="0" i="0" u="none" strike="noStrike" dirty="0">
                <a:solidFill>
                  <a:srgbClr val="003399"/>
                </a:solidFill>
                <a:effectLst/>
                <a:latin typeface="Helvetica Neue"/>
                <a:hlinkClick r:id="rId9"/>
              </a:rPr>
              <a:t>1926.503(c)</a:t>
            </a:r>
            <a:r>
              <a:rPr lang="en-US" sz="1800" b="1" i="1" dirty="0">
                <a:solidFill>
                  <a:srgbClr val="333333"/>
                </a:solidFill>
                <a:effectLst/>
                <a:latin typeface="Helvetica Neue"/>
              </a:rPr>
              <a:t>Retraining</a:t>
            </a:r>
            <a:r>
              <a:rPr lang="en-US" sz="1800" b="0" i="0" dirty="0">
                <a:solidFill>
                  <a:srgbClr val="333333"/>
                </a:solidFill>
                <a:effectLst/>
                <a:latin typeface="Helvetica Neue"/>
              </a:rPr>
              <a:t>. When the employer has reason to believe that any affected employee who has already been trained does not have the understanding and skill required by paragraph (a) of this section, the employer shall retrain each such employee. Circumstances where retraining is required include, but are not limited to, situations where:</a:t>
            </a:r>
          </a:p>
          <a:p>
            <a:pPr algn="l"/>
            <a:r>
              <a:rPr lang="en-US" sz="1800" b="0" i="0" dirty="0">
                <a:solidFill>
                  <a:srgbClr val="333333"/>
                </a:solidFill>
                <a:effectLst/>
                <a:latin typeface="Helvetica Neue"/>
              </a:rPr>
              <a:t>1926.503(c)(1)Changes in the workplace render previous training obsolete; or</a:t>
            </a:r>
          </a:p>
          <a:p>
            <a:pPr algn="l"/>
            <a:r>
              <a:rPr lang="en-US" sz="1800" b="0" i="0" dirty="0">
                <a:solidFill>
                  <a:srgbClr val="333333"/>
                </a:solidFill>
                <a:effectLst/>
                <a:latin typeface="Helvetica Neue"/>
              </a:rPr>
              <a:t>1926.503(c)(2)Changes in the types of fall protection systems or equipment to be used render previous training obsolete; or</a:t>
            </a:r>
          </a:p>
          <a:p>
            <a:pPr algn="l"/>
            <a:r>
              <a:rPr lang="en-US" sz="1800" b="0" i="0" dirty="0">
                <a:solidFill>
                  <a:srgbClr val="333333"/>
                </a:solidFill>
                <a:effectLst/>
                <a:latin typeface="Helvetica Neue"/>
              </a:rPr>
              <a:t>1926.503(c)(3)Inadequacies in an affected employee's knowledge or use of fall protection systems or equipment indicate that the employee has not retained the requisite understanding or skill.</a:t>
            </a:r>
          </a:p>
          <a:p>
            <a:pPr algn="l"/>
            <a:r>
              <a:rPr lang="en-US" sz="1800" b="0" i="0" dirty="0">
                <a:solidFill>
                  <a:srgbClr val="333333"/>
                </a:solidFill>
                <a:effectLst/>
                <a:latin typeface="Helvetica Neue"/>
              </a:rPr>
              <a:t>Note: The following appendices to subpart M of this part serve as non-mandatory guidelines to assist employers in complying with the appropriate requirements of subpart M of this part.</a:t>
            </a:r>
          </a:p>
          <a:p>
            <a:pPr algn="l"/>
            <a:r>
              <a:rPr lang="en-US" sz="1800" b="0" i="0" dirty="0">
                <a:solidFill>
                  <a:srgbClr val="333333"/>
                </a:solidFill>
                <a:effectLst/>
                <a:latin typeface="Helvetica Neue"/>
              </a:rPr>
              <a:t>[59 FR 40738, Aug. 9, 1994; 60 FR 5131, Jan. 26, 1995]</a:t>
            </a:r>
          </a:p>
          <a:p>
            <a:endParaRPr lang="en-US" sz="1800" dirty="0"/>
          </a:p>
        </p:txBody>
      </p:sp>
    </p:spTree>
    <p:extLst>
      <p:ext uri="{BB962C8B-B14F-4D97-AF65-F5344CB8AC3E}">
        <p14:creationId xmlns:p14="http://schemas.microsoft.com/office/powerpoint/2010/main" val="22888782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u="none" strike="noStrike" dirty="0">
                <a:solidFill>
                  <a:srgbClr val="003399"/>
                </a:solidFill>
                <a:effectLst/>
                <a:latin typeface="Helvetica Neue"/>
                <a:hlinkClick r:id="rId3"/>
              </a:rPr>
              <a:t>1926.503(a)</a:t>
            </a:r>
            <a:r>
              <a:rPr lang="en-US" sz="1800" b="1" i="1" dirty="0">
                <a:solidFill>
                  <a:srgbClr val="333333"/>
                </a:solidFill>
                <a:effectLst/>
                <a:latin typeface="Helvetica Neue"/>
              </a:rPr>
              <a:t>Training program</a:t>
            </a:r>
            <a:r>
              <a:rPr lang="en-US" sz="1800" b="0" i="0" dirty="0">
                <a:solidFill>
                  <a:srgbClr val="333333"/>
                </a:solidFill>
                <a:effectLst/>
                <a:latin typeface="Helvetica Neue"/>
              </a:rPr>
              <a:t>.</a:t>
            </a:r>
          </a:p>
          <a:p>
            <a:pPr algn="l"/>
            <a:r>
              <a:rPr lang="en-US" sz="1800" b="0" i="0" u="none" strike="noStrike" dirty="0">
                <a:solidFill>
                  <a:srgbClr val="003399"/>
                </a:solidFill>
                <a:effectLst/>
                <a:latin typeface="Helvetica Neue"/>
                <a:hlinkClick r:id="rId4"/>
              </a:rPr>
              <a:t>1926.503(a)(1)</a:t>
            </a:r>
            <a:r>
              <a:rPr lang="en-US" sz="1800" b="0" i="0" dirty="0">
                <a:solidFill>
                  <a:srgbClr val="333333"/>
                </a:solidFill>
                <a:effectLst/>
                <a:latin typeface="Helvetica Neue"/>
              </a:rPr>
              <a:t>The employer shall provide a training program for each employee who might be exposed to fall hazards. The program shall enable each employee to recognize the hazards of falling and shall train each employee in the procedures to be followed in order to minimize these hazards.</a:t>
            </a:r>
          </a:p>
          <a:p>
            <a:pPr algn="l"/>
            <a:r>
              <a:rPr lang="en-US" sz="1800" b="0" i="0" u="none" strike="noStrike" dirty="0">
                <a:solidFill>
                  <a:srgbClr val="003399"/>
                </a:solidFill>
                <a:effectLst/>
                <a:latin typeface="Helvetica Neue"/>
                <a:hlinkClick r:id="rId5"/>
              </a:rPr>
              <a:t>1926.503(a)(2)</a:t>
            </a:r>
            <a:r>
              <a:rPr lang="en-US" sz="1800" b="0" i="0" dirty="0">
                <a:solidFill>
                  <a:srgbClr val="333333"/>
                </a:solidFill>
                <a:effectLst/>
                <a:latin typeface="Helvetica Neue"/>
              </a:rPr>
              <a:t>The employer shall assure that each employee has been trained, as necessary, by a competent person qualified in the following areas:</a:t>
            </a:r>
          </a:p>
          <a:p>
            <a:pPr algn="l"/>
            <a:r>
              <a:rPr lang="en-US" sz="1800" b="0" i="0" dirty="0">
                <a:solidFill>
                  <a:srgbClr val="333333"/>
                </a:solidFill>
                <a:effectLst/>
                <a:latin typeface="Helvetica Neue"/>
              </a:rPr>
              <a:t>1926.503(a)(2)(</a:t>
            </a:r>
            <a:r>
              <a:rPr lang="en-US" sz="1800" b="0" i="0" dirty="0" err="1">
                <a:solidFill>
                  <a:srgbClr val="333333"/>
                </a:solidFill>
                <a:effectLst/>
                <a:latin typeface="Helvetica Neue"/>
              </a:rPr>
              <a:t>i</a:t>
            </a:r>
            <a:r>
              <a:rPr lang="en-US" sz="1800" b="0" i="0" dirty="0">
                <a:solidFill>
                  <a:srgbClr val="333333"/>
                </a:solidFill>
                <a:effectLst/>
                <a:latin typeface="Helvetica Neue"/>
              </a:rPr>
              <a:t>)The nature of fall hazards in the work area;</a:t>
            </a:r>
          </a:p>
          <a:p>
            <a:pPr algn="l"/>
            <a:r>
              <a:rPr lang="en-US" sz="1800" b="0" i="0" u="none" strike="noStrike" dirty="0">
                <a:solidFill>
                  <a:srgbClr val="003399"/>
                </a:solidFill>
                <a:effectLst/>
                <a:latin typeface="Helvetica Neue"/>
                <a:hlinkClick r:id="rId6"/>
              </a:rPr>
              <a:t>1926.503(a)(2)(ii)</a:t>
            </a:r>
            <a:r>
              <a:rPr lang="en-US" sz="1800" b="0" i="0" dirty="0">
                <a:solidFill>
                  <a:srgbClr val="333333"/>
                </a:solidFill>
                <a:effectLst/>
                <a:latin typeface="Helvetica Neue"/>
              </a:rPr>
              <a:t>The correct procedures for erecting, maintaining, disassembling, and inspecting the fall protection systems to be used;</a:t>
            </a:r>
          </a:p>
          <a:p>
            <a:pPr algn="l"/>
            <a:r>
              <a:rPr lang="en-US" sz="1800" b="0" i="0" dirty="0">
                <a:solidFill>
                  <a:srgbClr val="333333"/>
                </a:solidFill>
                <a:effectLst/>
                <a:latin typeface="Helvetica Neue"/>
              </a:rPr>
              <a:t>1926.503(a)(2)(iii)The use and operation of guardrail systems, personal fall arrest systems, safety net systems, warning line systems, safety monitoring systems, controlled access zones, and other protection to be used;</a:t>
            </a:r>
          </a:p>
          <a:p>
            <a:pPr algn="l"/>
            <a:r>
              <a:rPr lang="en-US" sz="1800" b="0" i="0" dirty="0">
                <a:solidFill>
                  <a:srgbClr val="333333"/>
                </a:solidFill>
                <a:effectLst/>
                <a:latin typeface="Helvetica Neue"/>
              </a:rPr>
              <a:t>1926.503(a)(2)(iv)The role of each employee in the safety monitoring system when this system is used;</a:t>
            </a:r>
          </a:p>
          <a:p>
            <a:pPr algn="l"/>
            <a:r>
              <a:rPr lang="en-US" sz="1800" b="0" i="0" dirty="0">
                <a:solidFill>
                  <a:srgbClr val="333333"/>
                </a:solidFill>
                <a:effectLst/>
                <a:latin typeface="Helvetica Neue"/>
              </a:rPr>
              <a:t>1926.503(a)(2)(v)The limitations on the use of mechanical equipment during the performance of roofing work on low-sloped roofs;</a:t>
            </a:r>
          </a:p>
          <a:p>
            <a:pPr algn="l"/>
            <a:r>
              <a:rPr lang="en-US" sz="1800" b="0" i="0" dirty="0">
                <a:solidFill>
                  <a:srgbClr val="333333"/>
                </a:solidFill>
                <a:effectLst/>
                <a:latin typeface="Helvetica Neue"/>
              </a:rPr>
              <a:t>1926.503(a)(2)(vi)The correct procedures for the handling and storage of equipment and materials and the erection of overhead protection; and</a:t>
            </a:r>
          </a:p>
          <a:p>
            <a:pPr algn="l"/>
            <a:r>
              <a:rPr lang="en-US" sz="1800" b="0" i="0" u="none" strike="noStrike" dirty="0">
                <a:solidFill>
                  <a:srgbClr val="003399"/>
                </a:solidFill>
                <a:effectLst/>
                <a:latin typeface="Helvetica Neue"/>
                <a:hlinkClick r:id="rId7"/>
              </a:rPr>
              <a:t>1926.503(a)(2)(vii)</a:t>
            </a:r>
            <a:r>
              <a:rPr lang="en-US" sz="1800" b="0" i="0" dirty="0">
                <a:solidFill>
                  <a:srgbClr val="333333"/>
                </a:solidFill>
                <a:effectLst/>
                <a:latin typeface="Helvetica Neue"/>
              </a:rPr>
              <a:t>The role of employees in fall protection plans;</a:t>
            </a:r>
          </a:p>
          <a:p>
            <a:pPr algn="l"/>
            <a:r>
              <a:rPr lang="en-US" sz="1800" b="0" i="0" dirty="0">
                <a:solidFill>
                  <a:srgbClr val="333333"/>
                </a:solidFill>
                <a:effectLst/>
                <a:latin typeface="Helvetica Neue"/>
              </a:rPr>
              <a:t>1926.503(a)(2)(viii)The standards contained in this subpart.</a:t>
            </a:r>
          </a:p>
          <a:p>
            <a:pPr algn="l"/>
            <a:r>
              <a:rPr lang="en-US" sz="1800" b="0" i="0" u="none" strike="noStrike" dirty="0">
                <a:solidFill>
                  <a:srgbClr val="003399"/>
                </a:solidFill>
                <a:effectLst/>
                <a:latin typeface="Helvetica Neue"/>
                <a:hlinkClick r:id="rId8"/>
              </a:rPr>
              <a:t>1926.503(b)</a:t>
            </a:r>
            <a:r>
              <a:rPr lang="en-US" sz="1800" b="1" i="1" dirty="0">
                <a:solidFill>
                  <a:srgbClr val="333333"/>
                </a:solidFill>
                <a:effectLst/>
                <a:latin typeface="Helvetica Neue"/>
              </a:rPr>
              <a:t>Certification of training</a:t>
            </a:r>
            <a:r>
              <a:rPr lang="en-US" sz="1800" b="0" i="0" dirty="0">
                <a:solidFill>
                  <a:srgbClr val="333333"/>
                </a:solidFill>
                <a:effectLst/>
                <a:latin typeface="Helvetica Neue"/>
              </a:rPr>
              <a:t>.</a:t>
            </a:r>
          </a:p>
          <a:p>
            <a:pPr algn="l"/>
            <a:r>
              <a:rPr lang="en-US" sz="1800" b="0" i="0" dirty="0">
                <a:solidFill>
                  <a:srgbClr val="333333"/>
                </a:solidFill>
                <a:effectLst/>
                <a:latin typeface="Helvetica Neue"/>
              </a:rPr>
              <a:t>1926.503(b)(1)The employer shall verify compliance with paragraph (a) of this section by preparing a written certification record. The written certification record shall contain the name or other identity of the employee trained, the date(s) of the training, and the signature of the person who conducted the training or the signature of the employer. If the employer relies on training conducted by another employer or completed prior to the effective date of this section, the certification record shall indicate the date the employer determined the prior training was adequate rather than the date of actual training.</a:t>
            </a:r>
          </a:p>
          <a:p>
            <a:pPr algn="l"/>
            <a:r>
              <a:rPr lang="en-US" sz="1800" b="0" i="0" dirty="0">
                <a:solidFill>
                  <a:srgbClr val="333333"/>
                </a:solidFill>
                <a:effectLst/>
                <a:latin typeface="Helvetica Neue"/>
              </a:rPr>
              <a:t>1926.503(b)(2)The latest training certification shall be maintained.</a:t>
            </a:r>
          </a:p>
          <a:p>
            <a:pPr algn="l"/>
            <a:r>
              <a:rPr lang="en-US" sz="1800" b="0" i="0" u="none" strike="noStrike" dirty="0">
                <a:solidFill>
                  <a:srgbClr val="003399"/>
                </a:solidFill>
                <a:effectLst/>
                <a:latin typeface="Helvetica Neue"/>
                <a:hlinkClick r:id="rId9"/>
              </a:rPr>
              <a:t>1926.503(c)</a:t>
            </a:r>
            <a:r>
              <a:rPr lang="en-US" sz="1800" b="1" i="1" dirty="0">
                <a:solidFill>
                  <a:srgbClr val="333333"/>
                </a:solidFill>
                <a:effectLst/>
                <a:latin typeface="Helvetica Neue"/>
              </a:rPr>
              <a:t>Retraining</a:t>
            </a:r>
            <a:r>
              <a:rPr lang="en-US" sz="1800" b="0" i="0" dirty="0">
                <a:solidFill>
                  <a:srgbClr val="333333"/>
                </a:solidFill>
                <a:effectLst/>
                <a:latin typeface="Helvetica Neue"/>
              </a:rPr>
              <a:t>. When the employer has reason to believe that any affected employee who has already been trained does not have the understanding and skill required by paragraph (a) of this section, the employer shall retrain each such employee. Circumstances where retraining is required include, but are not limited to, situations where:</a:t>
            </a:r>
          </a:p>
          <a:p>
            <a:pPr algn="l"/>
            <a:r>
              <a:rPr lang="en-US" sz="1800" b="0" i="0" dirty="0">
                <a:solidFill>
                  <a:srgbClr val="333333"/>
                </a:solidFill>
                <a:effectLst/>
                <a:latin typeface="Helvetica Neue"/>
              </a:rPr>
              <a:t>1926.503(c)(1)Changes in the workplace render previous training obsolete; or</a:t>
            </a:r>
          </a:p>
          <a:p>
            <a:pPr algn="l"/>
            <a:r>
              <a:rPr lang="en-US" sz="1800" b="0" i="0" dirty="0">
                <a:solidFill>
                  <a:srgbClr val="333333"/>
                </a:solidFill>
                <a:effectLst/>
                <a:latin typeface="Helvetica Neue"/>
              </a:rPr>
              <a:t>1926.503(c)(2)Changes in the types of fall protection systems or equipment to be used render previous training obsolete; or</a:t>
            </a:r>
          </a:p>
          <a:p>
            <a:pPr algn="l"/>
            <a:r>
              <a:rPr lang="en-US" sz="1800" b="0" i="0" dirty="0">
                <a:solidFill>
                  <a:srgbClr val="333333"/>
                </a:solidFill>
                <a:effectLst/>
                <a:latin typeface="Helvetica Neue"/>
              </a:rPr>
              <a:t>1926.503(c)(3)Inadequacies in an affected employee's knowledge or use of fall protection systems or equipment indicate that the employee has not retained the requisite understanding or skill.</a:t>
            </a:r>
          </a:p>
          <a:p>
            <a:pPr algn="l"/>
            <a:r>
              <a:rPr lang="en-US" sz="1800" b="0" i="0" dirty="0">
                <a:solidFill>
                  <a:srgbClr val="333333"/>
                </a:solidFill>
                <a:effectLst/>
                <a:latin typeface="Helvetica Neue"/>
              </a:rPr>
              <a:t>Note: The following appendices to subpart M of this part serve as non-mandatory guidelines to assist employers in complying with the appropriate requirements of subpart M of this part.</a:t>
            </a:r>
          </a:p>
          <a:p>
            <a:pPr algn="l"/>
            <a:r>
              <a:rPr lang="en-US" sz="1800" b="0" i="0" dirty="0">
                <a:solidFill>
                  <a:srgbClr val="333333"/>
                </a:solidFill>
                <a:effectLst/>
                <a:latin typeface="Helvetica Neue"/>
              </a:rPr>
              <a:t>[59 FR 40738, Aug. 9, 1994; 60 FR 5131, Jan. 26, 1995]</a:t>
            </a:r>
          </a:p>
          <a:p>
            <a:endParaRPr lang="en-US" sz="1800" dirty="0"/>
          </a:p>
        </p:txBody>
      </p:sp>
    </p:spTree>
    <p:extLst>
      <p:ext uri="{BB962C8B-B14F-4D97-AF65-F5344CB8AC3E}">
        <p14:creationId xmlns:p14="http://schemas.microsoft.com/office/powerpoint/2010/main" val="42517177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u="none" strike="noStrike" dirty="0">
                <a:solidFill>
                  <a:srgbClr val="003399"/>
                </a:solidFill>
                <a:effectLst/>
                <a:latin typeface="Helvetica Neue"/>
                <a:hlinkClick r:id="rId3"/>
              </a:rPr>
              <a:t>1926.503(a)</a:t>
            </a:r>
            <a:r>
              <a:rPr lang="en-US" sz="1800" b="1" i="1" dirty="0">
                <a:solidFill>
                  <a:srgbClr val="333333"/>
                </a:solidFill>
                <a:effectLst/>
                <a:latin typeface="Helvetica Neue"/>
              </a:rPr>
              <a:t>Training program</a:t>
            </a:r>
            <a:r>
              <a:rPr lang="en-US" sz="1800" b="0" i="0" dirty="0">
                <a:solidFill>
                  <a:srgbClr val="333333"/>
                </a:solidFill>
                <a:effectLst/>
                <a:latin typeface="Helvetica Neue"/>
              </a:rPr>
              <a:t>.</a:t>
            </a:r>
          </a:p>
          <a:p>
            <a:pPr algn="l"/>
            <a:r>
              <a:rPr lang="en-US" sz="1800" b="0" i="0" u="none" strike="noStrike" dirty="0">
                <a:solidFill>
                  <a:srgbClr val="003399"/>
                </a:solidFill>
                <a:effectLst/>
                <a:latin typeface="Helvetica Neue"/>
                <a:hlinkClick r:id="rId4"/>
              </a:rPr>
              <a:t>1926.503(a)(1)</a:t>
            </a:r>
            <a:r>
              <a:rPr lang="en-US" sz="1800" b="0" i="0" dirty="0">
                <a:solidFill>
                  <a:srgbClr val="333333"/>
                </a:solidFill>
                <a:effectLst/>
                <a:latin typeface="Helvetica Neue"/>
              </a:rPr>
              <a:t>The employer shall provide a training program for each employee who might be exposed to fall hazards. The program shall enable each employee to recognize the hazards of falling and shall train each employee in the procedures to be followed in order to minimize these hazards.</a:t>
            </a:r>
          </a:p>
          <a:p>
            <a:pPr algn="l"/>
            <a:r>
              <a:rPr lang="en-US" sz="1800" b="0" i="0" u="none" strike="noStrike" dirty="0">
                <a:solidFill>
                  <a:srgbClr val="003399"/>
                </a:solidFill>
                <a:effectLst/>
                <a:latin typeface="Helvetica Neue"/>
                <a:hlinkClick r:id="rId5"/>
              </a:rPr>
              <a:t>1926.503(a)(2)</a:t>
            </a:r>
            <a:r>
              <a:rPr lang="en-US" sz="1800" b="0" i="0" dirty="0">
                <a:solidFill>
                  <a:srgbClr val="333333"/>
                </a:solidFill>
                <a:effectLst/>
                <a:latin typeface="Helvetica Neue"/>
              </a:rPr>
              <a:t>The employer shall assure that each employee has been trained, as necessary, by a competent person qualified in the following areas:</a:t>
            </a:r>
          </a:p>
          <a:p>
            <a:pPr algn="l"/>
            <a:r>
              <a:rPr lang="en-US" sz="1800" b="0" i="0" dirty="0">
                <a:solidFill>
                  <a:srgbClr val="333333"/>
                </a:solidFill>
                <a:effectLst/>
                <a:latin typeface="Helvetica Neue"/>
              </a:rPr>
              <a:t>1926.503(a)(2)(</a:t>
            </a:r>
            <a:r>
              <a:rPr lang="en-US" sz="1800" b="0" i="0" dirty="0" err="1">
                <a:solidFill>
                  <a:srgbClr val="333333"/>
                </a:solidFill>
                <a:effectLst/>
                <a:latin typeface="Helvetica Neue"/>
              </a:rPr>
              <a:t>i</a:t>
            </a:r>
            <a:r>
              <a:rPr lang="en-US" sz="1800" b="0" i="0" dirty="0">
                <a:solidFill>
                  <a:srgbClr val="333333"/>
                </a:solidFill>
                <a:effectLst/>
                <a:latin typeface="Helvetica Neue"/>
              </a:rPr>
              <a:t>)The nature of fall hazards in the work area;</a:t>
            </a:r>
          </a:p>
          <a:p>
            <a:pPr algn="l"/>
            <a:r>
              <a:rPr lang="en-US" sz="1800" b="0" i="0" u="none" strike="noStrike" dirty="0">
                <a:solidFill>
                  <a:srgbClr val="003399"/>
                </a:solidFill>
                <a:effectLst/>
                <a:latin typeface="Helvetica Neue"/>
                <a:hlinkClick r:id="rId6"/>
              </a:rPr>
              <a:t>1926.503(a)(2)(ii)</a:t>
            </a:r>
            <a:r>
              <a:rPr lang="en-US" sz="1800" b="0" i="0" dirty="0">
                <a:solidFill>
                  <a:srgbClr val="333333"/>
                </a:solidFill>
                <a:effectLst/>
                <a:latin typeface="Helvetica Neue"/>
              </a:rPr>
              <a:t>The correct procedures for erecting, maintaining, disassembling, and inspecting the fall protection systems to be used;</a:t>
            </a:r>
          </a:p>
          <a:p>
            <a:pPr algn="l"/>
            <a:r>
              <a:rPr lang="en-US" sz="1800" b="0" i="0" dirty="0">
                <a:solidFill>
                  <a:srgbClr val="333333"/>
                </a:solidFill>
                <a:effectLst/>
                <a:latin typeface="Helvetica Neue"/>
              </a:rPr>
              <a:t>1926.503(a)(2)(iii)The use and operation of guardrail systems, personal fall arrest systems, safety net systems, warning line systems, safety monitoring systems, controlled access zones, and other protection to be used;</a:t>
            </a:r>
          </a:p>
          <a:p>
            <a:pPr algn="l"/>
            <a:r>
              <a:rPr lang="en-US" sz="1800" b="0" i="0" dirty="0">
                <a:solidFill>
                  <a:srgbClr val="333333"/>
                </a:solidFill>
                <a:effectLst/>
                <a:latin typeface="Helvetica Neue"/>
              </a:rPr>
              <a:t>1926.503(a)(2)(iv)The role of each employee in the safety monitoring system when this system is used;</a:t>
            </a:r>
          </a:p>
          <a:p>
            <a:pPr algn="l"/>
            <a:r>
              <a:rPr lang="en-US" sz="1800" b="0" i="0" dirty="0">
                <a:solidFill>
                  <a:srgbClr val="333333"/>
                </a:solidFill>
                <a:effectLst/>
                <a:latin typeface="Helvetica Neue"/>
              </a:rPr>
              <a:t>1926.503(a)(2)(v)The limitations on the use of mechanical equipment during the performance of roofing work on low-sloped roofs;</a:t>
            </a:r>
          </a:p>
          <a:p>
            <a:pPr algn="l"/>
            <a:r>
              <a:rPr lang="en-US" sz="1800" b="0" i="0" dirty="0">
                <a:solidFill>
                  <a:srgbClr val="333333"/>
                </a:solidFill>
                <a:effectLst/>
                <a:latin typeface="Helvetica Neue"/>
              </a:rPr>
              <a:t>1926.503(a)(2)(vi)The correct procedures for the handling and storage of equipment and materials and the erection of overhead protection; and</a:t>
            </a:r>
          </a:p>
          <a:p>
            <a:pPr algn="l"/>
            <a:r>
              <a:rPr lang="en-US" sz="1800" b="0" i="0" u="none" strike="noStrike" dirty="0">
                <a:solidFill>
                  <a:srgbClr val="003399"/>
                </a:solidFill>
                <a:effectLst/>
                <a:latin typeface="Helvetica Neue"/>
                <a:hlinkClick r:id="rId7"/>
              </a:rPr>
              <a:t>1926.503(a)(2)(vii)</a:t>
            </a:r>
            <a:r>
              <a:rPr lang="en-US" sz="1800" b="0" i="0" dirty="0">
                <a:solidFill>
                  <a:srgbClr val="333333"/>
                </a:solidFill>
                <a:effectLst/>
                <a:latin typeface="Helvetica Neue"/>
              </a:rPr>
              <a:t>The role of employees in fall protection plans;</a:t>
            </a:r>
          </a:p>
          <a:p>
            <a:pPr algn="l"/>
            <a:r>
              <a:rPr lang="en-US" sz="1800" b="0" i="0" dirty="0">
                <a:solidFill>
                  <a:srgbClr val="333333"/>
                </a:solidFill>
                <a:effectLst/>
                <a:latin typeface="Helvetica Neue"/>
              </a:rPr>
              <a:t>1926.503(a)(2)(viii)The standards contained in this subpart.</a:t>
            </a:r>
          </a:p>
          <a:p>
            <a:pPr algn="l"/>
            <a:r>
              <a:rPr lang="en-US" sz="1800" b="0" i="0" u="none" strike="noStrike" dirty="0">
                <a:solidFill>
                  <a:srgbClr val="003399"/>
                </a:solidFill>
                <a:effectLst/>
                <a:latin typeface="Helvetica Neue"/>
                <a:hlinkClick r:id="rId8"/>
              </a:rPr>
              <a:t>1926.503(b)</a:t>
            </a:r>
            <a:r>
              <a:rPr lang="en-US" sz="1800" b="1" i="1" dirty="0">
                <a:solidFill>
                  <a:srgbClr val="333333"/>
                </a:solidFill>
                <a:effectLst/>
                <a:latin typeface="Helvetica Neue"/>
              </a:rPr>
              <a:t>Certification of training</a:t>
            </a:r>
            <a:r>
              <a:rPr lang="en-US" sz="1800" b="0" i="0" dirty="0">
                <a:solidFill>
                  <a:srgbClr val="333333"/>
                </a:solidFill>
                <a:effectLst/>
                <a:latin typeface="Helvetica Neue"/>
              </a:rPr>
              <a:t>.</a:t>
            </a:r>
          </a:p>
          <a:p>
            <a:pPr algn="l"/>
            <a:r>
              <a:rPr lang="en-US" sz="1800" b="0" i="0" dirty="0">
                <a:solidFill>
                  <a:srgbClr val="333333"/>
                </a:solidFill>
                <a:effectLst/>
                <a:latin typeface="Helvetica Neue"/>
              </a:rPr>
              <a:t>1926.503(b)(1)The employer shall verify compliance with paragraph (a) of this section by preparing a written certification record. The written certification record shall contain the name or other identity of the employee trained, the date(s) of the training, and the signature of the person who conducted the training or the signature of the employer. If the employer relies on training conducted by another employer or completed prior to the effective date of this section, the certification record shall indicate the date the employer determined the prior training was adequate rather than the date of actual training.</a:t>
            </a:r>
          </a:p>
          <a:p>
            <a:pPr algn="l"/>
            <a:r>
              <a:rPr lang="en-US" sz="1800" b="0" i="0" dirty="0">
                <a:solidFill>
                  <a:srgbClr val="333333"/>
                </a:solidFill>
                <a:effectLst/>
                <a:latin typeface="Helvetica Neue"/>
              </a:rPr>
              <a:t>1926.503(b)(2)The latest training certification shall be maintained.</a:t>
            </a:r>
          </a:p>
          <a:p>
            <a:pPr algn="l"/>
            <a:r>
              <a:rPr lang="en-US" sz="1800" b="0" i="0" u="none" strike="noStrike" dirty="0">
                <a:solidFill>
                  <a:srgbClr val="003399"/>
                </a:solidFill>
                <a:effectLst/>
                <a:latin typeface="Helvetica Neue"/>
                <a:hlinkClick r:id="rId9"/>
              </a:rPr>
              <a:t>1926.503(c)</a:t>
            </a:r>
            <a:r>
              <a:rPr lang="en-US" sz="1800" b="1" i="1" dirty="0">
                <a:solidFill>
                  <a:srgbClr val="333333"/>
                </a:solidFill>
                <a:effectLst/>
                <a:latin typeface="Helvetica Neue"/>
              </a:rPr>
              <a:t>Retraining</a:t>
            </a:r>
            <a:r>
              <a:rPr lang="en-US" sz="1800" b="0" i="0" dirty="0">
                <a:solidFill>
                  <a:srgbClr val="333333"/>
                </a:solidFill>
                <a:effectLst/>
                <a:latin typeface="Helvetica Neue"/>
              </a:rPr>
              <a:t>. When the employer has reason to believe that any affected employee who has already been trained does not have the understanding and skill required by paragraph (a) of this section, the employer shall retrain each such employee. Circumstances where retraining is required include, but are not limited to, situations where:</a:t>
            </a:r>
          </a:p>
          <a:p>
            <a:pPr algn="l"/>
            <a:r>
              <a:rPr lang="en-US" sz="1800" b="0" i="0" dirty="0">
                <a:solidFill>
                  <a:srgbClr val="333333"/>
                </a:solidFill>
                <a:effectLst/>
                <a:latin typeface="Helvetica Neue"/>
              </a:rPr>
              <a:t>1926.503(c)(1)Changes in the workplace render previous training obsolete; or</a:t>
            </a:r>
          </a:p>
          <a:p>
            <a:pPr algn="l"/>
            <a:r>
              <a:rPr lang="en-US" sz="1800" b="0" i="0" dirty="0">
                <a:solidFill>
                  <a:srgbClr val="333333"/>
                </a:solidFill>
                <a:effectLst/>
                <a:latin typeface="Helvetica Neue"/>
              </a:rPr>
              <a:t>1926.503(c)(2)Changes in the types of fall protection systems or equipment to be used render previous training obsolete; or</a:t>
            </a:r>
          </a:p>
          <a:p>
            <a:pPr algn="l"/>
            <a:r>
              <a:rPr lang="en-US" sz="1800" b="0" i="0" dirty="0">
                <a:solidFill>
                  <a:srgbClr val="333333"/>
                </a:solidFill>
                <a:effectLst/>
                <a:latin typeface="Helvetica Neue"/>
              </a:rPr>
              <a:t>1926.503(c)(3)Inadequacies in an affected employee's knowledge or use of fall protection systems or equipment indicate that the employee has not retained the requisite understanding or skill.</a:t>
            </a:r>
          </a:p>
          <a:p>
            <a:pPr algn="l"/>
            <a:r>
              <a:rPr lang="en-US" sz="1800" b="0" i="0" dirty="0">
                <a:solidFill>
                  <a:srgbClr val="333333"/>
                </a:solidFill>
                <a:effectLst/>
                <a:latin typeface="Helvetica Neue"/>
              </a:rPr>
              <a:t>Note: The following appendices to subpart M of this part serve as non-mandatory guidelines to assist employers in complying with the appropriate requirements of subpart M of this part.</a:t>
            </a:r>
          </a:p>
          <a:p>
            <a:pPr algn="l"/>
            <a:r>
              <a:rPr lang="en-US" sz="1800" b="0" i="0" dirty="0">
                <a:solidFill>
                  <a:srgbClr val="333333"/>
                </a:solidFill>
                <a:effectLst/>
                <a:latin typeface="Helvetica Neue"/>
              </a:rPr>
              <a:t>[59 FR 40738, Aug. 9, 1994; 60 FR 5131, Jan. 26, 1995]</a:t>
            </a:r>
          </a:p>
          <a:p>
            <a:endParaRPr lang="en-US" sz="1800" dirty="0"/>
          </a:p>
        </p:txBody>
      </p:sp>
    </p:spTree>
    <p:extLst>
      <p:ext uri="{BB962C8B-B14F-4D97-AF65-F5344CB8AC3E}">
        <p14:creationId xmlns:p14="http://schemas.microsoft.com/office/powerpoint/2010/main" val="6880648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u="none" strike="noStrike" dirty="0">
                <a:solidFill>
                  <a:srgbClr val="003399"/>
                </a:solidFill>
                <a:effectLst/>
                <a:latin typeface="Helvetica Neue"/>
                <a:hlinkClick r:id="rId3"/>
              </a:rPr>
              <a:t>1926.503(a)</a:t>
            </a:r>
            <a:r>
              <a:rPr lang="en-US" sz="1800" b="1" i="1" dirty="0">
                <a:solidFill>
                  <a:srgbClr val="333333"/>
                </a:solidFill>
                <a:effectLst/>
                <a:latin typeface="Helvetica Neue"/>
              </a:rPr>
              <a:t>Training program</a:t>
            </a:r>
            <a:r>
              <a:rPr lang="en-US" sz="1800" b="0" i="0" dirty="0">
                <a:solidFill>
                  <a:srgbClr val="333333"/>
                </a:solidFill>
                <a:effectLst/>
                <a:latin typeface="Helvetica Neue"/>
              </a:rPr>
              <a:t>.</a:t>
            </a:r>
          </a:p>
          <a:p>
            <a:pPr algn="l"/>
            <a:r>
              <a:rPr lang="en-US" sz="1800" b="0" i="0" u="none" strike="noStrike" dirty="0">
                <a:solidFill>
                  <a:srgbClr val="003399"/>
                </a:solidFill>
                <a:effectLst/>
                <a:latin typeface="Helvetica Neue"/>
                <a:hlinkClick r:id="rId4"/>
              </a:rPr>
              <a:t>1926.503(a)(1)</a:t>
            </a:r>
            <a:r>
              <a:rPr lang="en-US" sz="1800" b="0" i="0" dirty="0">
                <a:solidFill>
                  <a:srgbClr val="333333"/>
                </a:solidFill>
                <a:effectLst/>
                <a:latin typeface="Helvetica Neue"/>
              </a:rPr>
              <a:t>The employer shall provide a training program for each employee who might be exposed to fall hazards. The program shall enable each employee to recognize the hazards of falling and shall train each employee in the procedures to be followed in order to minimize these hazards.</a:t>
            </a:r>
          </a:p>
          <a:p>
            <a:pPr algn="l"/>
            <a:r>
              <a:rPr lang="en-US" sz="1800" b="0" i="0" u="none" strike="noStrike" dirty="0">
                <a:solidFill>
                  <a:srgbClr val="003399"/>
                </a:solidFill>
                <a:effectLst/>
                <a:latin typeface="Helvetica Neue"/>
                <a:hlinkClick r:id="rId5"/>
              </a:rPr>
              <a:t>1926.503(a)(2)</a:t>
            </a:r>
            <a:r>
              <a:rPr lang="en-US" sz="1800" b="0" i="0" dirty="0">
                <a:solidFill>
                  <a:srgbClr val="333333"/>
                </a:solidFill>
                <a:effectLst/>
                <a:latin typeface="Helvetica Neue"/>
              </a:rPr>
              <a:t>The employer shall assure that each employee has been trained, as necessary, by a competent person qualified in the following areas:</a:t>
            </a:r>
          </a:p>
          <a:p>
            <a:pPr algn="l"/>
            <a:r>
              <a:rPr lang="en-US" sz="1800" b="0" i="0" dirty="0">
                <a:solidFill>
                  <a:srgbClr val="333333"/>
                </a:solidFill>
                <a:effectLst/>
                <a:latin typeface="Helvetica Neue"/>
              </a:rPr>
              <a:t>1926.503(a)(2)(</a:t>
            </a:r>
            <a:r>
              <a:rPr lang="en-US" sz="1800" b="0" i="0" dirty="0" err="1">
                <a:solidFill>
                  <a:srgbClr val="333333"/>
                </a:solidFill>
                <a:effectLst/>
                <a:latin typeface="Helvetica Neue"/>
              </a:rPr>
              <a:t>i</a:t>
            </a:r>
            <a:r>
              <a:rPr lang="en-US" sz="1800" b="0" i="0" dirty="0">
                <a:solidFill>
                  <a:srgbClr val="333333"/>
                </a:solidFill>
                <a:effectLst/>
                <a:latin typeface="Helvetica Neue"/>
              </a:rPr>
              <a:t>)The nature of fall hazards in the work area;</a:t>
            </a:r>
          </a:p>
          <a:p>
            <a:pPr algn="l"/>
            <a:r>
              <a:rPr lang="en-US" sz="1800" b="0" i="0" u="none" strike="noStrike" dirty="0">
                <a:solidFill>
                  <a:srgbClr val="003399"/>
                </a:solidFill>
                <a:effectLst/>
                <a:latin typeface="Helvetica Neue"/>
                <a:hlinkClick r:id="rId6"/>
              </a:rPr>
              <a:t>1926.503(a)(2)(ii)</a:t>
            </a:r>
            <a:r>
              <a:rPr lang="en-US" sz="1800" b="0" i="0" dirty="0">
                <a:solidFill>
                  <a:srgbClr val="333333"/>
                </a:solidFill>
                <a:effectLst/>
                <a:latin typeface="Helvetica Neue"/>
              </a:rPr>
              <a:t>The correct procedures for erecting, maintaining, disassembling, and inspecting the fall protection systems to be used;</a:t>
            </a:r>
          </a:p>
          <a:p>
            <a:pPr algn="l"/>
            <a:r>
              <a:rPr lang="en-US" sz="1800" b="0" i="0" dirty="0">
                <a:solidFill>
                  <a:srgbClr val="333333"/>
                </a:solidFill>
                <a:effectLst/>
                <a:latin typeface="Helvetica Neue"/>
              </a:rPr>
              <a:t>1926.503(a)(2)(iii)The use and operation of guardrail systems, personal fall arrest systems, safety net systems, warning line systems, safety monitoring systems, controlled access zones, and other protection to be used;</a:t>
            </a:r>
          </a:p>
          <a:p>
            <a:pPr algn="l"/>
            <a:r>
              <a:rPr lang="en-US" sz="1800" b="0" i="0" dirty="0">
                <a:solidFill>
                  <a:srgbClr val="333333"/>
                </a:solidFill>
                <a:effectLst/>
                <a:latin typeface="Helvetica Neue"/>
              </a:rPr>
              <a:t>1926.503(a)(2)(iv)The role of each employee in the safety monitoring system when this system is used;</a:t>
            </a:r>
          </a:p>
          <a:p>
            <a:pPr algn="l"/>
            <a:r>
              <a:rPr lang="en-US" sz="1800" b="0" i="0" dirty="0">
                <a:solidFill>
                  <a:srgbClr val="333333"/>
                </a:solidFill>
                <a:effectLst/>
                <a:latin typeface="Helvetica Neue"/>
              </a:rPr>
              <a:t>1926.503(a)(2)(v)The limitations on the use of mechanical equipment during the performance of roofing work on low-sloped roofs;</a:t>
            </a:r>
          </a:p>
          <a:p>
            <a:pPr algn="l"/>
            <a:r>
              <a:rPr lang="en-US" sz="1800" b="0" i="0" dirty="0">
                <a:solidFill>
                  <a:srgbClr val="333333"/>
                </a:solidFill>
                <a:effectLst/>
                <a:latin typeface="Helvetica Neue"/>
              </a:rPr>
              <a:t>1926.503(a)(2)(vi)The correct procedures for the handling and storage of equipment and materials and the erection of overhead protection; and</a:t>
            </a:r>
          </a:p>
          <a:p>
            <a:pPr algn="l"/>
            <a:r>
              <a:rPr lang="en-US" sz="1800" b="0" i="0" u="none" strike="noStrike" dirty="0">
                <a:solidFill>
                  <a:srgbClr val="003399"/>
                </a:solidFill>
                <a:effectLst/>
                <a:latin typeface="Helvetica Neue"/>
                <a:hlinkClick r:id="rId7"/>
              </a:rPr>
              <a:t>1926.503(a)(2)(vii)</a:t>
            </a:r>
            <a:r>
              <a:rPr lang="en-US" sz="1800" b="0" i="0" dirty="0">
                <a:solidFill>
                  <a:srgbClr val="333333"/>
                </a:solidFill>
                <a:effectLst/>
                <a:latin typeface="Helvetica Neue"/>
              </a:rPr>
              <a:t>The role of employees in fall protection plans;</a:t>
            </a:r>
          </a:p>
          <a:p>
            <a:pPr algn="l"/>
            <a:r>
              <a:rPr lang="en-US" sz="1800" b="0" i="0" dirty="0">
                <a:solidFill>
                  <a:srgbClr val="333333"/>
                </a:solidFill>
                <a:effectLst/>
                <a:latin typeface="Helvetica Neue"/>
              </a:rPr>
              <a:t>1926.503(a)(2)(viii)The standards contained in this subpart.</a:t>
            </a:r>
          </a:p>
          <a:p>
            <a:pPr algn="l"/>
            <a:r>
              <a:rPr lang="en-US" sz="1800" b="0" i="0" u="none" strike="noStrike" dirty="0">
                <a:solidFill>
                  <a:srgbClr val="003399"/>
                </a:solidFill>
                <a:effectLst/>
                <a:latin typeface="Helvetica Neue"/>
                <a:hlinkClick r:id="rId8"/>
              </a:rPr>
              <a:t>1926.503(b)</a:t>
            </a:r>
            <a:r>
              <a:rPr lang="en-US" sz="1800" b="1" i="1" dirty="0">
                <a:solidFill>
                  <a:srgbClr val="333333"/>
                </a:solidFill>
                <a:effectLst/>
                <a:latin typeface="Helvetica Neue"/>
              </a:rPr>
              <a:t>Certification of training</a:t>
            </a:r>
            <a:r>
              <a:rPr lang="en-US" sz="1800" b="0" i="0" dirty="0">
                <a:solidFill>
                  <a:srgbClr val="333333"/>
                </a:solidFill>
                <a:effectLst/>
                <a:latin typeface="Helvetica Neue"/>
              </a:rPr>
              <a:t>.</a:t>
            </a:r>
          </a:p>
          <a:p>
            <a:pPr algn="l"/>
            <a:r>
              <a:rPr lang="en-US" sz="1800" b="0" i="0" dirty="0">
                <a:solidFill>
                  <a:srgbClr val="333333"/>
                </a:solidFill>
                <a:effectLst/>
                <a:latin typeface="Helvetica Neue"/>
              </a:rPr>
              <a:t>1926.503(b)(1)The employer shall verify compliance with paragraph (a) of this section by preparing a written certification record. The written certification record shall contain the name or other identity of the employee trained, the date(s) of the training, and the signature of the person who conducted the training or the signature of the employer. If the employer relies on training conducted by another employer or completed prior to the effective date of this section, the certification record shall indicate the date the employer determined the prior training was adequate rather than the date of actual training.</a:t>
            </a:r>
          </a:p>
          <a:p>
            <a:pPr algn="l"/>
            <a:r>
              <a:rPr lang="en-US" sz="1800" b="0" i="0" dirty="0">
                <a:solidFill>
                  <a:srgbClr val="333333"/>
                </a:solidFill>
                <a:effectLst/>
                <a:latin typeface="Helvetica Neue"/>
              </a:rPr>
              <a:t>1926.503(b)(2)The latest training certification shall be maintained.</a:t>
            </a:r>
          </a:p>
          <a:p>
            <a:pPr algn="l"/>
            <a:r>
              <a:rPr lang="en-US" sz="1800" b="0" i="0" u="none" strike="noStrike" dirty="0">
                <a:solidFill>
                  <a:srgbClr val="003399"/>
                </a:solidFill>
                <a:effectLst/>
                <a:latin typeface="Helvetica Neue"/>
                <a:hlinkClick r:id="rId9"/>
              </a:rPr>
              <a:t>1926.503(c)</a:t>
            </a:r>
            <a:r>
              <a:rPr lang="en-US" sz="1800" b="1" i="1" dirty="0">
                <a:solidFill>
                  <a:srgbClr val="333333"/>
                </a:solidFill>
                <a:effectLst/>
                <a:latin typeface="Helvetica Neue"/>
              </a:rPr>
              <a:t>Retraining</a:t>
            </a:r>
            <a:r>
              <a:rPr lang="en-US" sz="1800" b="0" i="0" dirty="0">
                <a:solidFill>
                  <a:srgbClr val="333333"/>
                </a:solidFill>
                <a:effectLst/>
                <a:latin typeface="Helvetica Neue"/>
              </a:rPr>
              <a:t>. When the employer has reason to believe that any affected employee who has already been trained does not have the understanding and skill required by paragraph (a) of this section, the employer shall retrain each such employee. Circumstances where retraining is required include, but are not limited to, situations where:</a:t>
            </a:r>
          </a:p>
          <a:p>
            <a:pPr algn="l"/>
            <a:r>
              <a:rPr lang="en-US" sz="1800" b="0" i="0" dirty="0">
                <a:solidFill>
                  <a:srgbClr val="333333"/>
                </a:solidFill>
                <a:effectLst/>
                <a:latin typeface="Helvetica Neue"/>
              </a:rPr>
              <a:t>1926.503(c)(1)Changes in the workplace render previous training obsolete; or</a:t>
            </a:r>
          </a:p>
          <a:p>
            <a:pPr algn="l"/>
            <a:r>
              <a:rPr lang="en-US" sz="1800" b="0" i="0" dirty="0">
                <a:solidFill>
                  <a:srgbClr val="333333"/>
                </a:solidFill>
                <a:effectLst/>
                <a:latin typeface="Helvetica Neue"/>
              </a:rPr>
              <a:t>1926.503(c)(2)Changes in the types of fall protection systems or equipment to be used render previous training obsolete; or</a:t>
            </a:r>
          </a:p>
          <a:p>
            <a:pPr algn="l"/>
            <a:r>
              <a:rPr lang="en-US" sz="1800" b="0" i="0" dirty="0">
                <a:solidFill>
                  <a:srgbClr val="333333"/>
                </a:solidFill>
                <a:effectLst/>
                <a:latin typeface="Helvetica Neue"/>
              </a:rPr>
              <a:t>1926.503(c)(3)Inadequacies in an affected employee's knowledge or use of fall protection systems or equipment indicate that the employee has not retained the requisite understanding or skill.</a:t>
            </a:r>
          </a:p>
          <a:p>
            <a:pPr algn="l"/>
            <a:r>
              <a:rPr lang="en-US" sz="1800" b="0" i="0" dirty="0">
                <a:solidFill>
                  <a:srgbClr val="333333"/>
                </a:solidFill>
                <a:effectLst/>
                <a:latin typeface="Helvetica Neue"/>
              </a:rPr>
              <a:t>Note: The following appendices to subpart M of this part serve as non-mandatory guidelines to assist employers in complying with the appropriate requirements of subpart M of this part.</a:t>
            </a:r>
          </a:p>
          <a:p>
            <a:pPr algn="l"/>
            <a:r>
              <a:rPr lang="en-US" sz="1800" b="0" i="0" dirty="0">
                <a:solidFill>
                  <a:srgbClr val="333333"/>
                </a:solidFill>
                <a:effectLst/>
                <a:latin typeface="Helvetica Neue"/>
              </a:rPr>
              <a:t>[59 FR 40738, Aug. 9, 1994; 60 FR 5131, Jan. 26, 1995]</a:t>
            </a:r>
          </a:p>
          <a:p>
            <a:endParaRPr lang="en-US" sz="1800" dirty="0"/>
          </a:p>
        </p:txBody>
      </p:sp>
    </p:spTree>
    <p:extLst>
      <p:ext uri="{BB962C8B-B14F-4D97-AF65-F5344CB8AC3E}">
        <p14:creationId xmlns:p14="http://schemas.microsoft.com/office/powerpoint/2010/main" val="26153231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u="none" strike="noStrike" dirty="0">
                <a:solidFill>
                  <a:srgbClr val="003399"/>
                </a:solidFill>
                <a:effectLst/>
                <a:latin typeface="Helvetica Neue"/>
                <a:hlinkClick r:id="rId3"/>
              </a:rPr>
              <a:t>1926.503(a)</a:t>
            </a:r>
            <a:r>
              <a:rPr lang="en-US" sz="1800" b="1" i="1" dirty="0">
                <a:solidFill>
                  <a:srgbClr val="333333"/>
                </a:solidFill>
                <a:effectLst/>
                <a:latin typeface="Helvetica Neue"/>
              </a:rPr>
              <a:t>Training program</a:t>
            </a:r>
            <a:r>
              <a:rPr lang="en-US" sz="1800" b="0" i="0" dirty="0">
                <a:solidFill>
                  <a:srgbClr val="333333"/>
                </a:solidFill>
                <a:effectLst/>
                <a:latin typeface="Helvetica Neue"/>
              </a:rPr>
              <a:t>.</a:t>
            </a:r>
          </a:p>
          <a:p>
            <a:pPr algn="l"/>
            <a:r>
              <a:rPr lang="en-US" sz="1800" b="0" i="0" u="none" strike="noStrike" dirty="0">
                <a:solidFill>
                  <a:srgbClr val="003399"/>
                </a:solidFill>
                <a:effectLst/>
                <a:latin typeface="Helvetica Neue"/>
                <a:hlinkClick r:id="rId4"/>
              </a:rPr>
              <a:t>1926.503(a)(1)</a:t>
            </a:r>
            <a:r>
              <a:rPr lang="en-US" sz="1800" b="0" i="0" dirty="0">
                <a:solidFill>
                  <a:srgbClr val="333333"/>
                </a:solidFill>
                <a:effectLst/>
                <a:latin typeface="Helvetica Neue"/>
              </a:rPr>
              <a:t>The employer shall provide a training program for each employee who might be exposed to fall hazards. The program shall enable each employee to recognize the hazards of falling and shall train each employee in the procedures to be followed in order to minimize these hazards.</a:t>
            </a:r>
          </a:p>
          <a:p>
            <a:pPr algn="l"/>
            <a:r>
              <a:rPr lang="en-US" sz="1800" b="0" i="0" u="none" strike="noStrike" dirty="0">
                <a:solidFill>
                  <a:srgbClr val="003399"/>
                </a:solidFill>
                <a:effectLst/>
                <a:latin typeface="Helvetica Neue"/>
                <a:hlinkClick r:id="rId5"/>
              </a:rPr>
              <a:t>1926.503(a)(2)</a:t>
            </a:r>
            <a:r>
              <a:rPr lang="en-US" sz="1800" b="0" i="0" dirty="0">
                <a:solidFill>
                  <a:srgbClr val="333333"/>
                </a:solidFill>
                <a:effectLst/>
                <a:latin typeface="Helvetica Neue"/>
              </a:rPr>
              <a:t>The employer shall assure that each employee has been trained, as necessary, by a competent person qualified in the following areas:</a:t>
            </a:r>
          </a:p>
          <a:p>
            <a:pPr algn="l"/>
            <a:r>
              <a:rPr lang="en-US" sz="1800" b="0" i="0" dirty="0">
                <a:solidFill>
                  <a:srgbClr val="333333"/>
                </a:solidFill>
                <a:effectLst/>
                <a:latin typeface="Helvetica Neue"/>
              </a:rPr>
              <a:t>1926.503(a)(2)(</a:t>
            </a:r>
            <a:r>
              <a:rPr lang="en-US" sz="1800" b="0" i="0" dirty="0" err="1">
                <a:solidFill>
                  <a:srgbClr val="333333"/>
                </a:solidFill>
                <a:effectLst/>
                <a:latin typeface="Helvetica Neue"/>
              </a:rPr>
              <a:t>i</a:t>
            </a:r>
            <a:r>
              <a:rPr lang="en-US" sz="1800" b="0" i="0" dirty="0">
                <a:solidFill>
                  <a:srgbClr val="333333"/>
                </a:solidFill>
                <a:effectLst/>
                <a:latin typeface="Helvetica Neue"/>
              </a:rPr>
              <a:t>)The nature of fall hazards in the work area;</a:t>
            </a:r>
          </a:p>
          <a:p>
            <a:pPr algn="l"/>
            <a:r>
              <a:rPr lang="en-US" sz="1800" b="0" i="0" u="none" strike="noStrike" dirty="0">
                <a:solidFill>
                  <a:srgbClr val="003399"/>
                </a:solidFill>
                <a:effectLst/>
                <a:latin typeface="Helvetica Neue"/>
                <a:hlinkClick r:id="rId6"/>
              </a:rPr>
              <a:t>1926.503(a)(2)(ii)</a:t>
            </a:r>
            <a:r>
              <a:rPr lang="en-US" sz="1800" b="0" i="0" dirty="0">
                <a:solidFill>
                  <a:srgbClr val="333333"/>
                </a:solidFill>
                <a:effectLst/>
                <a:latin typeface="Helvetica Neue"/>
              </a:rPr>
              <a:t>The correct procedures for erecting, maintaining, disassembling, and inspecting the fall protection systems to be used;</a:t>
            </a:r>
          </a:p>
          <a:p>
            <a:pPr algn="l"/>
            <a:r>
              <a:rPr lang="en-US" sz="1800" b="0" i="0" dirty="0">
                <a:solidFill>
                  <a:srgbClr val="333333"/>
                </a:solidFill>
                <a:effectLst/>
                <a:latin typeface="Helvetica Neue"/>
              </a:rPr>
              <a:t>1926.503(a)(2)(iii)The use and operation of guardrail systems, personal fall arrest systems, safety net systems, warning line systems, safety monitoring systems, controlled access zones, and other protection to be used;</a:t>
            </a:r>
          </a:p>
          <a:p>
            <a:pPr algn="l"/>
            <a:r>
              <a:rPr lang="en-US" sz="1800" b="0" i="0" dirty="0">
                <a:solidFill>
                  <a:srgbClr val="333333"/>
                </a:solidFill>
                <a:effectLst/>
                <a:latin typeface="Helvetica Neue"/>
              </a:rPr>
              <a:t>1926.503(a)(2)(iv)The role of each employee in the safety monitoring system when this system is used;</a:t>
            </a:r>
          </a:p>
          <a:p>
            <a:pPr algn="l"/>
            <a:r>
              <a:rPr lang="en-US" sz="1800" b="0" i="0" dirty="0">
                <a:solidFill>
                  <a:srgbClr val="333333"/>
                </a:solidFill>
                <a:effectLst/>
                <a:latin typeface="Helvetica Neue"/>
              </a:rPr>
              <a:t>1926.503(a)(2)(v)The limitations on the use of mechanical equipment during the performance of roofing work on low-sloped roofs;</a:t>
            </a:r>
          </a:p>
          <a:p>
            <a:pPr algn="l"/>
            <a:r>
              <a:rPr lang="en-US" sz="1800" b="0" i="0" dirty="0">
                <a:solidFill>
                  <a:srgbClr val="333333"/>
                </a:solidFill>
                <a:effectLst/>
                <a:latin typeface="Helvetica Neue"/>
              </a:rPr>
              <a:t>1926.503(a)(2)(vi)The correct procedures for the handling and storage of equipment and materials and the erection of overhead protection; and</a:t>
            </a:r>
          </a:p>
          <a:p>
            <a:pPr algn="l"/>
            <a:r>
              <a:rPr lang="en-US" sz="1800" b="0" i="0" u="none" strike="noStrike" dirty="0">
                <a:solidFill>
                  <a:srgbClr val="003399"/>
                </a:solidFill>
                <a:effectLst/>
                <a:latin typeface="Helvetica Neue"/>
                <a:hlinkClick r:id="rId7"/>
              </a:rPr>
              <a:t>1926.503(a)(2)(vii)</a:t>
            </a:r>
            <a:r>
              <a:rPr lang="en-US" sz="1800" b="0" i="0" dirty="0">
                <a:solidFill>
                  <a:srgbClr val="333333"/>
                </a:solidFill>
                <a:effectLst/>
                <a:latin typeface="Helvetica Neue"/>
              </a:rPr>
              <a:t>The role of employees in fall protection plans;</a:t>
            </a:r>
          </a:p>
          <a:p>
            <a:pPr algn="l"/>
            <a:r>
              <a:rPr lang="en-US" sz="1800" b="0" i="0" dirty="0">
                <a:solidFill>
                  <a:srgbClr val="333333"/>
                </a:solidFill>
                <a:effectLst/>
                <a:latin typeface="Helvetica Neue"/>
              </a:rPr>
              <a:t>1926.503(a)(2)(viii)The standards contained in this subpart.</a:t>
            </a:r>
          </a:p>
          <a:p>
            <a:pPr algn="l"/>
            <a:r>
              <a:rPr lang="en-US" sz="1800" b="0" i="0" u="none" strike="noStrike" dirty="0">
                <a:solidFill>
                  <a:srgbClr val="003399"/>
                </a:solidFill>
                <a:effectLst/>
                <a:latin typeface="Helvetica Neue"/>
                <a:hlinkClick r:id="rId8"/>
              </a:rPr>
              <a:t>1926.503(b)</a:t>
            </a:r>
            <a:r>
              <a:rPr lang="en-US" sz="1800" b="1" i="1" dirty="0">
                <a:solidFill>
                  <a:srgbClr val="333333"/>
                </a:solidFill>
                <a:effectLst/>
                <a:latin typeface="Helvetica Neue"/>
              </a:rPr>
              <a:t>Certification of training</a:t>
            </a:r>
            <a:r>
              <a:rPr lang="en-US" sz="1800" b="0" i="0" dirty="0">
                <a:solidFill>
                  <a:srgbClr val="333333"/>
                </a:solidFill>
                <a:effectLst/>
                <a:latin typeface="Helvetica Neue"/>
              </a:rPr>
              <a:t>.</a:t>
            </a:r>
          </a:p>
          <a:p>
            <a:pPr algn="l"/>
            <a:r>
              <a:rPr lang="en-US" sz="1800" b="0" i="0" dirty="0">
                <a:solidFill>
                  <a:srgbClr val="333333"/>
                </a:solidFill>
                <a:effectLst/>
                <a:latin typeface="Helvetica Neue"/>
              </a:rPr>
              <a:t>1926.503(b)(1)The employer shall verify compliance with paragraph (a) of this section by preparing a written certification record. The written certification record shall contain the name or other identity of the employee trained, the date(s) of the training, and the signature of the person who conducted the training or the signature of the employer. If the employer relies on training conducted by another employer or completed prior to the effective date of this section, the certification record shall indicate the date the employer determined the prior training was adequate rather than the date of actual training.</a:t>
            </a:r>
          </a:p>
          <a:p>
            <a:pPr algn="l"/>
            <a:r>
              <a:rPr lang="en-US" sz="1800" b="0" i="0" dirty="0">
                <a:solidFill>
                  <a:srgbClr val="333333"/>
                </a:solidFill>
                <a:effectLst/>
                <a:latin typeface="Helvetica Neue"/>
              </a:rPr>
              <a:t>1926.503(b)(2)The latest training certification shall be maintained.</a:t>
            </a:r>
          </a:p>
          <a:p>
            <a:pPr algn="l"/>
            <a:r>
              <a:rPr lang="en-US" sz="1800" b="0" i="0" u="none" strike="noStrike" dirty="0">
                <a:solidFill>
                  <a:srgbClr val="003399"/>
                </a:solidFill>
                <a:effectLst/>
                <a:latin typeface="Helvetica Neue"/>
                <a:hlinkClick r:id="rId9"/>
              </a:rPr>
              <a:t>1926.503(c)</a:t>
            </a:r>
            <a:r>
              <a:rPr lang="en-US" sz="1800" b="1" i="1" dirty="0">
                <a:solidFill>
                  <a:srgbClr val="333333"/>
                </a:solidFill>
                <a:effectLst/>
                <a:latin typeface="Helvetica Neue"/>
              </a:rPr>
              <a:t>Retraining</a:t>
            </a:r>
            <a:r>
              <a:rPr lang="en-US" sz="1800" b="0" i="0" dirty="0">
                <a:solidFill>
                  <a:srgbClr val="333333"/>
                </a:solidFill>
                <a:effectLst/>
                <a:latin typeface="Helvetica Neue"/>
              </a:rPr>
              <a:t>. When the employer has reason to believe that any affected employee who has already been trained does not have the understanding and skill required by paragraph (a) of this section, the employer shall retrain each such employee. Circumstances where retraining is required include, but are not limited to, situations where:</a:t>
            </a:r>
          </a:p>
          <a:p>
            <a:pPr algn="l"/>
            <a:r>
              <a:rPr lang="en-US" sz="1800" b="0" i="0" dirty="0">
                <a:solidFill>
                  <a:srgbClr val="333333"/>
                </a:solidFill>
                <a:effectLst/>
                <a:latin typeface="Helvetica Neue"/>
              </a:rPr>
              <a:t>1926.503(c)(1)Changes in the workplace render previous training obsolete; or</a:t>
            </a:r>
          </a:p>
          <a:p>
            <a:pPr algn="l"/>
            <a:r>
              <a:rPr lang="en-US" sz="1800" b="0" i="0" dirty="0">
                <a:solidFill>
                  <a:srgbClr val="333333"/>
                </a:solidFill>
                <a:effectLst/>
                <a:latin typeface="Helvetica Neue"/>
              </a:rPr>
              <a:t>1926.503(c)(2)Changes in the types of fall protection systems or equipment to be used render previous training obsolete; or</a:t>
            </a:r>
          </a:p>
          <a:p>
            <a:pPr algn="l"/>
            <a:r>
              <a:rPr lang="en-US" sz="1800" b="0" i="0" dirty="0">
                <a:solidFill>
                  <a:srgbClr val="333333"/>
                </a:solidFill>
                <a:effectLst/>
                <a:latin typeface="Helvetica Neue"/>
              </a:rPr>
              <a:t>1926.503(c)(3)Inadequacies in an affected employee's knowledge or use of fall protection systems or equipment indicate that the employee has not retained the requisite understanding or skill.</a:t>
            </a:r>
          </a:p>
          <a:p>
            <a:pPr algn="l"/>
            <a:r>
              <a:rPr lang="en-US" sz="1800" b="0" i="0" dirty="0">
                <a:solidFill>
                  <a:srgbClr val="333333"/>
                </a:solidFill>
                <a:effectLst/>
                <a:latin typeface="Helvetica Neue"/>
              </a:rPr>
              <a:t>Note: The following appendices to subpart M of this part serve as non-mandatory guidelines to assist employers in complying with the appropriate requirements of subpart M of this part.</a:t>
            </a:r>
          </a:p>
          <a:p>
            <a:pPr algn="l"/>
            <a:r>
              <a:rPr lang="en-US" sz="1800" b="0" i="0" dirty="0">
                <a:solidFill>
                  <a:srgbClr val="333333"/>
                </a:solidFill>
                <a:effectLst/>
                <a:latin typeface="Helvetica Neue"/>
              </a:rPr>
              <a:t>[59 FR 40738, Aug. 9, 1994; 60 FR 5131, Jan. 26, 1995]</a:t>
            </a:r>
          </a:p>
          <a:p>
            <a:endParaRPr lang="en-US" sz="1800" dirty="0"/>
          </a:p>
        </p:txBody>
      </p:sp>
    </p:spTree>
    <p:extLst>
      <p:ext uri="{BB962C8B-B14F-4D97-AF65-F5344CB8AC3E}">
        <p14:creationId xmlns:p14="http://schemas.microsoft.com/office/powerpoint/2010/main" val="5329767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7382210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dirty="0">
                <a:solidFill>
                  <a:srgbClr val="003399"/>
                </a:solidFill>
                <a:effectLst/>
                <a:latin typeface="Helvetica Neue"/>
                <a:hlinkClick r:id="rId3"/>
              </a:rPr>
              <a:t>1926.502(d)</a:t>
            </a:r>
            <a:r>
              <a:rPr lang="en-US" sz="1800" b="0" i="0" dirty="0">
                <a:solidFill>
                  <a:srgbClr val="333333"/>
                </a:solidFill>
                <a:effectLst/>
                <a:latin typeface="Helvetica Neue"/>
              </a:rPr>
              <a:t>"Personal fall arrest systems." Personal fall arrest systems and their use shall comply with the provisions set forth below. Effective January 1, 1998, body belts are not acceptable as part of a personal fall arrest system. Note: The use of a body belt in a positioning device system is acceptable and is regulated under paragraph (e) of this section.</a:t>
            </a:r>
          </a:p>
          <a:p>
            <a:endParaRPr lang="en-US" sz="1800" dirty="0"/>
          </a:p>
        </p:txBody>
      </p:sp>
    </p:spTree>
    <p:extLst>
      <p:ext uri="{BB962C8B-B14F-4D97-AF65-F5344CB8AC3E}">
        <p14:creationId xmlns:p14="http://schemas.microsoft.com/office/powerpoint/2010/main" val="12211550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u="none" strike="noStrike" dirty="0">
                <a:solidFill>
                  <a:srgbClr val="003399"/>
                </a:solidFill>
                <a:effectLst/>
                <a:latin typeface="Helvetica Neue"/>
                <a:hlinkClick r:id="rId3"/>
              </a:rPr>
              <a:t>1926.502(f)</a:t>
            </a:r>
            <a:r>
              <a:rPr lang="en-US" sz="1800" b="0" i="0" dirty="0">
                <a:solidFill>
                  <a:srgbClr val="333333"/>
                </a:solidFill>
                <a:effectLst/>
                <a:latin typeface="Helvetica Neue"/>
              </a:rPr>
              <a:t>"Warning line systems." Warning line systems [See 1926.501(b)(10)] and their use shall comply with the following provisions:</a:t>
            </a:r>
          </a:p>
          <a:p>
            <a:pPr algn="l"/>
            <a:r>
              <a:rPr lang="en-US" sz="1800" b="0" i="0" u="none" strike="noStrike" dirty="0">
                <a:solidFill>
                  <a:srgbClr val="003399"/>
                </a:solidFill>
                <a:effectLst/>
                <a:latin typeface="Helvetica Neue"/>
                <a:hlinkClick r:id="rId4"/>
              </a:rPr>
              <a:t>1926.502(f)(1)</a:t>
            </a:r>
            <a:r>
              <a:rPr lang="en-US" sz="1800" b="0" i="0" dirty="0">
                <a:solidFill>
                  <a:srgbClr val="333333"/>
                </a:solidFill>
                <a:effectLst/>
                <a:latin typeface="Helvetica Neue"/>
              </a:rPr>
              <a:t>The warning line shall be erected around all sides of the roof work area.</a:t>
            </a:r>
          </a:p>
          <a:p>
            <a:pPr algn="l"/>
            <a:r>
              <a:rPr lang="en-US" sz="1800" b="0" i="0" dirty="0">
                <a:solidFill>
                  <a:srgbClr val="333333"/>
                </a:solidFill>
                <a:effectLst/>
                <a:latin typeface="Helvetica Neue"/>
              </a:rPr>
              <a:t>1926.502(f)(1)(</a:t>
            </a:r>
            <a:r>
              <a:rPr lang="en-US" sz="1800" b="0" i="0" dirty="0" err="1">
                <a:solidFill>
                  <a:srgbClr val="333333"/>
                </a:solidFill>
                <a:effectLst/>
                <a:latin typeface="Helvetica Neue"/>
              </a:rPr>
              <a:t>i</a:t>
            </a:r>
            <a:r>
              <a:rPr lang="en-US" sz="1800" b="0" i="0" dirty="0">
                <a:solidFill>
                  <a:srgbClr val="333333"/>
                </a:solidFill>
                <a:effectLst/>
                <a:latin typeface="Helvetica Neue"/>
              </a:rPr>
              <a:t>)When mechanical equipment is not being used, the warning line shall be erected not less than 6 feet (1.8 m) from the roof edge.</a:t>
            </a:r>
          </a:p>
          <a:p>
            <a:pPr algn="l"/>
            <a:r>
              <a:rPr lang="en-US" sz="1800" b="0" i="0" dirty="0">
                <a:solidFill>
                  <a:srgbClr val="333333"/>
                </a:solidFill>
                <a:effectLst/>
                <a:latin typeface="Helvetica Neue"/>
              </a:rPr>
              <a:t>1926.502(f)(1)(ii)When mechanical equipment is being used, the warning line shall be erected not less than 6 feet (1.8 m) from the roof edge which is parallel to the direction of mechanical equipment operation, and not less than 10 feet (3.1 m) from the roof edge which is perpendicular to the direction of mechanical equipment operation.</a:t>
            </a:r>
          </a:p>
          <a:p>
            <a:pPr algn="l"/>
            <a:r>
              <a:rPr lang="en-US" sz="1800" b="0" i="0" dirty="0">
                <a:solidFill>
                  <a:srgbClr val="333333"/>
                </a:solidFill>
                <a:effectLst/>
                <a:latin typeface="Helvetica Neue"/>
              </a:rPr>
              <a:t>1926.502(f)(1)(iii)Points of access, materials handling areas, storage areas, and hoisting areas shall be connected to the work area by an access path formed by two warning lines.</a:t>
            </a:r>
          </a:p>
          <a:p>
            <a:pPr algn="l"/>
            <a:r>
              <a:rPr lang="en-US" sz="1800" b="0" i="0" dirty="0">
                <a:solidFill>
                  <a:srgbClr val="333333"/>
                </a:solidFill>
                <a:effectLst/>
                <a:latin typeface="Helvetica Neue"/>
              </a:rPr>
              <a:t>1926.502(f)(1)(iv)When the path to a point of access is not in use, a rope, wire, chain, or other barricade, equivalent in strength and height to the warning line, shall be placed across the path at the point where the path intersects the warning line erected around the work area, or the path shall be offset such that a person cannot walk directly into the work area.</a:t>
            </a:r>
          </a:p>
          <a:p>
            <a:pPr algn="l"/>
            <a:r>
              <a:rPr lang="en-US" sz="1800" b="0" i="0" u="none" strike="noStrike" dirty="0">
                <a:solidFill>
                  <a:srgbClr val="003399"/>
                </a:solidFill>
                <a:effectLst/>
                <a:latin typeface="Helvetica Neue"/>
                <a:hlinkClick r:id="rId5"/>
              </a:rPr>
              <a:t>1926.502(f)(2)</a:t>
            </a:r>
            <a:r>
              <a:rPr lang="en-US" sz="1800" b="0" i="0" dirty="0">
                <a:solidFill>
                  <a:srgbClr val="333333"/>
                </a:solidFill>
                <a:effectLst/>
                <a:latin typeface="Helvetica Neue"/>
              </a:rPr>
              <a:t>Warning lines shall consist of ropes, wires, or chains, and supporting stanchions erected as follows:</a:t>
            </a:r>
          </a:p>
          <a:p>
            <a:pPr algn="l"/>
            <a:r>
              <a:rPr lang="en-US" sz="1800" b="0" i="0" dirty="0">
                <a:solidFill>
                  <a:srgbClr val="333333"/>
                </a:solidFill>
                <a:effectLst/>
                <a:latin typeface="Helvetica Neue"/>
              </a:rPr>
              <a:t>1926.502(f)(2)(</a:t>
            </a:r>
            <a:r>
              <a:rPr lang="en-US" sz="1800" b="0" i="0" dirty="0" err="1">
                <a:solidFill>
                  <a:srgbClr val="333333"/>
                </a:solidFill>
                <a:effectLst/>
                <a:latin typeface="Helvetica Neue"/>
              </a:rPr>
              <a:t>i</a:t>
            </a:r>
            <a:r>
              <a:rPr lang="en-US" sz="1800" b="0" i="0" dirty="0">
                <a:solidFill>
                  <a:srgbClr val="333333"/>
                </a:solidFill>
                <a:effectLst/>
                <a:latin typeface="Helvetica Neue"/>
              </a:rPr>
              <a:t>)The rope, wire, or chain shall be flagged at not more than 6-foot (1.8 m) intervals with high-visibility material;</a:t>
            </a:r>
          </a:p>
          <a:p>
            <a:pPr algn="l"/>
            <a:r>
              <a:rPr lang="en-US" sz="1800" b="0" i="0" dirty="0">
                <a:solidFill>
                  <a:srgbClr val="333333"/>
                </a:solidFill>
                <a:effectLst/>
                <a:latin typeface="Helvetica Neue"/>
              </a:rPr>
              <a:t>1926.502(f)(2)(ii)The rope, wire, or chain shall be rigged and supported in such a way that its lowest point (including sag) is no less than 34 inches (.9 m) from the walking/working surface and its highest point is no more than 39 inches (1.0 m) from the walking/working surface;</a:t>
            </a:r>
          </a:p>
          <a:p>
            <a:pPr algn="l"/>
            <a:r>
              <a:rPr lang="en-US" sz="1800" b="0" i="0" dirty="0">
                <a:solidFill>
                  <a:srgbClr val="333333"/>
                </a:solidFill>
                <a:effectLst/>
                <a:latin typeface="Helvetica Neue"/>
              </a:rPr>
              <a:t>1926.502(f)(2)(iii)After being erected, with the rope, wire, or chain attached, stanchions shall be capable of resisting, without tipping over, a force of at least 16 pounds (71 N) applied horizontally against the stanchion, 30 inches (.8 m) above the walking/working surface, perpendicular to the warning line, and in the direction of the floor, roof, or platform edge;</a:t>
            </a:r>
          </a:p>
          <a:p>
            <a:pPr algn="l"/>
            <a:r>
              <a:rPr lang="en-US" sz="1800" b="0" i="0" u="none" strike="noStrike" dirty="0">
                <a:solidFill>
                  <a:srgbClr val="003399"/>
                </a:solidFill>
                <a:effectLst/>
                <a:latin typeface="Helvetica Neue"/>
                <a:hlinkClick r:id="rId6"/>
              </a:rPr>
              <a:t>1926.502(f)(2)(iv)</a:t>
            </a:r>
            <a:r>
              <a:rPr lang="en-US" sz="1800" b="0" i="0" dirty="0">
                <a:solidFill>
                  <a:srgbClr val="333333"/>
                </a:solidFill>
                <a:effectLst/>
                <a:latin typeface="Helvetica Neue"/>
              </a:rPr>
              <a:t>The rope, wire, or chain shall have a minimum tensile strength of 500 pounds (2.22 </a:t>
            </a:r>
            <a:r>
              <a:rPr lang="en-US" sz="1800" b="0" i="0" dirty="0" err="1">
                <a:solidFill>
                  <a:srgbClr val="333333"/>
                </a:solidFill>
                <a:effectLst/>
                <a:latin typeface="Helvetica Neue"/>
              </a:rPr>
              <a:t>kN</a:t>
            </a:r>
            <a:r>
              <a:rPr lang="en-US" sz="1800" b="0" i="0" dirty="0">
                <a:solidFill>
                  <a:srgbClr val="333333"/>
                </a:solidFill>
                <a:effectLst/>
                <a:latin typeface="Helvetica Neue"/>
              </a:rPr>
              <a:t>), and after being attached to the stanchions, shall be capable of supporting, without breaking, the loads applied to the stanchions as prescribed in paragraph (f)(2)(iii) of this section; and</a:t>
            </a:r>
          </a:p>
          <a:p>
            <a:pPr algn="l"/>
            <a:r>
              <a:rPr lang="en-US" sz="1800" b="0" i="0" dirty="0">
                <a:solidFill>
                  <a:srgbClr val="333333"/>
                </a:solidFill>
                <a:effectLst/>
                <a:latin typeface="Helvetica Neue"/>
              </a:rPr>
              <a:t>1926.502(f)(2)(v)The line shall be attached at each stanchion in such a way that pulling on one section of the line between stanchions will not result in slack being taken up in adjacent sections before the stanchion tips over.</a:t>
            </a:r>
          </a:p>
          <a:p>
            <a:endParaRPr lang="en-US" sz="1800" dirty="0"/>
          </a:p>
        </p:txBody>
      </p:sp>
    </p:spTree>
    <p:extLst>
      <p:ext uri="{BB962C8B-B14F-4D97-AF65-F5344CB8AC3E}">
        <p14:creationId xmlns:p14="http://schemas.microsoft.com/office/powerpoint/2010/main" val="42802080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u="none" strike="noStrike" dirty="0">
                <a:solidFill>
                  <a:srgbClr val="003399"/>
                </a:solidFill>
                <a:effectLst/>
                <a:latin typeface="Helvetica Neue"/>
                <a:hlinkClick r:id="rId3"/>
              </a:rPr>
              <a:t>1926.502(f)</a:t>
            </a:r>
            <a:r>
              <a:rPr lang="en-US" sz="1800" b="0" i="0" dirty="0">
                <a:solidFill>
                  <a:srgbClr val="333333"/>
                </a:solidFill>
                <a:effectLst/>
                <a:latin typeface="Helvetica Neue"/>
              </a:rPr>
              <a:t>"Warning line systems." Warning line systems [See 1926.501(b)(10)] and their use shall comply with the following provisions:</a:t>
            </a:r>
          </a:p>
          <a:p>
            <a:pPr algn="l"/>
            <a:r>
              <a:rPr lang="en-US" sz="1800" b="0" i="0" u="none" strike="noStrike" dirty="0">
                <a:solidFill>
                  <a:srgbClr val="003399"/>
                </a:solidFill>
                <a:effectLst/>
                <a:latin typeface="Helvetica Neue"/>
                <a:hlinkClick r:id="rId4"/>
              </a:rPr>
              <a:t>1926.502(f)(1)</a:t>
            </a:r>
            <a:r>
              <a:rPr lang="en-US" sz="1800" b="0" i="0" dirty="0">
                <a:solidFill>
                  <a:srgbClr val="333333"/>
                </a:solidFill>
                <a:effectLst/>
                <a:latin typeface="Helvetica Neue"/>
              </a:rPr>
              <a:t>The warning line shall be erected around all sides of the roof work area.</a:t>
            </a:r>
          </a:p>
          <a:p>
            <a:pPr algn="l"/>
            <a:r>
              <a:rPr lang="en-US" sz="1800" b="0" i="0" dirty="0">
                <a:solidFill>
                  <a:srgbClr val="333333"/>
                </a:solidFill>
                <a:effectLst/>
                <a:latin typeface="Helvetica Neue"/>
              </a:rPr>
              <a:t>1926.502(f)(1)(</a:t>
            </a:r>
            <a:r>
              <a:rPr lang="en-US" sz="1800" b="0" i="0" dirty="0" err="1">
                <a:solidFill>
                  <a:srgbClr val="333333"/>
                </a:solidFill>
                <a:effectLst/>
                <a:latin typeface="Helvetica Neue"/>
              </a:rPr>
              <a:t>i</a:t>
            </a:r>
            <a:r>
              <a:rPr lang="en-US" sz="1800" b="0" i="0" dirty="0">
                <a:solidFill>
                  <a:srgbClr val="333333"/>
                </a:solidFill>
                <a:effectLst/>
                <a:latin typeface="Helvetica Neue"/>
              </a:rPr>
              <a:t>)When mechanical equipment is not being used, the warning line shall be erected not less than 6 feet (1.8 m) from the roof edge.</a:t>
            </a:r>
          </a:p>
          <a:p>
            <a:pPr algn="l"/>
            <a:r>
              <a:rPr lang="en-US" sz="1800" b="0" i="0" dirty="0">
                <a:solidFill>
                  <a:srgbClr val="333333"/>
                </a:solidFill>
                <a:effectLst/>
                <a:latin typeface="Helvetica Neue"/>
              </a:rPr>
              <a:t>1926.502(f)(1)(ii)When mechanical equipment is being used, the warning line shall be erected not less than 6 feet (1.8 m) from the roof edge which is parallel to the direction of mechanical equipment operation, and not less than 10 feet (3.1 m) from the roof edge which is perpendicular to the direction of mechanical equipment operation.</a:t>
            </a:r>
          </a:p>
          <a:p>
            <a:pPr algn="l"/>
            <a:r>
              <a:rPr lang="en-US" sz="1800" b="0" i="0" dirty="0">
                <a:solidFill>
                  <a:srgbClr val="333333"/>
                </a:solidFill>
                <a:effectLst/>
                <a:latin typeface="Helvetica Neue"/>
              </a:rPr>
              <a:t>1926.502(f)(1)(iii)Points of access, materials handling areas, storage areas, and hoisting areas shall be connected to the work area by an access path formed by two warning lines.</a:t>
            </a:r>
          </a:p>
          <a:p>
            <a:pPr algn="l"/>
            <a:r>
              <a:rPr lang="en-US" sz="1800" b="0" i="0" dirty="0">
                <a:solidFill>
                  <a:srgbClr val="333333"/>
                </a:solidFill>
                <a:effectLst/>
                <a:latin typeface="Helvetica Neue"/>
              </a:rPr>
              <a:t>1926.502(f)(1)(iv)When the path to a point of access is not in use, a rope, wire, chain, or other barricade, equivalent in strength and height to the warning line, shall be placed across the path at the point where the path intersects the warning line erected around the work area, or the path shall be offset such that a person cannot walk directly into the work area.</a:t>
            </a:r>
          </a:p>
          <a:p>
            <a:pPr algn="l"/>
            <a:r>
              <a:rPr lang="en-US" sz="1800" b="0" i="0" u="none" strike="noStrike" dirty="0">
                <a:solidFill>
                  <a:srgbClr val="003399"/>
                </a:solidFill>
                <a:effectLst/>
                <a:latin typeface="Helvetica Neue"/>
                <a:hlinkClick r:id="rId5"/>
              </a:rPr>
              <a:t>1926.502(f)(2)</a:t>
            </a:r>
            <a:r>
              <a:rPr lang="en-US" sz="1800" b="0" i="0" dirty="0">
                <a:solidFill>
                  <a:srgbClr val="333333"/>
                </a:solidFill>
                <a:effectLst/>
                <a:latin typeface="Helvetica Neue"/>
              </a:rPr>
              <a:t>Warning lines shall consist of ropes, wires, or chains, and supporting stanchions erected as follows:</a:t>
            </a:r>
          </a:p>
          <a:p>
            <a:pPr algn="l"/>
            <a:r>
              <a:rPr lang="en-US" sz="1800" b="0" i="0" dirty="0">
                <a:solidFill>
                  <a:srgbClr val="333333"/>
                </a:solidFill>
                <a:effectLst/>
                <a:latin typeface="Helvetica Neue"/>
              </a:rPr>
              <a:t>1926.502(f)(2)(</a:t>
            </a:r>
            <a:r>
              <a:rPr lang="en-US" sz="1800" b="0" i="0" dirty="0" err="1">
                <a:solidFill>
                  <a:srgbClr val="333333"/>
                </a:solidFill>
                <a:effectLst/>
                <a:latin typeface="Helvetica Neue"/>
              </a:rPr>
              <a:t>i</a:t>
            </a:r>
            <a:r>
              <a:rPr lang="en-US" sz="1800" b="0" i="0" dirty="0">
                <a:solidFill>
                  <a:srgbClr val="333333"/>
                </a:solidFill>
                <a:effectLst/>
                <a:latin typeface="Helvetica Neue"/>
              </a:rPr>
              <a:t>)The rope, wire, or chain shall be flagged at not more than 6-foot (1.8 m) intervals with high-visibility material;</a:t>
            </a:r>
          </a:p>
          <a:p>
            <a:pPr algn="l"/>
            <a:r>
              <a:rPr lang="en-US" sz="1800" b="0" i="0" dirty="0">
                <a:solidFill>
                  <a:srgbClr val="333333"/>
                </a:solidFill>
                <a:effectLst/>
                <a:latin typeface="Helvetica Neue"/>
              </a:rPr>
              <a:t>1926.502(f)(2)(ii)The rope, wire, or chain shall be rigged and supported in such a way that its lowest point (including sag) is no less than 34 inches (.9 m) from the walking/working surface and its highest point is no more than 39 inches (1.0 m) from the walking/working surface;</a:t>
            </a:r>
          </a:p>
          <a:p>
            <a:pPr algn="l"/>
            <a:r>
              <a:rPr lang="en-US" sz="1800" b="0" i="0" dirty="0">
                <a:solidFill>
                  <a:srgbClr val="333333"/>
                </a:solidFill>
                <a:effectLst/>
                <a:latin typeface="Helvetica Neue"/>
              </a:rPr>
              <a:t>1926.502(f)(2)(iii)After being erected, with the rope, wire, or chain attached, stanchions shall be capable of resisting, without tipping over, a force of at least 16 pounds (71 N) applied horizontally against the stanchion, 30 inches (.8 m) above the walking/working surface, perpendicular to the warning line, and in the direction of the floor, roof, or platform edge;</a:t>
            </a:r>
          </a:p>
          <a:p>
            <a:pPr algn="l"/>
            <a:r>
              <a:rPr lang="en-US" sz="1800" b="0" i="0" u="none" strike="noStrike" dirty="0">
                <a:solidFill>
                  <a:srgbClr val="003399"/>
                </a:solidFill>
                <a:effectLst/>
                <a:latin typeface="Helvetica Neue"/>
                <a:hlinkClick r:id="rId6"/>
              </a:rPr>
              <a:t>1926.502(f)(2)(iv)</a:t>
            </a:r>
            <a:r>
              <a:rPr lang="en-US" sz="1800" b="0" i="0" dirty="0">
                <a:solidFill>
                  <a:srgbClr val="333333"/>
                </a:solidFill>
                <a:effectLst/>
                <a:latin typeface="Helvetica Neue"/>
              </a:rPr>
              <a:t>The rope, wire, or chain shall have a minimum tensile strength of 500 pounds (2.22 </a:t>
            </a:r>
            <a:r>
              <a:rPr lang="en-US" sz="1800" b="0" i="0" dirty="0" err="1">
                <a:solidFill>
                  <a:srgbClr val="333333"/>
                </a:solidFill>
                <a:effectLst/>
                <a:latin typeface="Helvetica Neue"/>
              </a:rPr>
              <a:t>kN</a:t>
            </a:r>
            <a:r>
              <a:rPr lang="en-US" sz="1800" b="0" i="0" dirty="0">
                <a:solidFill>
                  <a:srgbClr val="333333"/>
                </a:solidFill>
                <a:effectLst/>
                <a:latin typeface="Helvetica Neue"/>
              </a:rPr>
              <a:t>), and after being attached to the stanchions, shall be capable of supporting, without breaking, the loads applied to the stanchions as prescribed in paragraph (f)(2)(iii) of this section; and</a:t>
            </a:r>
          </a:p>
          <a:p>
            <a:pPr algn="l"/>
            <a:r>
              <a:rPr lang="en-US" sz="1800" b="0" i="0" dirty="0">
                <a:solidFill>
                  <a:srgbClr val="333333"/>
                </a:solidFill>
                <a:effectLst/>
                <a:latin typeface="Helvetica Neue"/>
              </a:rPr>
              <a:t>1926.502(f)(2)(v)The line shall be attached at each stanchion in such a way that pulling on one section of the line between stanchions will not result in slack being taken up in adjacent sections before the stanchion tips over.</a:t>
            </a:r>
          </a:p>
          <a:p>
            <a:endParaRPr lang="en-US" sz="1800" dirty="0"/>
          </a:p>
        </p:txBody>
      </p:sp>
    </p:spTree>
    <p:extLst>
      <p:ext uri="{BB962C8B-B14F-4D97-AF65-F5344CB8AC3E}">
        <p14:creationId xmlns:p14="http://schemas.microsoft.com/office/powerpoint/2010/main" val="32107595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u="none" strike="noStrike" dirty="0">
                <a:solidFill>
                  <a:srgbClr val="003399"/>
                </a:solidFill>
                <a:effectLst/>
                <a:latin typeface="Helvetica Neue"/>
                <a:hlinkClick r:id="rId3"/>
              </a:rPr>
              <a:t>1926.502(f)</a:t>
            </a:r>
            <a:r>
              <a:rPr lang="en-US" sz="1800" b="0" i="0" dirty="0">
                <a:solidFill>
                  <a:srgbClr val="333333"/>
                </a:solidFill>
                <a:effectLst/>
                <a:latin typeface="Helvetica Neue"/>
              </a:rPr>
              <a:t>"Warning line systems." Warning line systems [See 1926.501(b)(10)] and their use shall comply with the following provisions:</a:t>
            </a:r>
          </a:p>
          <a:p>
            <a:pPr algn="l"/>
            <a:r>
              <a:rPr lang="en-US" sz="1800" b="0" i="0" u="none" strike="noStrike" dirty="0">
                <a:solidFill>
                  <a:srgbClr val="003399"/>
                </a:solidFill>
                <a:effectLst/>
                <a:latin typeface="Helvetica Neue"/>
                <a:hlinkClick r:id="rId4"/>
              </a:rPr>
              <a:t>1926.502(f)(1)</a:t>
            </a:r>
            <a:r>
              <a:rPr lang="en-US" sz="1800" b="0" i="0" dirty="0">
                <a:solidFill>
                  <a:srgbClr val="333333"/>
                </a:solidFill>
                <a:effectLst/>
                <a:latin typeface="Helvetica Neue"/>
              </a:rPr>
              <a:t>The warning line shall be erected around all sides of the roof work area.</a:t>
            </a:r>
          </a:p>
          <a:p>
            <a:pPr algn="l"/>
            <a:r>
              <a:rPr lang="en-US" sz="1800" b="0" i="0" dirty="0">
                <a:solidFill>
                  <a:srgbClr val="333333"/>
                </a:solidFill>
                <a:effectLst/>
                <a:latin typeface="Helvetica Neue"/>
              </a:rPr>
              <a:t>1926.502(f)(1)(</a:t>
            </a:r>
            <a:r>
              <a:rPr lang="en-US" sz="1800" b="0" i="0" dirty="0" err="1">
                <a:solidFill>
                  <a:srgbClr val="333333"/>
                </a:solidFill>
                <a:effectLst/>
                <a:latin typeface="Helvetica Neue"/>
              </a:rPr>
              <a:t>i</a:t>
            </a:r>
            <a:r>
              <a:rPr lang="en-US" sz="1800" b="0" i="0" dirty="0">
                <a:solidFill>
                  <a:srgbClr val="333333"/>
                </a:solidFill>
                <a:effectLst/>
                <a:latin typeface="Helvetica Neue"/>
              </a:rPr>
              <a:t>)When mechanical equipment is not being used, the warning line shall be erected not less than 6 feet (1.8 m) from the roof edge.</a:t>
            </a:r>
          </a:p>
          <a:p>
            <a:pPr algn="l"/>
            <a:r>
              <a:rPr lang="en-US" sz="1800" b="0" i="0" dirty="0">
                <a:solidFill>
                  <a:srgbClr val="333333"/>
                </a:solidFill>
                <a:effectLst/>
                <a:latin typeface="Helvetica Neue"/>
              </a:rPr>
              <a:t>1926.502(f)(1)(ii)When mechanical equipment is being used, the warning line shall be erected not less than 6 feet (1.8 m) from the roof edge which is parallel to the direction of mechanical equipment operation, and not less than 10 feet (3.1 m) from the roof edge which is perpendicular to the direction of mechanical equipment operation.</a:t>
            </a:r>
          </a:p>
          <a:p>
            <a:pPr algn="l"/>
            <a:r>
              <a:rPr lang="en-US" sz="1800" b="0" i="0" dirty="0">
                <a:solidFill>
                  <a:srgbClr val="333333"/>
                </a:solidFill>
                <a:effectLst/>
                <a:latin typeface="Helvetica Neue"/>
              </a:rPr>
              <a:t>1926.502(f)(1)(iii)Points of access, materials handling areas, storage areas, and hoisting areas shall be connected to the work area by an access path formed by two warning lines.</a:t>
            </a:r>
          </a:p>
          <a:p>
            <a:pPr algn="l"/>
            <a:r>
              <a:rPr lang="en-US" sz="1800" b="0" i="0" dirty="0">
                <a:solidFill>
                  <a:srgbClr val="333333"/>
                </a:solidFill>
                <a:effectLst/>
                <a:latin typeface="Helvetica Neue"/>
              </a:rPr>
              <a:t>1926.502(f)(1)(iv)When the path to a point of access is not in use, a rope, wire, chain, or other barricade, equivalent in strength and height to the warning line, shall be placed across the path at the point where the path intersects the warning line erected around the work area, or the path shall be offset such that a person cannot walk directly into the work area.</a:t>
            </a:r>
          </a:p>
          <a:p>
            <a:pPr algn="l"/>
            <a:r>
              <a:rPr lang="en-US" sz="1800" b="0" i="0" u="none" strike="noStrike" dirty="0">
                <a:solidFill>
                  <a:srgbClr val="003399"/>
                </a:solidFill>
                <a:effectLst/>
                <a:latin typeface="Helvetica Neue"/>
                <a:hlinkClick r:id="rId5"/>
              </a:rPr>
              <a:t>1926.502(f)(2)</a:t>
            </a:r>
            <a:r>
              <a:rPr lang="en-US" sz="1800" b="0" i="0" dirty="0">
                <a:solidFill>
                  <a:srgbClr val="333333"/>
                </a:solidFill>
                <a:effectLst/>
                <a:latin typeface="Helvetica Neue"/>
              </a:rPr>
              <a:t>Warning lines shall consist of ropes, wires, or chains, and supporting stanchions erected as follows:</a:t>
            </a:r>
          </a:p>
          <a:p>
            <a:pPr algn="l"/>
            <a:r>
              <a:rPr lang="en-US" sz="1800" b="0" i="0" dirty="0">
                <a:solidFill>
                  <a:srgbClr val="333333"/>
                </a:solidFill>
                <a:effectLst/>
                <a:latin typeface="Helvetica Neue"/>
              </a:rPr>
              <a:t>1926.502(f)(2)(</a:t>
            </a:r>
            <a:r>
              <a:rPr lang="en-US" sz="1800" b="0" i="0" dirty="0" err="1">
                <a:solidFill>
                  <a:srgbClr val="333333"/>
                </a:solidFill>
                <a:effectLst/>
                <a:latin typeface="Helvetica Neue"/>
              </a:rPr>
              <a:t>i</a:t>
            </a:r>
            <a:r>
              <a:rPr lang="en-US" sz="1800" b="0" i="0" dirty="0">
                <a:solidFill>
                  <a:srgbClr val="333333"/>
                </a:solidFill>
                <a:effectLst/>
                <a:latin typeface="Helvetica Neue"/>
              </a:rPr>
              <a:t>)The rope, wire, or chain shall be flagged at not more than 6-foot (1.8 m) intervals with high-visibility material;</a:t>
            </a:r>
          </a:p>
          <a:p>
            <a:pPr algn="l"/>
            <a:r>
              <a:rPr lang="en-US" sz="1800" b="0" i="0" dirty="0">
                <a:solidFill>
                  <a:srgbClr val="333333"/>
                </a:solidFill>
                <a:effectLst/>
                <a:latin typeface="Helvetica Neue"/>
              </a:rPr>
              <a:t>1926.502(f)(2)(ii)The rope, wire, or chain shall be rigged and supported in such a way that its lowest point (including sag) is no less than 34 inches (.9 m) from the walking/working surface and its highest point is no more than 39 inches (1.0 m) from the walking/working surface;</a:t>
            </a:r>
          </a:p>
          <a:p>
            <a:pPr algn="l"/>
            <a:r>
              <a:rPr lang="en-US" sz="1800" b="0" i="0" dirty="0">
                <a:solidFill>
                  <a:srgbClr val="333333"/>
                </a:solidFill>
                <a:effectLst/>
                <a:latin typeface="Helvetica Neue"/>
              </a:rPr>
              <a:t>1926.502(f)(2)(iii)After being erected, with the rope, wire, or chain attached, stanchions shall be capable of resisting, without tipping over, a force of at least 16 pounds (71 N) applied horizontally against the stanchion, 30 inches (.8 m) above the walking/working surface, perpendicular to the warning line, and in the direction of the floor, roof, or platform edge;</a:t>
            </a:r>
          </a:p>
          <a:p>
            <a:pPr algn="l"/>
            <a:r>
              <a:rPr lang="en-US" sz="1800" b="0" i="0" u="none" strike="noStrike" dirty="0">
                <a:solidFill>
                  <a:srgbClr val="003399"/>
                </a:solidFill>
                <a:effectLst/>
                <a:latin typeface="Helvetica Neue"/>
                <a:hlinkClick r:id="rId6"/>
              </a:rPr>
              <a:t>1926.502(f)(2)(iv)</a:t>
            </a:r>
            <a:r>
              <a:rPr lang="en-US" sz="1800" b="0" i="0" dirty="0">
                <a:solidFill>
                  <a:srgbClr val="333333"/>
                </a:solidFill>
                <a:effectLst/>
                <a:latin typeface="Helvetica Neue"/>
              </a:rPr>
              <a:t>The rope, wire, or chain shall have a minimum tensile strength of 500 pounds (2.22 </a:t>
            </a:r>
            <a:r>
              <a:rPr lang="en-US" sz="1800" b="0" i="0" dirty="0" err="1">
                <a:solidFill>
                  <a:srgbClr val="333333"/>
                </a:solidFill>
                <a:effectLst/>
                <a:latin typeface="Helvetica Neue"/>
              </a:rPr>
              <a:t>kN</a:t>
            </a:r>
            <a:r>
              <a:rPr lang="en-US" sz="1800" b="0" i="0" dirty="0">
                <a:solidFill>
                  <a:srgbClr val="333333"/>
                </a:solidFill>
                <a:effectLst/>
                <a:latin typeface="Helvetica Neue"/>
              </a:rPr>
              <a:t>), and after being attached to the stanchions, shall be capable of supporting, without breaking, the loads applied to the stanchions as prescribed in paragraph (f)(2)(iii) of this section; and</a:t>
            </a:r>
          </a:p>
          <a:p>
            <a:pPr algn="l"/>
            <a:r>
              <a:rPr lang="en-US" sz="1800" b="0" i="0" dirty="0">
                <a:solidFill>
                  <a:srgbClr val="333333"/>
                </a:solidFill>
                <a:effectLst/>
                <a:latin typeface="Helvetica Neue"/>
              </a:rPr>
              <a:t>1926.502(f)(2)(v)The line shall be attached at each stanchion in such a way that pulling on one section of the line between stanchions will not result in slack being taken up in adjacent sections before the stanchion tips over.</a:t>
            </a:r>
          </a:p>
          <a:p>
            <a:endParaRPr lang="en-US" sz="1800" dirty="0"/>
          </a:p>
        </p:txBody>
      </p:sp>
    </p:spTree>
    <p:extLst>
      <p:ext uri="{BB962C8B-B14F-4D97-AF65-F5344CB8AC3E}">
        <p14:creationId xmlns:p14="http://schemas.microsoft.com/office/powerpoint/2010/main" val="37004916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u="none" strike="noStrike" dirty="0">
                <a:solidFill>
                  <a:srgbClr val="003399"/>
                </a:solidFill>
                <a:effectLst/>
                <a:latin typeface="Helvetica Neue"/>
                <a:hlinkClick r:id="rId3"/>
              </a:rPr>
              <a:t>1926.502(f)</a:t>
            </a:r>
            <a:r>
              <a:rPr lang="en-US" sz="1800" b="0" i="0" dirty="0">
                <a:solidFill>
                  <a:srgbClr val="333333"/>
                </a:solidFill>
                <a:effectLst/>
                <a:latin typeface="Helvetica Neue"/>
              </a:rPr>
              <a:t>"Warning line systems." Warning line systems [See 1926.501(b)(10)] and their use shall comply with the following provisions:</a:t>
            </a:r>
          </a:p>
          <a:p>
            <a:pPr algn="l"/>
            <a:r>
              <a:rPr lang="en-US" sz="1800" b="0" i="0" u="none" strike="noStrike" dirty="0">
                <a:solidFill>
                  <a:srgbClr val="003399"/>
                </a:solidFill>
                <a:effectLst/>
                <a:latin typeface="Helvetica Neue"/>
                <a:hlinkClick r:id="rId4"/>
              </a:rPr>
              <a:t>1926.502(f)(1)</a:t>
            </a:r>
            <a:r>
              <a:rPr lang="en-US" sz="1800" b="0" i="0" dirty="0">
                <a:solidFill>
                  <a:srgbClr val="333333"/>
                </a:solidFill>
                <a:effectLst/>
                <a:latin typeface="Helvetica Neue"/>
              </a:rPr>
              <a:t>The warning line shall be erected around all sides of the roof work area.</a:t>
            </a:r>
          </a:p>
          <a:p>
            <a:pPr algn="l"/>
            <a:r>
              <a:rPr lang="en-US" sz="1800" b="0" i="0" dirty="0">
                <a:solidFill>
                  <a:srgbClr val="333333"/>
                </a:solidFill>
                <a:effectLst/>
                <a:latin typeface="Helvetica Neue"/>
              </a:rPr>
              <a:t>1926.502(f)(1)(</a:t>
            </a:r>
            <a:r>
              <a:rPr lang="en-US" sz="1800" b="0" i="0" dirty="0" err="1">
                <a:solidFill>
                  <a:srgbClr val="333333"/>
                </a:solidFill>
                <a:effectLst/>
                <a:latin typeface="Helvetica Neue"/>
              </a:rPr>
              <a:t>i</a:t>
            </a:r>
            <a:r>
              <a:rPr lang="en-US" sz="1800" b="0" i="0" dirty="0">
                <a:solidFill>
                  <a:srgbClr val="333333"/>
                </a:solidFill>
                <a:effectLst/>
                <a:latin typeface="Helvetica Neue"/>
              </a:rPr>
              <a:t>)When mechanical equipment is not being used, the warning line shall be erected not less than 6 feet (1.8 m) from the roof edge.</a:t>
            </a:r>
          </a:p>
          <a:p>
            <a:pPr algn="l"/>
            <a:r>
              <a:rPr lang="en-US" sz="1800" b="0" i="0" dirty="0">
                <a:solidFill>
                  <a:srgbClr val="333333"/>
                </a:solidFill>
                <a:effectLst/>
                <a:latin typeface="Helvetica Neue"/>
              </a:rPr>
              <a:t>1926.502(f)(1)(ii)When mechanical equipment is being used, the warning line shall be erected not less than 6 feet (1.8 m) from the roof edge which is parallel to the direction of mechanical equipment operation, and not less than 10 feet (3.1 m) from the roof edge which is perpendicular to the direction of mechanical equipment operation.</a:t>
            </a:r>
          </a:p>
          <a:p>
            <a:pPr algn="l"/>
            <a:r>
              <a:rPr lang="en-US" sz="1800" b="0" i="0" dirty="0">
                <a:solidFill>
                  <a:srgbClr val="333333"/>
                </a:solidFill>
                <a:effectLst/>
                <a:latin typeface="Helvetica Neue"/>
              </a:rPr>
              <a:t>1926.502(f)(1)(iii)Points of access, materials handling areas, storage areas, and hoisting areas shall be connected to the work area by an access path formed by two warning lines.</a:t>
            </a:r>
          </a:p>
          <a:p>
            <a:pPr algn="l"/>
            <a:r>
              <a:rPr lang="en-US" sz="1800" b="0" i="0" dirty="0">
                <a:solidFill>
                  <a:srgbClr val="333333"/>
                </a:solidFill>
                <a:effectLst/>
                <a:latin typeface="Helvetica Neue"/>
              </a:rPr>
              <a:t>1926.502(f)(1)(iv)When the path to a point of access is not in use, a rope, wire, chain, or other barricade, equivalent in strength and height to the warning line, shall be placed across the path at the point where the path intersects the warning line erected around the work area, or the path shall be offset such that a person cannot walk directly into the work area.</a:t>
            </a:r>
          </a:p>
          <a:p>
            <a:pPr algn="l"/>
            <a:r>
              <a:rPr lang="en-US" sz="1800" b="0" i="0" u="none" strike="noStrike" dirty="0">
                <a:solidFill>
                  <a:srgbClr val="003399"/>
                </a:solidFill>
                <a:effectLst/>
                <a:latin typeface="Helvetica Neue"/>
                <a:hlinkClick r:id="rId5"/>
              </a:rPr>
              <a:t>1926.502(f)(2)</a:t>
            </a:r>
            <a:r>
              <a:rPr lang="en-US" sz="1800" b="0" i="0" dirty="0">
                <a:solidFill>
                  <a:srgbClr val="333333"/>
                </a:solidFill>
                <a:effectLst/>
                <a:latin typeface="Helvetica Neue"/>
              </a:rPr>
              <a:t>Warning lines shall consist of ropes, wires, or chains, and supporting stanchions erected as follows:</a:t>
            </a:r>
          </a:p>
          <a:p>
            <a:pPr algn="l"/>
            <a:r>
              <a:rPr lang="en-US" sz="1800" b="0" i="0" dirty="0">
                <a:solidFill>
                  <a:srgbClr val="333333"/>
                </a:solidFill>
                <a:effectLst/>
                <a:latin typeface="Helvetica Neue"/>
              </a:rPr>
              <a:t>1926.502(f)(2)(</a:t>
            </a:r>
            <a:r>
              <a:rPr lang="en-US" sz="1800" b="0" i="0" dirty="0" err="1">
                <a:solidFill>
                  <a:srgbClr val="333333"/>
                </a:solidFill>
                <a:effectLst/>
                <a:latin typeface="Helvetica Neue"/>
              </a:rPr>
              <a:t>i</a:t>
            </a:r>
            <a:r>
              <a:rPr lang="en-US" sz="1800" b="0" i="0" dirty="0">
                <a:solidFill>
                  <a:srgbClr val="333333"/>
                </a:solidFill>
                <a:effectLst/>
                <a:latin typeface="Helvetica Neue"/>
              </a:rPr>
              <a:t>)The rope, wire, or chain shall be flagged at not more than 6-foot (1.8 m) intervals with high-visibility material;</a:t>
            </a:r>
          </a:p>
          <a:p>
            <a:pPr algn="l"/>
            <a:r>
              <a:rPr lang="en-US" sz="1800" b="0" i="0" dirty="0">
                <a:solidFill>
                  <a:srgbClr val="333333"/>
                </a:solidFill>
                <a:effectLst/>
                <a:latin typeface="Helvetica Neue"/>
              </a:rPr>
              <a:t>1926.502(f)(2)(ii)The rope, wire, or chain shall be rigged and supported in such a way that its lowest point (including sag) is no less than 34 inches (.9 m) from the walking/working surface and its highest point is no more than 39 inches (1.0 m) from the walking/working surface;</a:t>
            </a:r>
          </a:p>
          <a:p>
            <a:pPr algn="l"/>
            <a:r>
              <a:rPr lang="en-US" sz="1800" b="0" i="0" dirty="0">
                <a:solidFill>
                  <a:srgbClr val="333333"/>
                </a:solidFill>
                <a:effectLst/>
                <a:latin typeface="Helvetica Neue"/>
              </a:rPr>
              <a:t>1926.502(f)(2)(iii)After being erected, with the rope, wire, or chain attached, stanchions shall be capable of resisting, without tipping over, a force of at least 16 pounds (71 N) applied horizontally against the stanchion, 30 inches (.8 m) above the walking/working surface, perpendicular to the warning line, and in the direction of the floor, roof, or platform edge;</a:t>
            </a:r>
          </a:p>
          <a:p>
            <a:pPr algn="l"/>
            <a:r>
              <a:rPr lang="en-US" sz="1800" b="0" i="0" u="none" strike="noStrike" dirty="0">
                <a:solidFill>
                  <a:srgbClr val="003399"/>
                </a:solidFill>
                <a:effectLst/>
                <a:latin typeface="Helvetica Neue"/>
                <a:hlinkClick r:id="rId6"/>
              </a:rPr>
              <a:t>1926.502(f)(2)(iv)</a:t>
            </a:r>
            <a:r>
              <a:rPr lang="en-US" sz="1800" b="0" i="0" dirty="0">
                <a:solidFill>
                  <a:srgbClr val="333333"/>
                </a:solidFill>
                <a:effectLst/>
                <a:latin typeface="Helvetica Neue"/>
              </a:rPr>
              <a:t>The rope, wire, or chain shall have a minimum tensile strength of 500 pounds (2.22 </a:t>
            </a:r>
            <a:r>
              <a:rPr lang="en-US" sz="1800" b="0" i="0" dirty="0" err="1">
                <a:solidFill>
                  <a:srgbClr val="333333"/>
                </a:solidFill>
                <a:effectLst/>
                <a:latin typeface="Helvetica Neue"/>
              </a:rPr>
              <a:t>kN</a:t>
            </a:r>
            <a:r>
              <a:rPr lang="en-US" sz="1800" b="0" i="0" dirty="0">
                <a:solidFill>
                  <a:srgbClr val="333333"/>
                </a:solidFill>
                <a:effectLst/>
                <a:latin typeface="Helvetica Neue"/>
              </a:rPr>
              <a:t>), and after being attached to the stanchions, shall be capable of supporting, without breaking, the loads applied to the stanchions as prescribed in paragraph (f)(2)(iii) of this section; and</a:t>
            </a:r>
          </a:p>
          <a:p>
            <a:pPr algn="l"/>
            <a:r>
              <a:rPr lang="en-US" sz="1800" b="0" i="0" dirty="0">
                <a:solidFill>
                  <a:srgbClr val="333333"/>
                </a:solidFill>
                <a:effectLst/>
                <a:latin typeface="Helvetica Neue"/>
              </a:rPr>
              <a:t>1926.502(f)(2)(v)The line shall be attached at each stanchion in such a way that pulling on one section of the line between stanchions will not result in slack being taken up in adjacent sections before the stanchion tips over.</a:t>
            </a:r>
          </a:p>
          <a:p>
            <a:endParaRPr lang="en-US" sz="1800" dirty="0"/>
          </a:p>
        </p:txBody>
      </p:sp>
    </p:spTree>
    <p:extLst>
      <p:ext uri="{BB962C8B-B14F-4D97-AF65-F5344CB8AC3E}">
        <p14:creationId xmlns:p14="http://schemas.microsoft.com/office/powerpoint/2010/main" val="1534687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5718231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04645253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D69A5E-3D04-304B-8B2D-79305FF83877}"/>
              </a:ext>
            </a:extLst>
          </p:cNvPr>
          <p:cNvSpPr>
            <a:spLocks noGrp="1"/>
          </p:cNvSpPr>
          <p:nvPr>
            <p:ph type="body" sz="quarter" idx="13" hasCustomPrompt="1"/>
          </p:nvPr>
        </p:nvSpPr>
        <p:spPr>
          <a:xfrm>
            <a:off x="476471" y="4875295"/>
            <a:ext cx="5255942" cy="914400"/>
          </a:xfrm>
          <a:prstGeom prst="rect">
            <a:avLst/>
          </a:prstGeom>
        </p:spPr>
        <p:txBody>
          <a:bodyPr>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a:solidFill>
                  <a:srgbClr val="4E4E4E"/>
                </a:solidFill>
                <a:effectLst/>
                <a:latin typeface="Nunito ExtraLight" pitchFamily="2" charset="77"/>
                <a:cs typeface="Arial" panose="020B0604020202020204" pitchFamily="34" charset="0"/>
              </a:rPr>
              <a:t>The Associated General Contractors of America</a:t>
            </a:r>
            <a:endParaRPr lang="en-US" sz="1400" b="0" i="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476471" y="2004769"/>
            <a:ext cx="2361979"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stStyle>
          <a:p>
            <a:pPr lvl="0"/>
            <a:r>
              <a:rPr lang="en-US"/>
              <a:t>Place Date Here</a:t>
            </a:r>
          </a:p>
        </p:txBody>
      </p:sp>
      <p:sp>
        <p:nvSpPr>
          <p:cNvPr id="21" name="Text Placeholder 19">
            <a:extLst>
              <a:ext uri="{FF2B5EF4-FFF2-40B4-BE49-F238E27FC236}">
                <a16:creationId xmlns:a16="http://schemas.microsoft.com/office/drawing/2014/main"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a:normAutofit/>
          </a:bodyPr>
          <a:lstStyle>
            <a:lvl1pPr marL="0" indent="0">
              <a:buFontTx/>
              <a:buNone/>
              <a:defRPr sz="8000" b="1" i="0">
                <a:solidFill>
                  <a:srgbClr val="221F1F"/>
                </a:solidFill>
                <a:latin typeface="Poppins" pitchFamily="2" charset="77"/>
                <a:cs typeface="Poppins" pitchFamily="2" charset="77"/>
              </a:defRPr>
            </a:lvl1pPr>
          </a:lstStyle>
          <a:p>
            <a:pPr lvl="0"/>
            <a:r>
              <a:rPr lang="en-US"/>
              <a:t>Place Presentation Title Here</a:t>
            </a:r>
          </a:p>
        </p:txBody>
      </p:sp>
      <p:sp>
        <p:nvSpPr>
          <p:cNvPr id="23" name="Text Placeholder 19">
            <a:extLst>
              <a:ext uri="{FF2B5EF4-FFF2-40B4-BE49-F238E27FC236}">
                <a16:creationId xmlns:a16="http://schemas.microsoft.com/office/drawing/2014/main" id="{7681E22C-DC4C-674E-8F7D-9DB61A30A915}"/>
              </a:ext>
            </a:extLst>
          </p:cNvPr>
          <p:cNvSpPr>
            <a:spLocks noGrp="1"/>
          </p:cNvSpPr>
          <p:nvPr>
            <p:ph type="body" sz="quarter" idx="12" hasCustomPrompt="1"/>
          </p:nvPr>
        </p:nvSpPr>
        <p:spPr>
          <a:xfrm>
            <a:off x="4981575" y="712934"/>
            <a:ext cx="6733954" cy="676275"/>
          </a:xfrm>
          <a:prstGeom prst="rect">
            <a:avLst/>
          </a:prstGeom>
        </p:spPr>
        <p:txBody>
          <a:bodyPr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a:r>
              <a:rPr lang="en-US"/>
              <a:t>Event Name</a:t>
            </a:r>
          </a:p>
        </p:txBody>
      </p:sp>
      <p:sp>
        <p:nvSpPr>
          <p:cNvPr id="24" name="Rectangle 23">
            <a:extLst>
              <a:ext uri="{FF2B5EF4-FFF2-40B4-BE49-F238E27FC236}">
                <a16:creationId xmlns:a16="http://schemas.microsoft.com/office/drawing/2014/main" id="{47CA5187-4A9A-4541-9A36-E87DBF5AFD56}"/>
              </a:ext>
            </a:extLst>
          </p:cNvPr>
          <p:cNvSpPr/>
          <p:nvPr userDrawn="1"/>
        </p:nvSpPr>
        <p:spPr>
          <a:xfrm>
            <a:off x="0" y="6181725"/>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01453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 </a:t>
            </a:r>
          </a:p>
        </p:txBody>
      </p:sp>
      <p:sp>
        <p:nvSpPr>
          <p:cNvPr id="3" name="Text Placeholder 2">
            <a:extLst>
              <a:ext uri="{FF2B5EF4-FFF2-40B4-BE49-F238E27FC236}">
                <a16:creationId xmlns:a16="http://schemas.microsoft.com/office/drawing/2014/main" id="{ACAF6830-647C-114A-9A01-294B865140D0}"/>
              </a:ext>
            </a:extLst>
          </p:cNvPr>
          <p:cNvSpPr>
            <a:spLocks noGrp="1"/>
          </p:cNvSpPr>
          <p:nvPr>
            <p:ph type="body" sz="quarter" idx="15"/>
          </p:nvPr>
        </p:nvSpPr>
        <p:spPr>
          <a:xfrm>
            <a:off x="954088" y="1828800"/>
            <a:ext cx="9764712" cy="3403600"/>
          </a:xfrm>
          <a:prstGeom prst="rect">
            <a:avLst/>
          </a:prstGeom>
        </p:spPr>
        <p:txBody>
          <a:bodyPr/>
          <a:lstStyle>
            <a:lvl1pPr>
              <a:buClr>
                <a:srgbClr val="FF0000"/>
              </a:buClr>
              <a:defRPr/>
            </a:lvl1pPr>
            <a:lvl2pPr>
              <a:buClr>
                <a:srgbClr val="FF0000"/>
              </a:buClr>
              <a:defRPr/>
            </a:lvl2pPr>
            <a:lvl3pPr>
              <a:buClr>
                <a:srgbClr val="FF0000"/>
              </a:buClr>
              <a:defRPr/>
            </a:lvl3pPr>
            <a:lvl4pPr>
              <a:buClr>
                <a:srgbClr val="FF0000"/>
              </a:buClr>
              <a:defRPr/>
            </a:lvl4pPr>
            <a:lvl5pPr>
              <a:buClr>
                <a:srgbClr val="FF0000"/>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398463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anchor="ctr">
            <a:normAutofit/>
          </a:bodyPr>
          <a:lstStyle>
            <a:lvl1pPr marL="0" indent="0" algn="ctr">
              <a:buFontTx/>
              <a:buNone/>
              <a:defRPr sz="4400" b="1" i="0">
                <a:latin typeface="Poppins" pitchFamily="2" charset="77"/>
                <a:cs typeface="Poppins" pitchFamily="2" charset="77"/>
              </a:defRPr>
            </a:lvl1pPr>
          </a:lstStyle>
          <a:p>
            <a:r>
              <a:rPr lang="en-US" dirty="0"/>
              <a:t>Break or Intro of New Topic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36896099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a:noAutofit/>
          </a:bodyPr>
          <a:lstStyle>
            <a:lvl1pPr marL="0" indent="0">
              <a:buNone/>
              <a:defRPr sz="1100" i="0">
                <a:latin typeface="Nunito" pitchFamily="2" charset="77"/>
                <a:cs typeface="Times New Roman" panose="02020603050405020304" pitchFamily="18" charset="0"/>
              </a:defRPr>
            </a:lvl1pPr>
          </a:lstStyle>
          <a:p>
            <a:r>
              <a:rPr lang="en-ZA" dirty="0"/>
              <a:t>Insert or Drag and Drop Image Here</a:t>
            </a: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a:normAutofit/>
          </a:bodyPr>
          <a:lstStyle>
            <a:lvl1pPr marL="0" indent="0" algn="ctr">
              <a:buFontTx/>
              <a:buNone/>
              <a:defRPr sz="4400" b="1" i="0">
                <a:latin typeface="Poppins" pitchFamily="2" charset="77"/>
                <a:cs typeface="Poppins" pitchFamily="2" charset="77"/>
              </a:defRPr>
            </a:lvl1pPr>
          </a:lstStyle>
          <a:p>
            <a:r>
              <a:rPr lang="en-US" dirty="0"/>
              <a:t>Break or Intro of New Topic Title with Image Background</a:t>
            </a:r>
          </a:p>
        </p:txBody>
      </p:sp>
      <p:sp>
        <p:nvSpPr>
          <p:cNvPr id="11" name="Rectangle 10">
            <a:extLst>
              <a:ext uri="{FF2B5EF4-FFF2-40B4-BE49-F238E27FC236}">
                <a16:creationId xmlns:a16="http://schemas.microsoft.com/office/drawing/2014/main"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15" name="Content Placeholder 6">
            <a:extLst>
              <a:ext uri="{FF2B5EF4-FFF2-40B4-BE49-F238E27FC236}">
                <a16:creationId xmlns:a16="http://schemas.microsoft.com/office/drawing/2014/main" id="{C3B31CC9-5F1F-0044-92E6-231AE1F73B8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28905305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ide Title + SubTitle +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6096001" y="2241908"/>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752311" y="1722008"/>
            <a:ext cx="4535652" cy="3460487"/>
          </a:xfrm>
          <a:prstGeom prst="rect">
            <a:avLst/>
          </a:prstGeom>
        </p:spPr>
        <p:txBody>
          <a:bodyPr anchor="ct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 </a:t>
            </a:r>
          </a:p>
        </p:txBody>
      </p:sp>
      <p:sp>
        <p:nvSpPr>
          <p:cNvPr id="9" name="Text Placeholder 19">
            <a:extLst>
              <a:ext uri="{FF2B5EF4-FFF2-40B4-BE49-F238E27FC236}">
                <a16:creationId xmlns:a16="http://schemas.microsoft.com/office/drawing/2014/main" id="{83CD2D48-D8D2-8341-A05F-05D85603BAA4}"/>
              </a:ext>
            </a:extLst>
          </p:cNvPr>
          <p:cNvSpPr>
            <a:spLocks noGrp="1"/>
          </p:cNvSpPr>
          <p:nvPr>
            <p:ph type="body" sz="quarter" idx="15" hasCustomPrompt="1"/>
          </p:nvPr>
        </p:nvSpPr>
        <p:spPr>
          <a:xfrm>
            <a:off x="6115437" y="1722008"/>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Subtitle One</a:t>
            </a:r>
          </a:p>
        </p:txBody>
      </p:sp>
      <p:sp>
        <p:nvSpPr>
          <p:cNvPr id="10" name="Text Placeholder 19">
            <a:extLst>
              <a:ext uri="{FF2B5EF4-FFF2-40B4-BE49-F238E27FC236}">
                <a16:creationId xmlns:a16="http://schemas.microsoft.com/office/drawing/2014/main" id="{D4B82B2C-700B-B440-9881-26B39C427D26}"/>
              </a:ext>
            </a:extLst>
          </p:cNvPr>
          <p:cNvSpPr>
            <a:spLocks noGrp="1"/>
          </p:cNvSpPr>
          <p:nvPr>
            <p:ph type="body" sz="quarter" idx="16" hasCustomPrompt="1"/>
          </p:nvPr>
        </p:nvSpPr>
        <p:spPr>
          <a:xfrm>
            <a:off x="6115437" y="3771525"/>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Subtitle Two</a:t>
            </a:r>
          </a:p>
        </p:txBody>
      </p:sp>
      <p:sp>
        <p:nvSpPr>
          <p:cNvPr id="11" name="Text Placeholder 19">
            <a:extLst>
              <a:ext uri="{FF2B5EF4-FFF2-40B4-BE49-F238E27FC236}">
                <a16:creationId xmlns:a16="http://schemas.microsoft.com/office/drawing/2014/main" id="{8704C630-C5B3-8647-9FA3-B1575313F4C7}"/>
              </a:ext>
            </a:extLst>
          </p:cNvPr>
          <p:cNvSpPr>
            <a:spLocks noGrp="1"/>
          </p:cNvSpPr>
          <p:nvPr>
            <p:ph type="body" sz="quarter" idx="17" hasCustomPrompt="1"/>
          </p:nvPr>
        </p:nvSpPr>
        <p:spPr>
          <a:xfrm>
            <a:off x="6096001" y="4301936"/>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Tree>
    <p:extLst>
      <p:ext uri="{BB962C8B-B14F-4D97-AF65-F5344CB8AC3E}">
        <p14:creationId xmlns:p14="http://schemas.microsoft.com/office/powerpoint/2010/main" val="13725879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680821" y="2506972"/>
            <a:ext cx="4914677" cy="3393537"/>
          </a:xfrm>
          <a:prstGeom prst="rect">
            <a:avLst/>
          </a:prstGeom>
        </p:spPr>
        <p:txBody>
          <a:bodyPr>
            <a:normAutofit/>
          </a:bodyPr>
          <a:lstStyle>
            <a:lvl1pPr marL="285750" indent="-285750">
              <a:buClr>
                <a:srgbClr val="EA0029"/>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r>
              <a:rPr lang="en-US" dirty="0"/>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574165" y="1353496"/>
            <a:ext cx="4224079" cy="4547014"/>
          </a:xfrm>
          <a:prstGeom prst="rect">
            <a:avLst/>
          </a:prstGeom>
          <a:solidFill>
            <a:schemeClr val="bg1">
              <a:lumMod val="8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Nunito" pitchFamily="2" charset="77"/>
              </a:defRPr>
            </a:lvl1pPr>
          </a:lstStyle>
          <a:p>
            <a:endParaRPr lang="en-US" dirty="0"/>
          </a:p>
          <a:p>
            <a:r>
              <a:rPr lang="en-US" dirty="0"/>
              <a:t>Insert or Drag and Drop Image Here</a:t>
            </a:r>
          </a:p>
          <a:p>
            <a:endParaRPr lang="en-US" dirty="0"/>
          </a:p>
        </p:txBody>
      </p:sp>
      <p:sp>
        <p:nvSpPr>
          <p:cNvPr id="17" name="Text Placeholder 4">
            <a:extLst>
              <a:ext uri="{FF2B5EF4-FFF2-40B4-BE49-F238E27FC236}">
                <a16:creationId xmlns:a16="http://schemas.microsoft.com/office/drawing/2014/main" id="{526F6137-B09D-7742-A38F-35C76166FE37}"/>
              </a:ext>
            </a:extLst>
          </p:cNvPr>
          <p:cNvSpPr>
            <a:spLocks noGrp="1"/>
          </p:cNvSpPr>
          <p:nvPr>
            <p:ph type="body" sz="quarter" idx="13" hasCustomPrompt="1"/>
          </p:nvPr>
        </p:nvSpPr>
        <p:spPr>
          <a:xfrm>
            <a:off x="5680821" y="1684805"/>
            <a:ext cx="4914677" cy="687257"/>
          </a:xfrm>
          <a:prstGeom prst="rect">
            <a:avLst/>
          </a:prstGeom>
        </p:spPr>
        <p:txBody>
          <a:bodyPr>
            <a:normAutofit/>
          </a:bodyPr>
          <a:lstStyle>
            <a:lvl1pPr marL="0" indent="0">
              <a:buFontTx/>
              <a:buNone/>
              <a:defRPr sz="3200" b="1" i="0">
                <a:latin typeface="Poppins" pitchFamily="2" charset="77"/>
                <a:cs typeface="Poppins" pitchFamily="2" charset="77"/>
              </a:defRPr>
            </a:lvl1pPr>
          </a:lstStyle>
          <a:p>
            <a:r>
              <a:rPr lang="en-US" dirty="0"/>
              <a:t>Insert Heading</a:t>
            </a:r>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a:noAutofit/>
          </a:bodyPr>
          <a:lstStyle>
            <a:lvl1pPr marL="0" indent="0">
              <a:buFontTx/>
              <a:buNone/>
              <a:defRPr sz="1000">
                <a:latin typeface="Nunito" pitchFamily="2" charset="77"/>
              </a:defRPr>
            </a:lvl1pPr>
          </a:lstStyle>
          <a:p>
            <a:pPr lvl="0"/>
            <a:r>
              <a:rPr lang="en-US" dirty="0"/>
              <a:t>Presentation Name</a:t>
            </a:r>
          </a:p>
        </p:txBody>
      </p:sp>
    </p:spTree>
    <p:extLst>
      <p:ext uri="{BB962C8B-B14F-4D97-AF65-F5344CB8AC3E}">
        <p14:creationId xmlns:p14="http://schemas.microsoft.com/office/powerpoint/2010/main" val="22687171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23249266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No Logo">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28756826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Point One</a:t>
            </a:r>
          </a:p>
          <a:p>
            <a:r>
              <a:rPr lang="en-US"/>
              <a:t>Point Two</a:t>
            </a:r>
          </a:p>
          <a:p>
            <a:r>
              <a:rPr lang="en-US"/>
              <a:t>Point Three</a:t>
            </a:r>
          </a:p>
          <a:p>
            <a:endParaRPr lang="en-US"/>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0" i="0">
                <a:latin typeface="Nunito" pitchFamily="2" charset="0"/>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a:t>Presentation Name </a:t>
            </a:r>
          </a:p>
        </p:txBody>
      </p:sp>
    </p:spTree>
    <p:extLst>
      <p:ext uri="{BB962C8B-B14F-4D97-AF65-F5344CB8AC3E}">
        <p14:creationId xmlns:p14="http://schemas.microsoft.com/office/powerpoint/2010/main" val="6386685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anchor="ctr">
            <a:normAutofit/>
          </a:bodyPr>
          <a:lstStyle>
            <a:lvl1pPr marL="0" indent="0" algn="ctr">
              <a:buFontTx/>
              <a:buNone/>
              <a:defRPr sz="4400" b="1" i="0">
                <a:latin typeface="Poppins" pitchFamily="2" charset="77"/>
                <a:cs typeface="Poppins" pitchFamily="2" charset="77"/>
              </a:defRPr>
            </a:lvl1pPr>
          </a:lstStyle>
          <a:p>
            <a:r>
              <a:rPr lang="en-US"/>
              <a:t>Break or Intro of New Topic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a:t>Presentation Name </a:t>
            </a:r>
          </a:p>
        </p:txBody>
      </p:sp>
    </p:spTree>
    <p:extLst>
      <p:ext uri="{BB962C8B-B14F-4D97-AF65-F5344CB8AC3E}">
        <p14:creationId xmlns:p14="http://schemas.microsoft.com/office/powerpoint/2010/main" val="3150237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a:noAutofit/>
          </a:bodyPr>
          <a:lstStyle>
            <a:lvl1pPr marL="0" indent="0">
              <a:buNone/>
              <a:defRPr sz="1100" i="0">
                <a:latin typeface="Nunito" pitchFamily="2" charset="77"/>
                <a:cs typeface="Times New Roman" panose="02020603050405020304" pitchFamily="18" charset="0"/>
              </a:defRPr>
            </a:lvl1pPr>
          </a:lstStyle>
          <a:p>
            <a:r>
              <a:rPr lang="en-ZA"/>
              <a:t>Insert or Drag and Drop Image Here</a:t>
            </a: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a:normAutofit/>
          </a:bodyPr>
          <a:lstStyle>
            <a:lvl1pPr marL="0" indent="0" algn="ctr">
              <a:buFontTx/>
              <a:buNone/>
              <a:defRPr sz="4400" b="1" i="0">
                <a:latin typeface="Poppins" pitchFamily="2" charset="77"/>
                <a:cs typeface="Poppins" pitchFamily="2" charset="77"/>
              </a:defRPr>
            </a:lvl1pPr>
          </a:lstStyle>
          <a:p>
            <a:r>
              <a:rPr lang="en-US"/>
              <a:t>Break or Intro of New Topic Title with Image Background</a:t>
            </a:r>
          </a:p>
        </p:txBody>
      </p:sp>
      <p:sp>
        <p:nvSpPr>
          <p:cNvPr id="11" name="Rectangle 10">
            <a:extLst>
              <a:ext uri="{FF2B5EF4-FFF2-40B4-BE49-F238E27FC236}">
                <a16:creationId xmlns:a16="http://schemas.microsoft.com/office/drawing/2014/main"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15" name="Content Placeholder 6">
            <a:extLst>
              <a:ext uri="{FF2B5EF4-FFF2-40B4-BE49-F238E27FC236}">
                <a16:creationId xmlns:a16="http://schemas.microsoft.com/office/drawing/2014/main" id="{C3B31CC9-5F1F-0044-92E6-231AE1F73B8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a:t>Presentation Name </a:t>
            </a:r>
          </a:p>
        </p:txBody>
      </p:sp>
    </p:spTree>
    <p:extLst>
      <p:ext uri="{BB962C8B-B14F-4D97-AF65-F5344CB8AC3E}">
        <p14:creationId xmlns:p14="http://schemas.microsoft.com/office/powerpoint/2010/main" val="8230867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74166" y="1557325"/>
            <a:ext cx="6463943" cy="4360823"/>
          </a:xfrm>
          <a:prstGeom prst="rect">
            <a:avLst/>
          </a:prstGeom>
        </p:spPr>
        <p:txBody>
          <a:bodyPr>
            <a:normAutofit/>
          </a:bodyPr>
          <a:lstStyle>
            <a:lvl1pPr marL="285750" indent="-285750">
              <a:buClr>
                <a:srgbClr val="EA0029"/>
              </a:buClr>
              <a:buSzPct val="150000"/>
              <a:buFont typeface="Arial" panose="020B0604020202020204" pitchFamily="34" charset="0"/>
              <a:buChar char="•"/>
              <a:defRPr sz="2400" b="0" i="0">
                <a:solidFill>
                  <a:schemeClr val="tx1"/>
                </a:solidFill>
                <a:latin typeface="Arial" panose="020B0604020202020204" pitchFamily="34" charset="0"/>
                <a:cs typeface="Arial" panose="020B0604020202020204" pitchFamily="34" charset="0"/>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endParaRPr lang="en-US" dirty="0"/>
          </a:p>
          <a:p>
            <a:r>
              <a:rPr lang="en-US" dirty="0"/>
              <a:t>Point Two</a:t>
            </a:r>
          </a:p>
          <a:p>
            <a:endParaRPr lang="en-US" dirty="0"/>
          </a:p>
          <a:p>
            <a:r>
              <a:rPr lang="en-US" dirty="0"/>
              <a:t>Point Three</a:t>
            </a:r>
          </a:p>
          <a:p>
            <a:endParaRPr lang="en-US" dirty="0"/>
          </a:p>
          <a:p>
            <a:r>
              <a:rPr lang="en-US" dirty="0"/>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7529147" y="1557324"/>
            <a:ext cx="4224079" cy="4360824"/>
          </a:xfrm>
          <a:prstGeom prst="rect">
            <a:avLst/>
          </a:prstGeom>
          <a:solidFill>
            <a:schemeClr val="bg1">
              <a:lumMod val="8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Arial" panose="020B0604020202020204" pitchFamily="34" charset="0"/>
                <a:cs typeface="Arial" panose="020B0604020202020204" pitchFamily="34" charset="0"/>
              </a:defRPr>
            </a:lvl1pPr>
          </a:lstStyle>
          <a:p>
            <a:endParaRPr lang="en-US" dirty="0"/>
          </a:p>
          <a:p>
            <a:r>
              <a:rPr lang="en-US" dirty="0"/>
              <a:t>Insert or Drag and Drop Image Here</a:t>
            </a:r>
          </a:p>
          <a:p>
            <a:endParaRPr lang="en-US" dirty="0"/>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kumimoji="0" lang="en-US" sz="1000" b="0" i="0" u="none" strike="noStrike" kern="1200" cap="none" spc="0" normalizeH="0" baseline="0" noProof="0" smtClean="0">
                <a:ln>
                  <a:noFill/>
                </a:ln>
                <a:solidFill>
                  <a:srgbClr val="221F1F"/>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a:t>
            </a:fld>
            <a:r>
              <a:rPr kumimoji="0" lang="en-US" sz="1000" b="0" i="0" u="none" strike="noStrike" kern="1200" cap="none" spc="0" normalizeH="0" baseline="0" noProof="0">
                <a:ln>
                  <a:noFill/>
                </a:ln>
                <a:solidFill>
                  <a:srgbClr val="221F1F"/>
                </a:solidFill>
                <a:effectLst/>
                <a:uLnTx/>
                <a:uFillTx/>
                <a:latin typeface="Arial" panose="020B0604020202020204" pitchFamily="34" charset="0"/>
                <a:ea typeface="+mn-ea"/>
                <a:cs typeface="Arial" panose="020B0604020202020204" pitchFamily="34" charset="0"/>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a:noAutofit/>
          </a:bodyPr>
          <a:lstStyle>
            <a:lvl1pPr marL="0" indent="0">
              <a:buFontTx/>
              <a:buNone/>
              <a:defRPr sz="1000">
                <a:latin typeface="Arial" panose="020B0604020202020204" pitchFamily="34" charset="0"/>
                <a:cs typeface="Arial" panose="020B0604020202020204" pitchFamily="34" charset="0"/>
              </a:defRPr>
            </a:lvl1pPr>
          </a:lstStyle>
          <a:p>
            <a:pPr lvl="0"/>
            <a:r>
              <a:rPr lang="en-US"/>
              <a:t>Presentation Name</a:t>
            </a:r>
          </a:p>
        </p:txBody>
      </p:sp>
      <p:sp>
        <p:nvSpPr>
          <p:cNvPr id="2" name="Text Placeholder 4">
            <a:extLst>
              <a:ext uri="{FF2B5EF4-FFF2-40B4-BE49-F238E27FC236}">
                <a16:creationId xmlns:a16="http://schemas.microsoft.com/office/drawing/2014/main" id="{1898D7A8-C25A-A967-0C89-AA3D546D28AE}"/>
              </a:ext>
            </a:extLst>
          </p:cNvPr>
          <p:cNvSpPr>
            <a:spLocks noGrp="1"/>
          </p:cNvSpPr>
          <p:nvPr>
            <p:ph type="body" sz="quarter" idx="35" hasCustomPrompt="1"/>
          </p:nvPr>
        </p:nvSpPr>
        <p:spPr>
          <a:xfrm>
            <a:off x="574166" y="461115"/>
            <a:ext cx="8804552" cy="914400"/>
          </a:xfrm>
          <a:prstGeom prst="rect">
            <a:avLst/>
          </a:prstGeom>
        </p:spPr>
        <p:txBody>
          <a:bodyPr>
            <a:normAutofit/>
          </a:bodyPr>
          <a:lstStyle>
            <a:lvl1pPr marL="0" indent="0" algn="l">
              <a:buFontTx/>
              <a:buNone/>
              <a:defRPr sz="4400" b="0" i="0">
                <a:latin typeface="Arial" panose="020B0604020202020204" pitchFamily="34" charset="0"/>
                <a:cs typeface="Arial" panose="020B0604020202020204" pitchFamily="34" charset="0"/>
              </a:defRPr>
            </a:lvl1pPr>
          </a:lstStyle>
          <a:p>
            <a:r>
              <a:rPr lang="en-US" dirty="0"/>
              <a:t>Sample Title</a:t>
            </a:r>
          </a:p>
        </p:txBody>
      </p:sp>
    </p:spTree>
    <p:extLst>
      <p:ext uri="{BB962C8B-B14F-4D97-AF65-F5344CB8AC3E}">
        <p14:creationId xmlns:p14="http://schemas.microsoft.com/office/powerpoint/2010/main" val="42503078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680821" y="1539686"/>
            <a:ext cx="4914677" cy="4360823"/>
          </a:xfrm>
          <a:prstGeom prst="rect">
            <a:avLst/>
          </a:prstGeom>
        </p:spPr>
        <p:txBody>
          <a:bodyPr>
            <a:normAutofit/>
          </a:bodyPr>
          <a:lstStyle>
            <a:lvl1pPr marL="285750" indent="-285750">
              <a:buClr>
                <a:srgbClr val="EA0029"/>
              </a:buClr>
              <a:buSzPct val="150000"/>
              <a:buFont typeface="Arial" panose="020B0604020202020204" pitchFamily="34" charset="0"/>
              <a:buChar char="•"/>
              <a:defRPr sz="1800" b="0" i="0">
                <a:solidFill>
                  <a:schemeClr val="tx1"/>
                </a:solidFill>
                <a:latin typeface="Arial" panose="020B0604020202020204" pitchFamily="34" charset="0"/>
                <a:cs typeface="Arial" panose="020B0604020202020204" pitchFamily="34" charset="0"/>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Point One</a:t>
            </a:r>
          </a:p>
          <a:p>
            <a:r>
              <a:rPr lang="en-US"/>
              <a:t>Point Two</a:t>
            </a:r>
          </a:p>
          <a:p>
            <a:r>
              <a:rPr lang="en-US"/>
              <a:t>Point Three</a:t>
            </a:r>
          </a:p>
          <a:p>
            <a:r>
              <a:rPr lang="en-US"/>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574165" y="1539686"/>
            <a:ext cx="4224079" cy="4360824"/>
          </a:xfrm>
          <a:prstGeom prst="rect">
            <a:avLst/>
          </a:prstGeom>
          <a:solidFill>
            <a:schemeClr val="bg1">
              <a:lumMod val="8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Arial" panose="020B0604020202020204" pitchFamily="34" charset="0"/>
                <a:cs typeface="Arial" panose="020B0604020202020204" pitchFamily="34" charset="0"/>
              </a:defRPr>
            </a:lvl1pPr>
          </a:lstStyle>
          <a:p>
            <a:endParaRPr lang="en-US" dirty="0"/>
          </a:p>
          <a:p>
            <a:r>
              <a:rPr lang="en-US" dirty="0"/>
              <a:t>Insert or Drag and Drop Image Here</a:t>
            </a:r>
          </a:p>
          <a:p>
            <a:endParaRPr lang="en-US" dirty="0"/>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kumimoji="0" lang="en-US" sz="1000" b="0" i="0" u="none" strike="noStrike" kern="1200" cap="none" spc="0" normalizeH="0" baseline="0" noProof="0" smtClean="0">
                <a:ln>
                  <a:noFill/>
                </a:ln>
                <a:solidFill>
                  <a:srgbClr val="221F1F"/>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a:t>
            </a:fld>
            <a:r>
              <a:rPr kumimoji="0" lang="en-US" sz="1000" b="0" i="0" u="none" strike="noStrike" kern="1200" cap="none" spc="0" normalizeH="0" baseline="0" noProof="0">
                <a:ln>
                  <a:noFill/>
                </a:ln>
                <a:solidFill>
                  <a:srgbClr val="221F1F"/>
                </a:solidFill>
                <a:effectLst/>
                <a:uLnTx/>
                <a:uFillTx/>
                <a:latin typeface="Arial" panose="020B0604020202020204" pitchFamily="34" charset="0"/>
                <a:ea typeface="+mn-ea"/>
                <a:cs typeface="Arial" panose="020B0604020202020204" pitchFamily="34" charset="0"/>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a:noAutofit/>
          </a:bodyPr>
          <a:lstStyle>
            <a:lvl1pPr marL="0" indent="0">
              <a:buFontTx/>
              <a:buNone/>
              <a:defRPr sz="1000">
                <a:latin typeface="Arial" panose="020B0604020202020204" pitchFamily="34" charset="0"/>
                <a:cs typeface="Arial" panose="020B0604020202020204" pitchFamily="34" charset="0"/>
              </a:defRPr>
            </a:lvl1pPr>
          </a:lstStyle>
          <a:p>
            <a:pPr lvl="0"/>
            <a:r>
              <a:rPr lang="en-US"/>
              <a:t>Presentation Name</a:t>
            </a:r>
          </a:p>
        </p:txBody>
      </p:sp>
      <p:sp>
        <p:nvSpPr>
          <p:cNvPr id="2" name="Text Placeholder 4">
            <a:extLst>
              <a:ext uri="{FF2B5EF4-FFF2-40B4-BE49-F238E27FC236}">
                <a16:creationId xmlns:a16="http://schemas.microsoft.com/office/drawing/2014/main" id="{1898D7A8-C25A-A967-0C89-AA3D546D28AE}"/>
              </a:ext>
            </a:extLst>
          </p:cNvPr>
          <p:cNvSpPr>
            <a:spLocks noGrp="1"/>
          </p:cNvSpPr>
          <p:nvPr>
            <p:ph type="body" sz="quarter" idx="35" hasCustomPrompt="1"/>
          </p:nvPr>
        </p:nvSpPr>
        <p:spPr>
          <a:xfrm>
            <a:off x="574166" y="461115"/>
            <a:ext cx="8804552" cy="914400"/>
          </a:xfrm>
          <a:prstGeom prst="rect">
            <a:avLst/>
          </a:prstGeom>
        </p:spPr>
        <p:txBody>
          <a:bodyPr>
            <a:normAutofit/>
          </a:bodyPr>
          <a:lstStyle>
            <a:lvl1pPr marL="0" indent="0" algn="l">
              <a:buFontTx/>
              <a:buNone/>
              <a:defRPr sz="4400" b="0" i="0">
                <a:latin typeface="Arial" panose="020B0604020202020204" pitchFamily="34" charset="0"/>
                <a:cs typeface="Arial" panose="020B0604020202020204" pitchFamily="34" charset="0"/>
              </a:defRPr>
            </a:lvl1pPr>
          </a:lstStyle>
          <a:p>
            <a:r>
              <a:rPr lang="en-US" dirty="0"/>
              <a:t>Sample Title</a:t>
            </a:r>
          </a:p>
        </p:txBody>
      </p:sp>
    </p:spTree>
    <p:extLst>
      <p:ext uri="{BB962C8B-B14F-4D97-AF65-F5344CB8AC3E}">
        <p14:creationId xmlns:p14="http://schemas.microsoft.com/office/powerpoint/2010/main" val="4275068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a:t>Presentation Name </a:t>
            </a:r>
          </a:p>
        </p:txBody>
      </p:sp>
    </p:spTree>
    <p:extLst>
      <p:ext uri="{BB962C8B-B14F-4D97-AF65-F5344CB8AC3E}">
        <p14:creationId xmlns:p14="http://schemas.microsoft.com/office/powerpoint/2010/main" val="985186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D69A5E-3D04-304B-8B2D-79305FF83877}"/>
              </a:ext>
            </a:extLst>
          </p:cNvPr>
          <p:cNvSpPr>
            <a:spLocks noGrp="1"/>
          </p:cNvSpPr>
          <p:nvPr>
            <p:ph type="body" sz="quarter" idx="13" hasCustomPrompt="1"/>
          </p:nvPr>
        </p:nvSpPr>
        <p:spPr>
          <a:xfrm>
            <a:off x="476471" y="4875295"/>
            <a:ext cx="5255942" cy="914400"/>
          </a:xfrm>
          <a:prstGeom prst="rect">
            <a:avLst/>
          </a:prstGeom>
        </p:spPr>
        <p:txBody>
          <a:bodyPr>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cs typeface="Arial" panose="020B0604020202020204" pitchFamily="34" charset="0"/>
              </a:rPr>
              <a:t>The Associated General Contractors of America</a:t>
            </a:r>
            <a:endParaRPr lang="en-US" sz="1400" b="0" i="0" dirty="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476471" y="2004769"/>
            <a:ext cx="2361979"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stStyle>
          <a:p>
            <a:pPr lvl="0"/>
            <a:r>
              <a:rPr lang="en-US" dirty="0"/>
              <a:t>Place Date Here</a:t>
            </a:r>
          </a:p>
        </p:txBody>
      </p:sp>
      <p:sp>
        <p:nvSpPr>
          <p:cNvPr id="21" name="Text Placeholder 19">
            <a:extLst>
              <a:ext uri="{FF2B5EF4-FFF2-40B4-BE49-F238E27FC236}">
                <a16:creationId xmlns:a16="http://schemas.microsoft.com/office/drawing/2014/main"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a:normAutofit/>
          </a:bodyPr>
          <a:lstStyle>
            <a:lvl1pPr marL="0" indent="0">
              <a:buFontTx/>
              <a:buNone/>
              <a:defRPr sz="8000" b="1" i="0">
                <a:solidFill>
                  <a:srgbClr val="221F1F"/>
                </a:solidFill>
                <a:latin typeface="Poppins" pitchFamily="2" charset="77"/>
                <a:cs typeface="Poppins" pitchFamily="2" charset="77"/>
              </a:defRPr>
            </a:lvl1pPr>
          </a:lstStyle>
          <a:p>
            <a:pPr lvl="0"/>
            <a:r>
              <a:rPr lang="en-US" dirty="0"/>
              <a:t>Place Presentation Title Here</a:t>
            </a:r>
          </a:p>
        </p:txBody>
      </p:sp>
      <p:sp>
        <p:nvSpPr>
          <p:cNvPr id="23" name="Text Placeholder 19">
            <a:extLst>
              <a:ext uri="{FF2B5EF4-FFF2-40B4-BE49-F238E27FC236}">
                <a16:creationId xmlns:a16="http://schemas.microsoft.com/office/drawing/2014/main" id="{7681E22C-DC4C-674E-8F7D-9DB61A30A915}"/>
              </a:ext>
            </a:extLst>
          </p:cNvPr>
          <p:cNvSpPr>
            <a:spLocks noGrp="1"/>
          </p:cNvSpPr>
          <p:nvPr>
            <p:ph type="body" sz="quarter" idx="12" hasCustomPrompt="1"/>
          </p:nvPr>
        </p:nvSpPr>
        <p:spPr>
          <a:xfrm>
            <a:off x="4981575" y="712934"/>
            <a:ext cx="6733954" cy="676275"/>
          </a:xfrm>
          <a:prstGeom prst="rect">
            <a:avLst/>
          </a:prstGeom>
        </p:spPr>
        <p:txBody>
          <a:bodyPr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a:r>
              <a:rPr lang="en-US" dirty="0"/>
              <a:t>Event Name</a:t>
            </a:r>
          </a:p>
        </p:txBody>
      </p:sp>
      <p:sp>
        <p:nvSpPr>
          <p:cNvPr id="24" name="Rectangle 23">
            <a:extLst>
              <a:ext uri="{FF2B5EF4-FFF2-40B4-BE49-F238E27FC236}">
                <a16:creationId xmlns:a16="http://schemas.microsoft.com/office/drawing/2014/main" id="{47CA5187-4A9A-4541-9A36-E87DBF5AFD56}"/>
              </a:ext>
            </a:extLst>
          </p:cNvPr>
          <p:cNvSpPr/>
          <p:nvPr userDrawn="1"/>
        </p:nvSpPr>
        <p:spPr>
          <a:xfrm>
            <a:off x="0" y="6181725"/>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684161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 </a:t>
            </a:r>
          </a:p>
        </p:txBody>
      </p:sp>
    </p:spTree>
    <p:extLst>
      <p:ext uri="{BB962C8B-B14F-4D97-AF65-F5344CB8AC3E}">
        <p14:creationId xmlns:p14="http://schemas.microsoft.com/office/powerpoint/2010/main" val="40542536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theme" Target="../theme/theme2.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7159253"/>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60" r:id="rId5"/>
    <p:sldLayoutId id="2147483659" r:id="rId6"/>
    <p:sldLayoutId id="2147483656" r:id="rId7"/>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653206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0.jpg"/></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2.JPG"/></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5464C09-28DB-654A-9CBE-A18E47989EE6}"/>
              </a:ext>
            </a:extLst>
          </p:cNvPr>
          <p:cNvSpPr>
            <a:spLocks noGrp="1"/>
          </p:cNvSpPr>
          <p:nvPr>
            <p:ph type="title" idx="4294967295"/>
          </p:nvPr>
        </p:nvSpPr>
        <p:spPr>
          <a:xfrm>
            <a:off x="476472" y="2263515"/>
            <a:ext cx="9157385" cy="261177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6000" b="1" i="0" u="none" strike="noStrike" cap="none" normalizeH="0" baseline="0" noProof="0" dirty="0">
                <a:ln>
                  <a:noFill/>
                </a:ln>
                <a:solidFill>
                  <a:srgbClr val="221F1F"/>
                </a:solidFill>
                <a:uLnTx/>
                <a:uFillTx/>
                <a:latin typeface="Poppins" pitchFamily="2" charset="77"/>
                <a:ea typeface="+mn-ea"/>
                <a:cs typeface="Poppins" pitchFamily="2" charset="77"/>
              </a:rPr>
              <a:t>Sistemas de protección contra caídas II</a:t>
            </a:r>
          </a:p>
        </p:txBody>
      </p:sp>
      <p:sp>
        <p:nvSpPr>
          <p:cNvPr id="5" name="Text Placeholder 4">
            <a:extLst>
              <a:ext uri="{FF2B5EF4-FFF2-40B4-BE49-F238E27FC236}">
                <a16:creationId xmlns:a16="http://schemas.microsoft.com/office/drawing/2014/main" id="{BD2F0370-A462-EA47-A926-2777BBA4F2A5}"/>
              </a:ext>
              <a:ext uri="{C183D7F6-B498-43B3-948B-1728B52AA6E4}">
                <adec:decorative xmlns:adec="http://schemas.microsoft.com/office/drawing/2017/decorative" val="1"/>
              </a:ext>
            </a:extLst>
          </p:cNvPr>
          <p:cNvSpPr>
            <a:spLocks noGrp="1"/>
          </p:cNvSpPr>
          <p:nvPr>
            <p:ph type="body" sz="quarter" idx="12"/>
          </p:nvPr>
        </p:nvSpPr>
        <p:spPr/>
        <p:txBody>
          <a:bodyPr/>
          <a:lstStyle/>
          <a:p>
            <a:r>
              <a:rPr lang="es-US" sz="1800" b="1">
                <a:latin typeface="Arial" panose="020B0604020202020204" pitchFamily="34" charset="0"/>
                <a:cs typeface="Arial" panose="020B0604020202020204" pitchFamily="34" charset="0"/>
              </a:rPr>
              <a:t>Prevención de caídas en la construcción</a:t>
            </a:r>
          </a:p>
        </p:txBody>
      </p:sp>
      <p:pic>
        <p:nvPicPr>
          <p:cNvPr id="8" name="Picture 7">
            <a:extLst>
              <a:ext uri="{FF2B5EF4-FFF2-40B4-BE49-F238E27FC236}">
                <a16:creationId xmlns:a16="http://schemas.microsoft.com/office/drawing/2014/main" id="{50F00BB5-F8F4-D49F-DFA3-A3A141761EF6}"/>
              </a:ext>
              <a:ext uri="{C183D7F6-B498-43B3-948B-1728B52AA6E4}">
                <adec:decorative xmlns:adec="http://schemas.microsoft.com/office/drawing/2017/decorative" val="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9775828" y="1481038"/>
            <a:ext cx="1717675" cy="19573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 name="Picture 14">
            <a:extLst>
              <a:ext uri="{FF2B5EF4-FFF2-40B4-BE49-F238E27FC236}">
                <a16:creationId xmlns:a16="http://schemas.microsoft.com/office/drawing/2014/main" id="{374BBE0C-CE66-6FE7-4FC5-47663EC86D9E}"/>
              </a:ext>
              <a:ext uri="{C183D7F6-B498-43B3-948B-1728B52AA6E4}">
                <adec:decorative xmlns:adec="http://schemas.microsoft.com/office/drawing/2017/decorative" val="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22650" t="9808" r="11253" b="19379"/>
          <a:stretch>
            <a:fillRect/>
          </a:stretch>
        </p:blipFill>
        <p:spPr bwMode="auto">
          <a:xfrm>
            <a:off x="9775828" y="3640360"/>
            <a:ext cx="1792288"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a:extLst>
              <a:ext uri="{FF2B5EF4-FFF2-40B4-BE49-F238E27FC236}">
                <a16:creationId xmlns:a16="http://schemas.microsoft.com/office/drawing/2014/main" id="{2B3229FB-622D-13BC-54F2-E84FE9D143B9}"/>
              </a:ext>
              <a:ext uri="{C183D7F6-B498-43B3-948B-1728B52AA6E4}">
                <adec:decorative xmlns:adec="http://schemas.microsoft.com/office/drawing/2017/decorative" val="1"/>
              </a:ext>
            </a:extLst>
          </p:cNvPr>
          <p:cNvSpPr>
            <a:spLocks noGrp="1"/>
          </p:cNvSpPr>
          <p:nvPr>
            <p:ph type="body" sz="quarter" idx="13"/>
          </p:nvPr>
        </p:nvSpPr>
        <p:spPr>
          <a:xfrm>
            <a:off x="476471" y="4825400"/>
            <a:ext cx="10187410" cy="1065465"/>
          </a:xfrm>
        </p:spPr>
        <p:txBody>
          <a:bodyPr/>
          <a:lstStyle/>
          <a:p>
            <a:r>
              <a:rPr lang="es-US" sz="4800">
                <a:latin typeface="Arial" panose="020B0604020202020204" pitchFamily="34" charset="0"/>
                <a:cs typeface="Arial" panose="020B0604020202020204" pitchFamily="34" charset="0"/>
              </a:rPr>
              <a:t>Criterios y prácticas</a:t>
            </a:r>
          </a:p>
        </p:txBody>
      </p:sp>
    </p:spTree>
    <p:extLst>
      <p:ext uri="{BB962C8B-B14F-4D97-AF65-F5344CB8AC3E}">
        <p14:creationId xmlns:p14="http://schemas.microsoft.com/office/powerpoint/2010/main" val="33014385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38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Sistemas de líneas de advertencia</a:t>
            </a:r>
            <a:r>
              <a:rPr kumimoji="0" lang="es-US" sz="3800" b="1" i="0" u="none" strike="noStrike" cap="none" normalizeH="0" baseline="0" noProof="0" dirty="0">
                <a:ln>
                  <a:noFill/>
                </a:ln>
                <a:solidFill>
                  <a:schemeClr val="bg1"/>
                </a:solidFill>
                <a:uLnTx/>
                <a:uFillTx/>
                <a:latin typeface="Arial" panose="020B0604020202020204" pitchFamily="34" charset="0"/>
                <a:ea typeface="+mn-ea"/>
                <a:cs typeface="Arial" panose="020B0604020202020204" pitchFamily="34" charset="0"/>
              </a:rPr>
              <a:t> 2</a:t>
            </a:r>
          </a:p>
        </p:txBody>
      </p:sp>
      <p:sp>
        <p:nvSpPr>
          <p:cNvPr id="17411" name="Rectangle 3"/>
          <p:cNvSpPr>
            <a:spLocks noGrp="1" noChangeArrowheads="1"/>
          </p:cNvSpPr>
          <p:nvPr>
            <p:ph type="body" sz="quarter" idx="10"/>
          </p:nvPr>
        </p:nvSpPr>
        <p:spPr>
          <a:xfrm>
            <a:off x="336342" y="1375515"/>
            <a:ext cx="7727794" cy="4537606"/>
          </a:xfrm>
        </p:spPr>
        <p:txBody>
          <a:bodyPr>
            <a:normAutofit fontScale="92500" lnSpcReduction="10000"/>
          </a:bodyPr>
          <a:lstStyle/>
          <a:p>
            <a:pPr>
              <a:lnSpc>
                <a:spcPct val="100000"/>
              </a:lnSpc>
              <a:spcBef>
                <a:spcPts val="0"/>
              </a:spcBef>
            </a:pPr>
            <a:r>
              <a:rPr lang="es-US" sz="2200" dirty="0">
                <a:latin typeface="Arial" panose="020B0604020202020204" pitchFamily="34" charset="0"/>
                <a:cs typeface="Arial" panose="020B0604020202020204" pitchFamily="34" charset="0"/>
              </a:rPr>
              <a:t>Las líneas de advertencia se deben colocar alrededor de todos los costados de las áreas de trabajo en el techo. </a:t>
            </a:r>
          </a:p>
          <a:p>
            <a:pPr>
              <a:lnSpc>
                <a:spcPct val="100000"/>
              </a:lnSpc>
              <a:spcBef>
                <a:spcPts val="0"/>
              </a:spcBef>
            </a:pPr>
            <a:endParaRPr lang="en-US" sz="2200" dirty="0">
              <a:latin typeface="Arial" panose="020B0604020202020204" pitchFamily="34" charset="0"/>
              <a:cs typeface="Arial" panose="020B0604020202020204" pitchFamily="34" charset="0"/>
            </a:endParaRPr>
          </a:p>
          <a:p>
            <a:pPr>
              <a:lnSpc>
                <a:spcPct val="100000"/>
              </a:lnSpc>
              <a:spcBef>
                <a:spcPts val="0"/>
              </a:spcBef>
            </a:pPr>
            <a:r>
              <a:rPr lang="es-US" sz="2200" dirty="0">
                <a:latin typeface="Arial" panose="020B0604020202020204" pitchFamily="34" charset="0"/>
                <a:cs typeface="Arial" panose="020B0604020202020204" pitchFamily="34" charset="0"/>
              </a:rPr>
              <a:t>Cuando no se utilicen equipos mecánicos, la línea de advertencia debe estar instalada al menos a 6 pies desde el borde del techo. </a:t>
            </a:r>
          </a:p>
          <a:p>
            <a:pPr>
              <a:lnSpc>
                <a:spcPct val="100000"/>
              </a:lnSpc>
              <a:spcBef>
                <a:spcPts val="0"/>
              </a:spcBef>
            </a:pPr>
            <a:endParaRPr lang="en-US" sz="2200" dirty="0">
              <a:latin typeface="Arial" panose="020B0604020202020204" pitchFamily="34" charset="0"/>
              <a:cs typeface="Arial" panose="020B0604020202020204" pitchFamily="34" charset="0"/>
            </a:endParaRPr>
          </a:p>
          <a:p>
            <a:pPr>
              <a:lnSpc>
                <a:spcPct val="100000"/>
              </a:lnSpc>
              <a:spcBef>
                <a:spcPts val="0"/>
              </a:spcBef>
            </a:pPr>
            <a:r>
              <a:rPr lang="es-US" sz="2200" dirty="0">
                <a:latin typeface="Arial" panose="020B0604020202020204" pitchFamily="34" charset="0"/>
                <a:cs typeface="Arial" panose="020B0604020202020204" pitchFamily="34" charset="0"/>
              </a:rPr>
              <a:t>Cuando se utilicen equipos mecánicos, deberá colocarse la línea de advertencia:</a:t>
            </a:r>
          </a:p>
          <a:p>
            <a:pPr lvl="2">
              <a:lnSpc>
                <a:spcPct val="100000"/>
              </a:lnSpc>
              <a:spcBef>
                <a:spcPts val="0"/>
              </a:spcBef>
            </a:pPr>
            <a:r>
              <a:rPr lang="es-US" sz="2200" dirty="0">
                <a:latin typeface="Arial" panose="020B0604020202020204" pitchFamily="34" charset="0"/>
                <a:cs typeface="Arial" panose="020B0604020202020204" pitchFamily="34" charset="0"/>
              </a:rPr>
              <a:t>A una distancia mínima de 6 pies desde el borde del techo paralela a la dirección de funcionamiento del equipo mecánico. </a:t>
            </a:r>
          </a:p>
          <a:p>
            <a:pPr lvl="2">
              <a:lnSpc>
                <a:spcPct val="100000"/>
              </a:lnSpc>
              <a:spcBef>
                <a:spcPts val="0"/>
              </a:spcBef>
            </a:pPr>
            <a:r>
              <a:rPr lang="es-US" sz="2200" dirty="0">
                <a:latin typeface="Arial" panose="020B0604020202020204" pitchFamily="34" charset="0"/>
                <a:cs typeface="Arial" panose="020B0604020202020204" pitchFamily="34" charset="0"/>
              </a:rPr>
              <a:t>A una distancia mínima de 10 pies desde el borde del techo perpendicular a la dirección de funcionamiento del equipo mecánico.</a:t>
            </a:r>
          </a:p>
        </p:txBody>
      </p:sp>
      <p:pic>
        <p:nvPicPr>
          <p:cNvPr id="4" name="Picture 3" descr="Tres empleados trabajando para instalar aislamiento en un techo sin protección contra caídas.  ">
            <a:extLst>
              <a:ext uri="{FF2B5EF4-FFF2-40B4-BE49-F238E27FC236}">
                <a16:creationId xmlns:a16="http://schemas.microsoft.com/office/drawing/2014/main" id="{3609BE92-4E4C-003C-33EA-17CD5CE04D16}"/>
              </a:ext>
            </a:extLst>
          </p:cNvPr>
          <p:cNvPicPr>
            <a:picLocks noChangeAspect="1"/>
          </p:cNvPicPr>
          <p:nvPr/>
        </p:nvPicPr>
        <p:blipFill rotWithShape="1">
          <a:blip r:embed="rId3"/>
          <a:srcRect l="6390" t="11415" r="5646" b="7956"/>
          <a:stretch/>
        </p:blipFill>
        <p:spPr>
          <a:xfrm>
            <a:off x="8064136" y="2417134"/>
            <a:ext cx="3979818" cy="2525487"/>
          </a:xfrm>
          <a:prstGeom prst="rect">
            <a:avLst/>
          </a:prstGeom>
        </p:spPr>
      </p:pic>
      <p:sp>
        <p:nvSpPr>
          <p:cNvPr id="5" name="Content Placeholder 3">
            <a:extLst>
              <a:ext uri="{FF2B5EF4-FFF2-40B4-BE49-F238E27FC236}">
                <a16:creationId xmlns:a16="http://schemas.microsoft.com/office/drawing/2014/main" id="{41DA3F34-5116-4DAA-D225-9C32B63D361D}"/>
              </a:ext>
              <a:ext uri="{C183D7F6-B498-43B3-948B-1728B52AA6E4}">
                <adec:decorative xmlns:adec="http://schemas.microsoft.com/office/drawing/2017/decorative" val="1"/>
              </a:ext>
            </a:extLst>
          </p:cNvPr>
          <p:cNvSpPr>
            <a:spLocks noGrp="1"/>
          </p:cNvSpPr>
          <p:nvPr>
            <p:ph sz="quarter" idx="14"/>
          </p:nvPr>
        </p:nvSpPr>
        <p:spPr>
          <a:xfrm>
            <a:off x="744699" y="6479489"/>
            <a:ext cx="4333875" cy="246063"/>
          </a:xfrm>
        </p:spPr>
        <p:txBody>
          <a:bodyPr/>
          <a:lstStyle/>
          <a:p>
            <a:r>
              <a:rPr lang="es-US">
                <a:latin typeface="Arial" panose="020B0604020202020204" pitchFamily="34" charset="0"/>
                <a:cs typeface="Arial" panose="020B0604020202020204" pitchFamily="34" charset="0"/>
              </a:rPr>
              <a:t>Sistemas de protección contra caídas II</a:t>
            </a:r>
          </a:p>
        </p:txBody>
      </p:sp>
    </p:spTree>
    <p:extLst>
      <p:ext uri="{BB962C8B-B14F-4D97-AF65-F5344CB8AC3E}">
        <p14:creationId xmlns:p14="http://schemas.microsoft.com/office/powerpoint/2010/main" val="387072259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11">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411">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41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38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Sistemas de líneas de advertencia</a:t>
            </a:r>
            <a:r>
              <a:rPr kumimoji="0" lang="es-US" sz="3800" b="1" i="0" u="none" strike="noStrike" cap="none" normalizeH="0" baseline="0" noProof="0" dirty="0">
                <a:ln>
                  <a:noFill/>
                </a:ln>
                <a:solidFill>
                  <a:schemeClr val="bg1"/>
                </a:solidFill>
                <a:uLnTx/>
                <a:uFillTx/>
                <a:latin typeface="Arial" panose="020B0604020202020204" pitchFamily="34" charset="0"/>
                <a:ea typeface="+mn-ea"/>
                <a:cs typeface="Arial" panose="020B0604020202020204" pitchFamily="34" charset="0"/>
              </a:rPr>
              <a:t> 3</a:t>
            </a:r>
          </a:p>
        </p:txBody>
      </p:sp>
      <p:sp>
        <p:nvSpPr>
          <p:cNvPr id="17411" name="Rectangle 3"/>
          <p:cNvSpPr>
            <a:spLocks noGrp="1" noChangeArrowheads="1"/>
          </p:cNvSpPr>
          <p:nvPr>
            <p:ph type="body" sz="quarter" idx="10"/>
          </p:nvPr>
        </p:nvSpPr>
        <p:spPr>
          <a:xfrm>
            <a:off x="215900" y="1565753"/>
            <a:ext cx="7848235" cy="4347367"/>
          </a:xfrm>
        </p:spPr>
        <p:txBody>
          <a:bodyPr>
            <a:normAutofit fontScale="92500"/>
          </a:bodyPr>
          <a:lstStyle/>
          <a:p>
            <a:pPr>
              <a:lnSpc>
                <a:spcPct val="100000"/>
              </a:lnSpc>
              <a:spcBef>
                <a:spcPts val="600"/>
              </a:spcBef>
            </a:pPr>
            <a:r>
              <a:rPr lang="es-US" sz="2400" dirty="0">
                <a:latin typeface="Arial" panose="020B0604020202020204" pitchFamily="34" charset="0"/>
                <a:cs typeface="Arial" panose="020B0604020202020204" pitchFamily="34" charset="0"/>
              </a:rPr>
              <a:t>Las líneas de advertencia deben colocarse antes de comenzar el trabajo.</a:t>
            </a:r>
          </a:p>
          <a:p>
            <a:pPr>
              <a:lnSpc>
                <a:spcPct val="100000"/>
              </a:lnSpc>
              <a:spcBef>
                <a:spcPts val="600"/>
              </a:spcBef>
            </a:pPr>
            <a:r>
              <a:rPr lang="es-US" sz="2400" dirty="0">
                <a:latin typeface="Arial" panose="020B0604020202020204" pitchFamily="34" charset="0"/>
                <a:cs typeface="Arial" panose="020B0604020202020204" pitchFamily="34" charset="0"/>
              </a:rPr>
              <a:t>Todos los trabajadores deben recibir capacitación. 1926.503(a)(2)</a:t>
            </a:r>
          </a:p>
          <a:p>
            <a:pPr>
              <a:lnSpc>
                <a:spcPct val="100000"/>
              </a:lnSpc>
              <a:spcBef>
                <a:spcPts val="600"/>
              </a:spcBef>
            </a:pPr>
            <a:r>
              <a:rPr lang="es-US" sz="2400" dirty="0">
                <a:latin typeface="Arial" panose="020B0604020202020204" pitchFamily="34" charset="0"/>
                <a:cs typeface="Arial" panose="020B0604020202020204" pitchFamily="34" charset="0"/>
              </a:rPr>
              <a:t>No se debe trabajar fuera de las líneas de advertencia sin protección contra caídas. 1926.502(f)(3)</a:t>
            </a:r>
          </a:p>
          <a:p>
            <a:pPr>
              <a:lnSpc>
                <a:spcPct val="100000"/>
              </a:lnSpc>
              <a:spcBef>
                <a:spcPts val="600"/>
              </a:spcBef>
            </a:pPr>
            <a:r>
              <a:rPr lang="es-US" sz="2400" dirty="0">
                <a:latin typeface="Arial" panose="020B0604020202020204" pitchFamily="34" charset="0"/>
                <a:cs typeface="Arial" panose="020B0604020202020204" pitchFamily="34" charset="0"/>
              </a:rPr>
              <a:t>Pueden utilizarse en techos planos y con poca pendiente. 1926.501(b)(10)</a:t>
            </a:r>
          </a:p>
          <a:p>
            <a:pPr>
              <a:lnSpc>
                <a:spcPct val="100000"/>
              </a:lnSpc>
              <a:spcBef>
                <a:spcPts val="600"/>
              </a:spcBef>
            </a:pPr>
            <a:r>
              <a:rPr lang="es-US" sz="2400" dirty="0">
                <a:latin typeface="Arial" panose="020B0604020202020204" pitchFamily="34" charset="0"/>
                <a:cs typeface="Arial" panose="020B0604020202020204" pitchFamily="34" charset="0"/>
              </a:rPr>
              <a:t>El control de seguridad debe utilizarse con moderación. </a:t>
            </a:r>
          </a:p>
          <a:p>
            <a:pPr>
              <a:lnSpc>
                <a:spcPct val="100000"/>
              </a:lnSpc>
              <a:spcBef>
                <a:spcPts val="600"/>
              </a:spcBef>
            </a:pPr>
            <a:r>
              <a:rPr lang="es-US" sz="2400" dirty="0">
                <a:latin typeface="Arial" panose="020B0604020202020204" pitchFamily="34" charset="0"/>
                <a:cs typeface="Arial" panose="020B0604020202020204" pitchFamily="34" charset="0"/>
              </a:rPr>
              <a:t>Los empleados deben cumplir con las advertencias e instrucciones de inmediato. 1926.502(h)(4)</a:t>
            </a:r>
          </a:p>
        </p:txBody>
      </p:sp>
      <p:grpSp>
        <p:nvGrpSpPr>
          <p:cNvPr id="8" name="Group 7" descr="Tres empleados trabajando dentro del sistema de líneas de advertencia.  La línea de advertencia está conectada a barandas temporales en algunos lugares.">
            <a:extLst>
              <a:ext uri="{FF2B5EF4-FFF2-40B4-BE49-F238E27FC236}">
                <a16:creationId xmlns:a16="http://schemas.microsoft.com/office/drawing/2014/main" id="{C4303C23-C276-68C1-6C1B-415F1C89C993}"/>
              </a:ext>
            </a:extLst>
          </p:cNvPr>
          <p:cNvGrpSpPr/>
          <p:nvPr/>
        </p:nvGrpSpPr>
        <p:grpSpPr>
          <a:xfrm>
            <a:off x="8473401" y="1271328"/>
            <a:ext cx="3196851" cy="4936215"/>
            <a:chOff x="8473401" y="1257257"/>
            <a:chExt cx="3196851" cy="4936215"/>
          </a:xfrm>
        </p:grpSpPr>
        <p:pic>
          <p:nvPicPr>
            <p:cNvPr id="6" name="Picture 5" descr="Sistema de líneas de advertencia construido de manera correcta.">
              <a:extLst>
                <a:ext uri="{FF2B5EF4-FFF2-40B4-BE49-F238E27FC236}">
                  <a16:creationId xmlns:a16="http://schemas.microsoft.com/office/drawing/2014/main" id="{BC3F22C2-0940-D080-42B9-4FB664D955E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73401" y="3283131"/>
              <a:ext cx="3196851" cy="29103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4" descr="Tres empleados trabajando dentro del sistema de líneas de advertencia.  La línea de advertencia está conectada a barandas temporales en algunos lugares.">
              <a:extLst>
                <a:ext uri="{FF2B5EF4-FFF2-40B4-BE49-F238E27FC236}">
                  <a16:creationId xmlns:a16="http://schemas.microsoft.com/office/drawing/2014/main" id="{B2A2F34A-5B83-9B43-CF1E-B127CFAE125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8499564" y="1257257"/>
              <a:ext cx="3144523" cy="235839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4" name="Content Placeholder 3">
            <a:extLst>
              <a:ext uri="{FF2B5EF4-FFF2-40B4-BE49-F238E27FC236}">
                <a16:creationId xmlns:a16="http://schemas.microsoft.com/office/drawing/2014/main" id="{4D63024E-C888-6535-010F-6214773188EC}"/>
              </a:ext>
              <a:ext uri="{C183D7F6-B498-43B3-948B-1728B52AA6E4}">
                <adec:decorative xmlns:adec="http://schemas.microsoft.com/office/drawing/2017/decorative" val="1"/>
              </a:ext>
            </a:extLst>
          </p:cNvPr>
          <p:cNvSpPr>
            <a:spLocks noGrp="1"/>
          </p:cNvSpPr>
          <p:nvPr>
            <p:ph sz="quarter" idx="14"/>
          </p:nvPr>
        </p:nvSpPr>
        <p:spPr>
          <a:xfrm>
            <a:off x="744699" y="6479489"/>
            <a:ext cx="4333875" cy="246063"/>
          </a:xfrm>
        </p:spPr>
        <p:txBody>
          <a:bodyPr/>
          <a:lstStyle/>
          <a:p>
            <a:r>
              <a:rPr lang="es-US" dirty="0">
                <a:latin typeface="Arial" panose="020B0604020202020204" pitchFamily="34" charset="0"/>
                <a:cs typeface="Arial" panose="020B0604020202020204" pitchFamily="34" charset="0"/>
              </a:rPr>
              <a:t>Sistemas de protección contra caídas II</a:t>
            </a:r>
          </a:p>
        </p:txBody>
      </p:sp>
    </p:spTree>
    <p:extLst>
      <p:ext uri="{BB962C8B-B14F-4D97-AF65-F5344CB8AC3E}">
        <p14:creationId xmlns:p14="http://schemas.microsoft.com/office/powerpoint/2010/main" val="111936364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41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41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41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38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Sistemas de líneas de advertencia</a:t>
            </a:r>
            <a:r>
              <a:rPr kumimoji="0" lang="es-US" sz="3800" b="1" i="0" u="none" strike="noStrike" cap="none" normalizeH="0" baseline="0" noProof="0" dirty="0">
                <a:ln>
                  <a:noFill/>
                </a:ln>
                <a:solidFill>
                  <a:schemeClr val="bg1"/>
                </a:solidFill>
                <a:uLnTx/>
                <a:uFillTx/>
                <a:latin typeface="Arial" panose="020B0604020202020204" pitchFamily="34" charset="0"/>
                <a:ea typeface="+mn-ea"/>
                <a:cs typeface="Arial" panose="020B0604020202020204" pitchFamily="34" charset="0"/>
              </a:rPr>
              <a:t> 4</a:t>
            </a:r>
          </a:p>
        </p:txBody>
      </p:sp>
      <p:sp>
        <p:nvSpPr>
          <p:cNvPr id="17411" name="Rectangle 3"/>
          <p:cNvSpPr>
            <a:spLocks noGrp="1" noChangeArrowheads="1"/>
          </p:cNvSpPr>
          <p:nvPr>
            <p:ph type="body" sz="quarter" idx="10"/>
          </p:nvPr>
        </p:nvSpPr>
        <p:spPr>
          <a:xfrm>
            <a:off x="1024319" y="1524000"/>
            <a:ext cx="10081831" cy="4698999"/>
          </a:xfrm>
        </p:spPr>
        <p:txBody>
          <a:bodyPr>
            <a:normAutofit fontScale="92500" lnSpcReduction="10000"/>
          </a:bodyPr>
          <a:lstStyle/>
          <a:p>
            <a:pPr>
              <a:lnSpc>
                <a:spcPct val="100000"/>
              </a:lnSpc>
              <a:spcBef>
                <a:spcPts val="0"/>
              </a:spcBef>
            </a:pPr>
            <a:r>
              <a:rPr lang="es-US" sz="2000" dirty="0">
                <a:latin typeface="Arial" panose="020B0604020202020204" pitchFamily="34" charset="0"/>
                <a:cs typeface="Arial" panose="020B0604020202020204" pitchFamily="34" charset="0"/>
              </a:rPr>
              <a:t>La cuerda, el cable o la cadena deben estar señalizados a intervalos de no más de 6 pies con material de alta visibilidad y tener una resistencia mínima de 500 libras.</a:t>
            </a:r>
          </a:p>
          <a:p>
            <a:pPr>
              <a:lnSpc>
                <a:spcPct val="100000"/>
              </a:lnSpc>
              <a:spcBef>
                <a:spcPts val="0"/>
              </a:spcBef>
            </a:pPr>
            <a:endParaRPr lang="en-US" sz="2000" dirty="0">
              <a:latin typeface="Arial" panose="020B0604020202020204" pitchFamily="34" charset="0"/>
              <a:cs typeface="Arial" panose="020B0604020202020204" pitchFamily="34" charset="0"/>
            </a:endParaRPr>
          </a:p>
          <a:p>
            <a:pPr>
              <a:lnSpc>
                <a:spcPct val="100000"/>
              </a:lnSpc>
              <a:spcBef>
                <a:spcPts val="0"/>
              </a:spcBef>
            </a:pPr>
            <a:r>
              <a:rPr lang="es-US" sz="2000" dirty="0">
                <a:latin typeface="Arial" panose="020B0604020202020204" pitchFamily="34" charset="0"/>
                <a:cs typeface="Arial" panose="020B0604020202020204" pitchFamily="34" charset="0"/>
              </a:rPr>
              <a:t>La cuerda, el cable o la cadena deben estar montados y soportados de manera que:</a:t>
            </a:r>
          </a:p>
          <a:p>
            <a:pPr marL="914400" lvl="2">
              <a:lnSpc>
                <a:spcPct val="100000"/>
              </a:lnSpc>
              <a:spcBef>
                <a:spcPts val="0"/>
              </a:spcBef>
            </a:pPr>
            <a:r>
              <a:rPr lang="es-US" dirty="0">
                <a:latin typeface="Arial" panose="020B0604020202020204" pitchFamily="34" charset="0"/>
                <a:cs typeface="Arial" panose="020B0604020202020204" pitchFamily="34" charset="0"/>
              </a:rPr>
              <a:t>El punto más bajo (incluida la inclinación) esté al menos a 34 pulgadas desde la superficie de trabajo o de paso.</a:t>
            </a:r>
          </a:p>
          <a:p>
            <a:pPr marL="914400" lvl="2">
              <a:lnSpc>
                <a:spcPct val="100000"/>
              </a:lnSpc>
              <a:spcBef>
                <a:spcPts val="0"/>
              </a:spcBef>
            </a:pPr>
            <a:r>
              <a:rPr lang="es-US" dirty="0">
                <a:latin typeface="Arial" panose="020B0604020202020204" pitchFamily="34" charset="0"/>
                <a:cs typeface="Arial" panose="020B0604020202020204" pitchFamily="34" charset="0"/>
              </a:rPr>
              <a:t>Su punto más alto no esté a más de 39 pulgadas desde la superficie de trabajo o de paso.</a:t>
            </a:r>
          </a:p>
          <a:p>
            <a:pPr marL="914400" lvl="2">
              <a:lnSpc>
                <a:spcPct val="100000"/>
              </a:lnSpc>
              <a:spcBef>
                <a:spcPts val="0"/>
              </a:spcBef>
            </a:pPr>
            <a:r>
              <a:rPr lang="es-US" dirty="0">
                <a:latin typeface="Arial" panose="020B0604020202020204" pitchFamily="34" charset="0"/>
                <a:cs typeface="Arial" panose="020B0604020202020204" pitchFamily="34" charset="0"/>
              </a:rPr>
              <a:t>Si se tira de una sección de la línea entre las barras, la cuerda no se tensará en la sección adyacente antes de que vuelquen las barras.</a:t>
            </a:r>
          </a:p>
          <a:p>
            <a:pPr>
              <a:lnSpc>
                <a:spcPct val="100000"/>
              </a:lnSpc>
              <a:spcBef>
                <a:spcPts val="0"/>
              </a:spcBef>
            </a:pPr>
            <a:endParaRPr lang="en-US" sz="2000" dirty="0">
              <a:latin typeface="Arial" panose="020B0604020202020204" pitchFamily="34" charset="0"/>
              <a:cs typeface="Arial" panose="020B0604020202020204" pitchFamily="34" charset="0"/>
            </a:endParaRPr>
          </a:p>
          <a:p>
            <a:pPr>
              <a:lnSpc>
                <a:spcPct val="100000"/>
              </a:lnSpc>
              <a:spcBef>
                <a:spcPts val="0"/>
              </a:spcBef>
            </a:pPr>
            <a:r>
              <a:rPr lang="es-US" sz="2000" dirty="0">
                <a:latin typeface="Arial" panose="020B0604020202020204" pitchFamily="34" charset="0"/>
                <a:cs typeface="Arial" panose="020B0604020202020204" pitchFamily="34" charset="0"/>
              </a:rPr>
              <a:t>Las barras, después de haber sido equipadas con líneas de advertencia, deben poder resistir, sin volcarse, una fuerza de al menos 16 libras aplicada horizontalmente contra la barra, 30 pulgadas por encima de la superficie de trabajo o de paso, perpendicular a la línea de advertencia y en dirección al suelo, techo o borde de la plataforma. </a:t>
            </a:r>
          </a:p>
          <a:p>
            <a:pPr marL="0" indent="0">
              <a:lnSpc>
                <a:spcPct val="100000"/>
              </a:lnSpc>
              <a:spcBef>
                <a:spcPts val="0"/>
              </a:spcBef>
              <a:buNone/>
            </a:pPr>
            <a:endParaRPr lang="en-US" sz="2000" dirty="0">
              <a:latin typeface="Arial" panose="020B0604020202020204" pitchFamily="34" charset="0"/>
              <a:cs typeface="Arial" panose="020B0604020202020204" pitchFamily="34" charset="0"/>
            </a:endParaRPr>
          </a:p>
          <a:p>
            <a:pPr marL="0" indent="0">
              <a:lnSpc>
                <a:spcPct val="100000"/>
              </a:lnSpc>
              <a:spcBef>
                <a:spcPts val="0"/>
              </a:spcBef>
              <a:buNone/>
            </a:pPr>
            <a:r>
              <a:rPr lang="es-US" sz="2000" dirty="0">
                <a:latin typeface="Arial" panose="020B0604020202020204" pitchFamily="34" charset="0"/>
                <a:cs typeface="Arial" panose="020B0604020202020204" pitchFamily="34" charset="0"/>
              </a:rPr>
              <a:t>1926.502(f)(2)</a:t>
            </a:r>
          </a:p>
        </p:txBody>
      </p:sp>
      <p:sp>
        <p:nvSpPr>
          <p:cNvPr id="4" name="Content Placeholder 3">
            <a:extLst>
              <a:ext uri="{FF2B5EF4-FFF2-40B4-BE49-F238E27FC236}">
                <a16:creationId xmlns:a16="http://schemas.microsoft.com/office/drawing/2014/main" id="{2B325158-4A1A-0F5D-128E-9DB6BCCB6E8A}"/>
              </a:ext>
              <a:ext uri="{C183D7F6-B498-43B3-948B-1728B52AA6E4}">
                <adec:decorative xmlns:adec="http://schemas.microsoft.com/office/drawing/2017/decorative" val="1"/>
              </a:ext>
            </a:extLst>
          </p:cNvPr>
          <p:cNvSpPr>
            <a:spLocks noGrp="1"/>
          </p:cNvSpPr>
          <p:nvPr>
            <p:ph sz="quarter" idx="14"/>
          </p:nvPr>
        </p:nvSpPr>
        <p:spPr>
          <a:xfrm>
            <a:off x="744699" y="6479489"/>
            <a:ext cx="4333875" cy="246063"/>
          </a:xfrm>
        </p:spPr>
        <p:txBody>
          <a:bodyPr/>
          <a:lstStyle/>
          <a:p>
            <a:r>
              <a:rPr lang="es-US" dirty="0">
                <a:latin typeface="Arial" panose="020B0604020202020204" pitchFamily="34" charset="0"/>
                <a:cs typeface="Arial" panose="020B0604020202020204" pitchFamily="34" charset="0"/>
              </a:rPr>
              <a:t>Sistemas de protección contra caídas II</a:t>
            </a:r>
          </a:p>
        </p:txBody>
      </p:sp>
    </p:spTree>
    <p:extLst>
      <p:ext uri="{BB962C8B-B14F-4D97-AF65-F5344CB8AC3E}">
        <p14:creationId xmlns:p14="http://schemas.microsoft.com/office/powerpoint/2010/main" val="343915399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411">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411">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411">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7411">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7411">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Zonas de acceso controlado</a:t>
            </a:r>
            <a:r>
              <a:rPr kumimoji="0" lang="es-US" sz="44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 1</a:t>
            </a:r>
          </a:p>
        </p:txBody>
      </p:sp>
      <p:sp>
        <p:nvSpPr>
          <p:cNvPr id="17411" name="Rectangle 3"/>
          <p:cNvSpPr>
            <a:spLocks noGrp="1" noChangeArrowheads="1"/>
          </p:cNvSpPr>
          <p:nvPr>
            <p:ph type="body" sz="quarter" idx="10"/>
          </p:nvPr>
        </p:nvSpPr>
        <p:spPr>
          <a:xfrm>
            <a:off x="1024319" y="1312090"/>
            <a:ext cx="10361839" cy="4702629"/>
          </a:xfrm>
        </p:spPr>
        <p:txBody>
          <a:bodyPr>
            <a:noAutofit/>
          </a:bodyPr>
          <a:lstStyle/>
          <a:p>
            <a:pPr>
              <a:lnSpc>
                <a:spcPct val="100000"/>
              </a:lnSpc>
              <a:spcBef>
                <a:spcPts val="0"/>
              </a:spcBef>
            </a:pPr>
            <a:r>
              <a:rPr lang="es-US" sz="1900" dirty="0">
                <a:latin typeface="Arial" panose="020B0604020202020204" pitchFamily="34" charset="0"/>
                <a:cs typeface="Arial" panose="020B0604020202020204" pitchFamily="34" charset="0"/>
              </a:rPr>
              <a:t>Una zona de acceso controlado es un área de trabajo en la que pueden realizarse determinados tipos de trabajos sin utilizar sistemas convencionales de protección contra caídas. 1926.502(g)</a:t>
            </a:r>
          </a:p>
          <a:p>
            <a:pPr lvl="2">
              <a:lnSpc>
                <a:spcPct val="100000"/>
              </a:lnSpc>
              <a:spcBef>
                <a:spcPts val="0"/>
              </a:spcBef>
            </a:pPr>
            <a:r>
              <a:rPr lang="es-US" sz="1900" dirty="0">
                <a:latin typeface="Arial" panose="020B0604020202020204" pitchFamily="34" charset="0"/>
                <a:cs typeface="Arial" panose="020B0604020202020204" pitchFamily="34" charset="0"/>
              </a:rPr>
              <a:t>albañilería en alto y trabajos relacionados;</a:t>
            </a:r>
          </a:p>
          <a:p>
            <a:pPr lvl="2">
              <a:lnSpc>
                <a:spcPct val="100000"/>
              </a:lnSpc>
              <a:spcBef>
                <a:spcPts val="0"/>
              </a:spcBef>
            </a:pPr>
            <a:r>
              <a:rPr lang="es-US" sz="1900" dirty="0">
                <a:latin typeface="Arial" panose="020B0604020202020204" pitchFamily="34" charset="0"/>
                <a:cs typeface="Arial" panose="020B0604020202020204" pitchFamily="34" charset="0"/>
              </a:rPr>
              <a:t>trabajo en bordes salientes;</a:t>
            </a:r>
          </a:p>
          <a:p>
            <a:pPr lvl="2">
              <a:lnSpc>
                <a:spcPct val="100000"/>
              </a:lnSpc>
              <a:spcBef>
                <a:spcPts val="0"/>
              </a:spcBef>
            </a:pPr>
            <a:r>
              <a:rPr lang="es-US" sz="1900" dirty="0">
                <a:latin typeface="Arial" panose="020B0604020202020204" pitchFamily="34" charset="0"/>
                <a:cs typeface="Arial" panose="020B0604020202020204" pitchFamily="34" charset="0"/>
              </a:rPr>
              <a:t>construcción residencial, y</a:t>
            </a:r>
          </a:p>
          <a:p>
            <a:pPr lvl="2">
              <a:lnSpc>
                <a:spcPct val="100000"/>
              </a:lnSpc>
              <a:spcBef>
                <a:spcPts val="0"/>
              </a:spcBef>
            </a:pPr>
            <a:r>
              <a:rPr lang="es-US" sz="1900" dirty="0">
                <a:latin typeface="Arial" panose="020B0604020202020204" pitchFamily="34" charset="0"/>
                <a:cs typeface="Arial" panose="020B0604020202020204" pitchFamily="34" charset="0"/>
              </a:rPr>
              <a:t>montaje de prefabricados de hormigón.</a:t>
            </a:r>
          </a:p>
          <a:p>
            <a:pPr>
              <a:lnSpc>
                <a:spcPct val="100000"/>
              </a:lnSpc>
              <a:spcBef>
                <a:spcPts val="0"/>
              </a:spcBef>
            </a:pPr>
            <a:endParaRPr lang="en-US" sz="1900" dirty="0">
              <a:latin typeface="Arial" panose="020B0604020202020204" pitchFamily="34" charset="0"/>
              <a:cs typeface="Arial" panose="020B0604020202020204" pitchFamily="34" charset="0"/>
            </a:endParaRPr>
          </a:p>
          <a:p>
            <a:pPr>
              <a:lnSpc>
                <a:spcPct val="100000"/>
              </a:lnSpc>
              <a:spcBef>
                <a:spcPts val="0"/>
              </a:spcBef>
            </a:pPr>
            <a:r>
              <a:rPr lang="es-US" sz="1900" dirty="0">
                <a:latin typeface="Arial" panose="020B0604020202020204" pitchFamily="34" charset="0"/>
                <a:cs typeface="Arial" panose="020B0604020202020204" pitchFamily="34" charset="0"/>
              </a:rPr>
              <a:t>El acceso de los trabajadores a estas zonas debe controlarse cuidadosamente. </a:t>
            </a:r>
          </a:p>
          <a:p>
            <a:pPr marL="854075" lvl="2">
              <a:lnSpc>
                <a:spcPct val="100000"/>
              </a:lnSpc>
              <a:spcBef>
                <a:spcPts val="0"/>
              </a:spcBef>
            </a:pPr>
            <a:r>
              <a:rPr lang="es-US" sz="1900" dirty="0">
                <a:latin typeface="Arial" panose="020B0604020202020204" pitchFamily="34" charset="0"/>
                <a:cs typeface="Arial" panose="020B0604020202020204" pitchFamily="34" charset="0"/>
              </a:rPr>
              <a:t>Por ejemplo, se designaría una zona de acceso controlado donde se estuvieran realizando trabajos de albañilería en alto sin la protección de barandas. En este ejemplo, solo los albañiles y otros trabajadores que realmente se dedican a la albañilería tendrían permiso para ingresar a la zona de acceso controlado.</a:t>
            </a:r>
          </a:p>
          <a:p>
            <a:pPr marL="854075" lvl="2">
              <a:lnSpc>
                <a:spcPct val="100000"/>
              </a:lnSpc>
              <a:spcBef>
                <a:spcPts val="0"/>
              </a:spcBef>
            </a:pPr>
            <a:r>
              <a:rPr lang="es-US" sz="1900" dirty="0">
                <a:latin typeface="Arial" panose="020B0604020202020204" pitchFamily="34" charset="0"/>
                <a:cs typeface="Arial" panose="020B0604020202020204" pitchFamily="34" charset="0"/>
              </a:rPr>
              <a:t>Cuando se utilicen para controlar el acceso a zonas en las que se estén realizando trabajos en bordes salientes y de otro tipo, las zonas de acceso controlado deben definirse mediante una línea de control o cualquier otro medio que restrinja el acceso. </a:t>
            </a:r>
          </a:p>
        </p:txBody>
      </p:sp>
      <p:sp>
        <p:nvSpPr>
          <p:cNvPr id="4" name="Content Placeholder 3">
            <a:extLst>
              <a:ext uri="{FF2B5EF4-FFF2-40B4-BE49-F238E27FC236}">
                <a16:creationId xmlns:a16="http://schemas.microsoft.com/office/drawing/2014/main" id="{6B31F685-7ED3-7019-ED05-BC9E26CE8436}"/>
              </a:ext>
              <a:ext uri="{C183D7F6-B498-43B3-948B-1728B52AA6E4}">
                <adec:decorative xmlns:adec="http://schemas.microsoft.com/office/drawing/2017/decorative" val="1"/>
              </a:ext>
            </a:extLst>
          </p:cNvPr>
          <p:cNvSpPr>
            <a:spLocks noGrp="1"/>
          </p:cNvSpPr>
          <p:nvPr>
            <p:ph sz="quarter" idx="14"/>
          </p:nvPr>
        </p:nvSpPr>
        <p:spPr>
          <a:xfrm>
            <a:off x="744699" y="6479489"/>
            <a:ext cx="4333875" cy="246063"/>
          </a:xfrm>
        </p:spPr>
        <p:txBody>
          <a:bodyPr/>
          <a:lstStyle/>
          <a:p>
            <a:r>
              <a:rPr lang="es-US" dirty="0">
                <a:latin typeface="Arial" panose="020B0604020202020204" pitchFamily="34" charset="0"/>
                <a:cs typeface="Arial" panose="020B0604020202020204" pitchFamily="34" charset="0"/>
              </a:rPr>
              <a:t>Sistemas de protección contra caídas II</a:t>
            </a:r>
          </a:p>
        </p:txBody>
      </p:sp>
    </p:spTree>
    <p:extLst>
      <p:ext uri="{BB962C8B-B14F-4D97-AF65-F5344CB8AC3E}">
        <p14:creationId xmlns:p14="http://schemas.microsoft.com/office/powerpoint/2010/main" val="3432693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411">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411">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411">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7411">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7411">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Zonas de acceso controlado</a:t>
            </a:r>
            <a:r>
              <a:rPr kumimoji="0" lang="es-US" sz="44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 2</a:t>
            </a:r>
          </a:p>
        </p:txBody>
      </p:sp>
      <p:sp>
        <p:nvSpPr>
          <p:cNvPr id="17411" name="Rectangle 3"/>
          <p:cNvSpPr>
            <a:spLocks noGrp="1" noChangeArrowheads="1"/>
          </p:cNvSpPr>
          <p:nvPr>
            <p:ph type="body" sz="quarter" idx="10"/>
          </p:nvPr>
        </p:nvSpPr>
        <p:spPr>
          <a:xfrm>
            <a:off x="1024319" y="1640910"/>
            <a:ext cx="10386891" cy="4498633"/>
          </a:xfrm>
        </p:spPr>
        <p:txBody>
          <a:bodyPr>
            <a:noAutofit/>
          </a:bodyPr>
          <a:lstStyle/>
          <a:p>
            <a:pPr>
              <a:lnSpc>
                <a:spcPct val="100000"/>
              </a:lnSpc>
              <a:spcBef>
                <a:spcPts val="0"/>
              </a:spcBef>
            </a:pPr>
            <a:r>
              <a:rPr lang="es-US" sz="2000" dirty="0">
                <a:latin typeface="Arial" panose="020B0604020202020204" pitchFamily="34" charset="0"/>
                <a:cs typeface="Arial" panose="020B0604020202020204" pitchFamily="34" charset="0"/>
              </a:rPr>
              <a:t>Cuando se utilicen líneas de control para delimitar una zona de acceso controlado, deberán instalarse a una distancia mínima de 6 pies y máxima de 25 pies del borde sin protección o saliente, excepto cuando se presenten las siguientes situaciones:</a:t>
            </a:r>
          </a:p>
          <a:p>
            <a:pPr lvl="2">
              <a:lnSpc>
                <a:spcPct val="100000"/>
              </a:lnSpc>
              <a:spcBef>
                <a:spcPts val="0"/>
              </a:spcBef>
            </a:pPr>
            <a:r>
              <a:rPr lang="es-US" dirty="0">
                <a:latin typeface="Arial" panose="020B0604020202020204" pitchFamily="34" charset="0"/>
                <a:cs typeface="Arial" panose="020B0604020202020204" pitchFamily="34" charset="0"/>
              </a:rPr>
              <a:t>Cuando se estén instalando elementos prefabricados de hormigón, la línea de control se instalará a una distancia mínima de 6 pies y máxima de 60 pies o la mitad de la longitud del elemento que se esté instalando, la que sea menor, desde el borde saliente. </a:t>
            </a:r>
          </a:p>
          <a:p>
            <a:pPr>
              <a:lnSpc>
                <a:spcPct val="100000"/>
              </a:lnSpc>
              <a:spcBef>
                <a:spcPts val="0"/>
              </a:spcBef>
            </a:pPr>
            <a:endParaRPr lang="en-US" sz="2000" dirty="0">
              <a:latin typeface="Arial" panose="020B0604020202020204" pitchFamily="34" charset="0"/>
              <a:cs typeface="Arial" panose="020B0604020202020204" pitchFamily="34" charset="0"/>
            </a:endParaRPr>
          </a:p>
          <a:p>
            <a:pPr>
              <a:lnSpc>
                <a:spcPct val="100000"/>
              </a:lnSpc>
              <a:spcBef>
                <a:spcPts val="0"/>
              </a:spcBef>
            </a:pPr>
            <a:r>
              <a:rPr lang="es-US" sz="2000" dirty="0">
                <a:latin typeface="Arial" panose="020B0604020202020204" pitchFamily="34" charset="0"/>
                <a:cs typeface="Arial" panose="020B0604020202020204" pitchFamily="34" charset="0"/>
              </a:rPr>
              <a:t>La línea de control debe extenderse a lo largo de toda la longitud, ser aproximadamente paralela al lado sin protección o el borde saliente y estar conectada a cada uno con un sistema de barandas o pared. </a:t>
            </a:r>
          </a:p>
          <a:p>
            <a:pPr>
              <a:lnSpc>
                <a:spcPct val="100000"/>
              </a:lnSpc>
              <a:spcBef>
                <a:spcPts val="0"/>
              </a:spcBef>
            </a:pPr>
            <a:endParaRPr lang="en-US" sz="2000" dirty="0">
              <a:latin typeface="Arial" panose="020B0604020202020204" pitchFamily="34" charset="0"/>
              <a:cs typeface="Arial" panose="020B0604020202020204" pitchFamily="34" charset="0"/>
            </a:endParaRPr>
          </a:p>
          <a:p>
            <a:pPr marL="0" indent="0">
              <a:lnSpc>
                <a:spcPct val="100000"/>
              </a:lnSpc>
              <a:spcBef>
                <a:spcPts val="0"/>
              </a:spcBef>
              <a:buNone/>
            </a:pPr>
            <a:r>
              <a:rPr lang="es-US" sz="2000" dirty="0">
                <a:latin typeface="Arial" panose="020B0604020202020204" pitchFamily="34" charset="0"/>
                <a:cs typeface="Arial" panose="020B0604020202020204" pitchFamily="34" charset="0"/>
              </a:rPr>
              <a:t>1926.502(g)(1)</a:t>
            </a:r>
          </a:p>
        </p:txBody>
      </p:sp>
      <p:sp>
        <p:nvSpPr>
          <p:cNvPr id="4" name="Content Placeholder 3">
            <a:extLst>
              <a:ext uri="{FF2B5EF4-FFF2-40B4-BE49-F238E27FC236}">
                <a16:creationId xmlns:a16="http://schemas.microsoft.com/office/drawing/2014/main" id="{6698500E-699D-77CF-118A-BD3A918F4BB9}"/>
              </a:ext>
              <a:ext uri="{C183D7F6-B498-43B3-948B-1728B52AA6E4}">
                <adec:decorative xmlns:adec="http://schemas.microsoft.com/office/drawing/2017/decorative" val="1"/>
              </a:ext>
            </a:extLst>
          </p:cNvPr>
          <p:cNvSpPr>
            <a:spLocks noGrp="1"/>
          </p:cNvSpPr>
          <p:nvPr>
            <p:ph sz="quarter" idx="14"/>
          </p:nvPr>
        </p:nvSpPr>
        <p:spPr>
          <a:xfrm>
            <a:off x="744699" y="6479489"/>
            <a:ext cx="4333875" cy="246063"/>
          </a:xfrm>
        </p:spPr>
        <p:txBody>
          <a:bodyPr/>
          <a:lstStyle/>
          <a:p>
            <a:r>
              <a:rPr lang="es-US" dirty="0">
                <a:latin typeface="Arial" panose="020B0604020202020204" pitchFamily="34" charset="0"/>
                <a:cs typeface="Arial" panose="020B0604020202020204" pitchFamily="34" charset="0"/>
              </a:rPr>
              <a:t>Sistemas de protección contra caídas II</a:t>
            </a:r>
          </a:p>
        </p:txBody>
      </p:sp>
    </p:spTree>
    <p:extLst>
      <p:ext uri="{BB962C8B-B14F-4D97-AF65-F5344CB8AC3E}">
        <p14:creationId xmlns:p14="http://schemas.microsoft.com/office/powerpoint/2010/main" val="2152579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7411">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741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Zonas de acceso controlado</a:t>
            </a:r>
            <a:r>
              <a:rPr kumimoji="0" lang="es-US" sz="44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 3</a:t>
            </a:r>
          </a:p>
        </p:txBody>
      </p:sp>
      <p:sp>
        <p:nvSpPr>
          <p:cNvPr id="17411" name="Rectangle 3"/>
          <p:cNvSpPr>
            <a:spLocks noGrp="1" noChangeArrowheads="1"/>
          </p:cNvSpPr>
          <p:nvPr>
            <p:ph type="body" sz="quarter" idx="10"/>
          </p:nvPr>
        </p:nvSpPr>
        <p:spPr>
          <a:xfrm>
            <a:off x="1024320" y="1587501"/>
            <a:ext cx="9999280" cy="4508500"/>
          </a:xfrm>
        </p:spPr>
        <p:txBody>
          <a:bodyPr>
            <a:normAutofit lnSpcReduction="10000"/>
          </a:bodyPr>
          <a:lstStyle/>
          <a:p>
            <a:pPr>
              <a:lnSpc>
                <a:spcPct val="100000"/>
              </a:lnSpc>
              <a:spcBef>
                <a:spcPts val="0"/>
              </a:spcBef>
            </a:pPr>
            <a:r>
              <a:rPr lang="es-US" sz="2000" dirty="0">
                <a:latin typeface="Arial" panose="020B0604020202020204" pitchFamily="34" charset="0"/>
                <a:cs typeface="Arial" panose="020B0604020202020204" pitchFamily="34" charset="0"/>
              </a:rPr>
              <a:t>Cuando se utilicen zonas de acceso controlado para limitar el ingreso a zonas en las que se realicen trabajos de albañilería en alto y trabajos relacionados:  </a:t>
            </a:r>
          </a:p>
          <a:p>
            <a:pPr lvl="2">
              <a:lnSpc>
                <a:spcPct val="100000"/>
              </a:lnSpc>
              <a:spcBef>
                <a:spcPts val="0"/>
              </a:spcBef>
            </a:pPr>
            <a:r>
              <a:rPr lang="es-US" dirty="0">
                <a:latin typeface="Arial" panose="020B0604020202020204" pitchFamily="34" charset="0"/>
                <a:cs typeface="Arial" panose="020B0604020202020204" pitchFamily="34" charset="0"/>
              </a:rPr>
              <a:t>Se debe instalar una línea de control para definir la zona de trabajo y se debe instalar a una distancia mínima de 10 pies y máxima de 15 pies del borde de trabajo.</a:t>
            </a:r>
          </a:p>
          <a:p>
            <a:pPr lvl="2">
              <a:lnSpc>
                <a:spcPct val="100000"/>
              </a:lnSpc>
              <a:spcBef>
                <a:spcPts val="0"/>
              </a:spcBef>
            </a:pPr>
            <a:r>
              <a:rPr lang="es-US" dirty="0">
                <a:latin typeface="Arial" panose="020B0604020202020204" pitchFamily="34" charset="0"/>
                <a:cs typeface="Arial" panose="020B0604020202020204" pitchFamily="34" charset="0"/>
              </a:rPr>
              <a:t>Las líneas de control deben instalarse aproximadamente paralelas al borde del trabajo y deben extenderse a una distancia suficiente para rodear a todos los trabajadores que realicen trabajos de albañilería en alto y trabajos relacionados en el borde de trabajo. </a:t>
            </a:r>
          </a:p>
          <a:p>
            <a:pPr lvl="2">
              <a:lnSpc>
                <a:spcPct val="100000"/>
              </a:lnSpc>
              <a:spcBef>
                <a:spcPts val="0"/>
              </a:spcBef>
            </a:pPr>
            <a:r>
              <a:rPr lang="es-US" dirty="0">
                <a:latin typeface="Arial" panose="020B0604020202020204" pitchFamily="34" charset="0"/>
                <a:cs typeface="Arial" panose="020B0604020202020204" pitchFamily="34" charset="0"/>
              </a:rPr>
              <a:t>Deberán instalarse líneas de control adicionales en cada extremo de la zonas de acceso controlado para delimitar el área de trabajo.</a:t>
            </a:r>
          </a:p>
          <a:p>
            <a:pPr lvl="2">
              <a:lnSpc>
                <a:spcPct val="100000"/>
              </a:lnSpc>
              <a:spcBef>
                <a:spcPts val="0"/>
              </a:spcBef>
            </a:pPr>
            <a:r>
              <a:rPr lang="es-US" dirty="0">
                <a:latin typeface="Arial" panose="020B0604020202020204" pitchFamily="34" charset="0"/>
                <a:cs typeface="Arial" panose="020B0604020202020204" pitchFamily="34" charset="0"/>
              </a:rPr>
              <a:t>En la zona de acceso controlado, solo se permite la presencia de trabajadores que realicen trabajos de albañilería en alto o trabajos relacionados.</a:t>
            </a:r>
          </a:p>
          <a:p>
            <a:pPr lvl="2">
              <a:lnSpc>
                <a:spcPct val="100000"/>
              </a:lnSpc>
              <a:spcBef>
                <a:spcPts val="0"/>
              </a:spcBef>
            </a:pPr>
            <a:endParaRPr lang="en-US" dirty="0">
              <a:latin typeface="Arial" panose="020B0604020202020204" pitchFamily="34" charset="0"/>
              <a:cs typeface="Arial" panose="020B0604020202020204" pitchFamily="34" charset="0"/>
            </a:endParaRPr>
          </a:p>
          <a:p>
            <a:pPr marL="914400" lvl="2" indent="0">
              <a:lnSpc>
                <a:spcPct val="100000"/>
              </a:lnSpc>
              <a:spcBef>
                <a:spcPts val="0"/>
              </a:spcBef>
              <a:buNone/>
            </a:pPr>
            <a:r>
              <a:rPr lang="es-US" dirty="0">
                <a:latin typeface="Arial" panose="020B0604020202020204" pitchFamily="34" charset="0"/>
                <a:cs typeface="Arial" panose="020B0604020202020204" pitchFamily="34" charset="0"/>
              </a:rPr>
              <a:t>1926.502(g)(2)</a:t>
            </a:r>
          </a:p>
        </p:txBody>
      </p:sp>
      <p:sp>
        <p:nvSpPr>
          <p:cNvPr id="4" name="Content Placeholder 3">
            <a:extLst>
              <a:ext uri="{FF2B5EF4-FFF2-40B4-BE49-F238E27FC236}">
                <a16:creationId xmlns:a16="http://schemas.microsoft.com/office/drawing/2014/main" id="{336192F0-3B05-4048-8CF2-392431A790EC}"/>
              </a:ext>
              <a:ext uri="{C183D7F6-B498-43B3-948B-1728B52AA6E4}">
                <adec:decorative xmlns:adec="http://schemas.microsoft.com/office/drawing/2017/decorative" val="1"/>
              </a:ext>
            </a:extLst>
          </p:cNvPr>
          <p:cNvSpPr>
            <a:spLocks noGrp="1"/>
          </p:cNvSpPr>
          <p:nvPr>
            <p:ph sz="quarter" idx="14"/>
          </p:nvPr>
        </p:nvSpPr>
        <p:spPr>
          <a:xfrm>
            <a:off x="744699" y="6479489"/>
            <a:ext cx="4333875" cy="246063"/>
          </a:xfrm>
        </p:spPr>
        <p:txBody>
          <a:bodyPr/>
          <a:lstStyle/>
          <a:p>
            <a:r>
              <a:rPr lang="es-US" dirty="0">
                <a:latin typeface="Arial" panose="020B0604020202020204" pitchFamily="34" charset="0"/>
                <a:cs typeface="Arial" panose="020B0604020202020204" pitchFamily="34" charset="0"/>
              </a:rPr>
              <a:t>Sistemas de protección contra caídas II</a:t>
            </a:r>
          </a:p>
        </p:txBody>
      </p:sp>
    </p:spTree>
    <p:extLst>
      <p:ext uri="{BB962C8B-B14F-4D97-AF65-F5344CB8AC3E}">
        <p14:creationId xmlns:p14="http://schemas.microsoft.com/office/powerpoint/2010/main" val="2570757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411">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411">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41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Zonas de acceso controlado</a:t>
            </a:r>
            <a:r>
              <a:rPr kumimoji="0" lang="es-US" sz="44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 4</a:t>
            </a:r>
          </a:p>
        </p:txBody>
      </p:sp>
      <p:sp>
        <p:nvSpPr>
          <p:cNvPr id="17411" name="Rectangle 3"/>
          <p:cNvSpPr>
            <a:spLocks noGrp="1" noChangeArrowheads="1"/>
          </p:cNvSpPr>
          <p:nvPr>
            <p:ph type="body" sz="quarter" idx="10"/>
          </p:nvPr>
        </p:nvSpPr>
        <p:spPr>
          <a:xfrm>
            <a:off x="1024320" y="1871831"/>
            <a:ext cx="10138980" cy="4206752"/>
          </a:xfrm>
        </p:spPr>
        <p:txBody>
          <a:bodyPr>
            <a:noAutofit/>
          </a:bodyPr>
          <a:lstStyle/>
          <a:p>
            <a:pPr>
              <a:lnSpc>
                <a:spcPct val="100000"/>
              </a:lnSpc>
              <a:spcBef>
                <a:spcPts val="0"/>
              </a:spcBef>
            </a:pPr>
            <a:r>
              <a:rPr lang="es-US" sz="2200" dirty="0">
                <a:latin typeface="Arial" panose="020B0604020202020204" pitchFamily="34" charset="0"/>
                <a:cs typeface="Arial" panose="020B0604020202020204" pitchFamily="34" charset="0"/>
              </a:rPr>
              <a:t>Las líneas de control deben consistir en cuerdas, cables, cintas o materiales equivalentes, y barras de soporte. Cuando se utilice, cada línea de control deberá:</a:t>
            </a:r>
          </a:p>
          <a:p>
            <a:pPr lvl="2">
              <a:lnSpc>
                <a:spcPct val="100000"/>
              </a:lnSpc>
              <a:spcBef>
                <a:spcPts val="0"/>
              </a:spcBef>
            </a:pPr>
            <a:r>
              <a:rPr lang="es-US" sz="2200" dirty="0">
                <a:latin typeface="Arial" panose="020B0604020202020204" pitchFamily="34" charset="0"/>
                <a:cs typeface="Arial" panose="020B0604020202020204" pitchFamily="34" charset="0"/>
              </a:rPr>
              <a:t>Estar señalizada o marcada claramente de otro modo a intervalos de no más de 6 pies con material de alta visibilidad. </a:t>
            </a:r>
          </a:p>
          <a:p>
            <a:pPr lvl="2">
              <a:lnSpc>
                <a:spcPct val="100000"/>
              </a:lnSpc>
              <a:spcBef>
                <a:spcPts val="0"/>
              </a:spcBef>
            </a:pPr>
            <a:r>
              <a:rPr lang="es-US" sz="2200" dirty="0">
                <a:latin typeface="Arial" panose="020B0604020202020204" pitchFamily="34" charset="0"/>
                <a:cs typeface="Arial" panose="020B0604020202020204" pitchFamily="34" charset="0"/>
              </a:rPr>
              <a:t>Estar montada y apoyada de tal manera que el punto más bajo (incluida la inclinación) no esté a menos de 39 pulgadas de la superficie de trabajo o de paso, y el punto más alto no esté a más de 45 pulgadas, o a más de 50 pulgadas, cuando se realicen operaciones de albañilería en alto, desde la superficie de trabajo o de paso. </a:t>
            </a:r>
          </a:p>
          <a:p>
            <a:pPr lvl="2">
              <a:lnSpc>
                <a:spcPct val="100000"/>
              </a:lnSpc>
              <a:spcBef>
                <a:spcPts val="0"/>
              </a:spcBef>
            </a:pPr>
            <a:r>
              <a:rPr lang="es-US" sz="2200" dirty="0">
                <a:latin typeface="Arial" panose="020B0604020202020204" pitchFamily="34" charset="0"/>
                <a:cs typeface="Arial" panose="020B0604020202020204" pitchFamily="34" charset="0"/>
              </a:rPr>
              <a:t>Tener una resistencia a la rotura de al menos 200 libras.</a:t>
            </a:r>
          </a:p>
        </p:txBody>
      </p:sp>
      <p:sp>
        <p:nvSpPr>
          <p:cNvPr id="4" name="Content Placeholder 3">
            <a:extLst>
              <a:ext uri="{FF2B5EF4-FFF2-40B4-BE49-F238E27FC236}">
                <a16:creationId xmlns:a16="http://schemas.microsoft.com/office/drawing/2014/main" id="{D2FC3863-FF45-5802-DDE1-2D4753AC9E2E}"/>
              </a:ext>
              <a:ext uri="{C183D7F6-B498-43B3-948B-1728B52AA6E4}">
                <adec:decorative xmlns:adec="http://schemas.microsoft.com/office/drawing/2017/decorative" val="1"/>
              </a:ext>
            </a:extLst>
          </p:cNvPr>
          <p:cNvSpPr>
            <a:spLocks noGrp="1"/>
          </p:cNvSpPr>
          <p:nvPr>
            <p:ph sz="quarter" idx="14"/>
          </p:nvPr>
        </p:nvSpPr>
        <p:spPr>
          <a:xfrm>
            <a:off x="744699" y="6479489"/>
            <a:ext cx="4333875" cy="246063"/>
          </a:xfrm>
        </p:spPr>
        <p:txBody>
          <a:bodyPr/>
          <a:lstStyle/>
          <a:p>
            <a:r>
              <a:rPr lang="es-US" dirty="0">
                <a:latin typeface="Arial" panose="020B0604020202020204" pitchFamily="34" charset="0"/>
                <a:cs typeface="Arial" panose="020B0604020202020204" pitchFamily="34" charset="0"/>
              </a:rPr>
              <a:t>Sistemas de protección contra caídas II</a:t>
            </a:r>
          </a:p>
        </p:txBody>
      </p:sp>
    </p:spTree>
    <p:extLst>
      <p:ext uri="{BB962C8B-B14F-4D97-AF65-F5344CB8AC3E}">
        <p14:creationId xmlns:p14="http://schemas.microsoft.com/office/powerpoint/2010/main" val="3785259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4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38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Sistemas de control de seguridad</a:t>
            </a:r>
            <a:r>
              <a:rPr kumimoji="0" lang="es-US" sz="3800" b="1" i="0" u="none" strike="noStrike" cap="none" normalizeH="0" baseline="0" noProof="0" dirty="0">
                <a:ln>
                  <a:noFill/>
                </a:ln>
                <a:solidFill>
                  <a:schemeClr val="bg1"/>
                </a:solidFill>
                <a:uLnTx/>
                <a:uFillTx/>
                <a:latin typeface="Arial" panose="020B0604020202020204" pitchFamily="34" charset="0"/>
                <a:ea typeface="+mn-ea"/>
                <a:cs typeface="Arial" panose="020B0604020202020204" pitchFamily="34" charset="0"/>
              </a:rPr>
              <a:t> 1</a:t>
            </a:r>
          </a:p>
        </p:txBody>
      </p:sp>
      <p:sp>
        <p:nvSpPr>
          <p:cNvPr id="17411" name="Rectangle 3"/>
          <p:cNvSpPr>
            <a:spLocks noGrp="1" noChangeArrowheads="1"/>
          </p:cNvSpPr>
          <p:nvPr>
            <p:ph type="body" sz="quarter" idx="10"/>
          </p:nvPr>
        </p:nvSpPr>
        <p:spPr/>
        <p:txBody>
          <a:bodyPr>
            <a:noAutofit/>
          </a:bodyPr>
          <a:lstStyle/>
          <a:p>
            <a:r>
              <a:rPr lang="es-US" sz="2200" dirty="0">
                <a:latin typeface="Arial" panose="020B0604020202020204" pitchFamily="34" charset="0"/>
                <a:cs typeface="Arial" panose="020B0604020202020204" pitchFamily="34" charset="0"/>
              </a:rPr>
              <a:t>Un sistema de control de seguridad utiliza a una persona competente como control de seguridad que puede reconocer y advertir a los trabajadores de los riesgos de caídas.</a:t>
            </a:r>
          </a:p>
          <a:p>
            <a:endParaRPr lang="en-US" sz="2200" dirty="0">
              <a:latin typeface="Arial" panose="020B0604020202020204" pitchFamily="34" charset="0"/>
              <a:cs typeface="Arial" panose="020B0604020202020204" pitchFamily="34" charset="0"/>
            </a:endParaRPr>
          </a:p>
          <a:p>
            <a:r>
              <a:rPr lang="es-US" sz="2200" dirty="0">
                <a:latin typeface="Arial" panose="020B0604020202020204" pitchFamily="34" charset="0"/>
                <a:cs typeface="Arial" panose="020B0604020202020204" pitchFamily="34" charset="0"/>
              </a:rPr>
              <a:t>Los sistemas de control de seguridad suelen utilizarse como parte de los planes de protección contra caídas durante los trabajos de montaje de prefabricados de hormigón, los trabajos en bordes salientes y los trabajos de construcción residencial cuando la protección convencional contra caídas sea inviable o creara un peligro mayor y no se utilizan medidas alternativas (como andamios, escaleras móviles o plataformas de trabajo montadas en vehículos).</a:t>
            </a:r>
          </a:p>
        </p:txBody>
      </p:sp>
      <p:sp>
        <p:nvSpPr>
          <p:cNvPr id="4" name="Content Placeholder 3">
            <a:extLst>
              <a:ext uri="{FF2B5EF4-FFF2-40B4-BE49-F238E27FC236}">
                <a16:creationId xmlns:a16="http://schemas.microsoft.com/office/drawing/2014/main" id="{33D02B20-0A0E-6217-1A03-06AA8CBE3F22}"/>
              </a:ext>
              <a:ext uri="{C183D7F6-B498-43B3-948B-1728B52AA6E4}">
                <adec:decorative xmlns:adec="http://schemas.microsoft.com/office/drawing/2017/decorative" val="1"/>
              </a:ext>
            </a:extLst>
          </p:cNvPr>
          <p:cNvSpPr>
            <a:spLocks noGrp="1"/>
          </p:cNvSpPr>
          <p:nvPr>
            <p:ph sz="quarter" idx="14"/>
          </p:nvPr>
        </p:nvSpPr>
        <p:spPr>
          <a:xfrm>
            <a:off x="744699" y="6479489"/>
            <a:ext cx="4333875" cy="246063"/>
          </a:xfrm>
        </p:spPr>
        <p:txBody>
          <a:bodyPr/>
          <a:lstStyle/>
          <a:p>
            <a:r>
              <a:rPr lang="es-US" dirty="0">
                <a:latin typeface="Arial" panose="020B0604020202020204" pitchFamily="34" charset="0"/>
                <a:cs typeface="Arial" panose="020B0604020202020204" pitchFamily="34" charset="0"/>
              </a:rPr>
              <a:t>Sistemas de protección contra caídas II</a:t>
            </a:r>
          </a:p>
        </p:txBody>
      </p:sp>
    </p:spTree>
    <p:extLst>
      <p:ext uri="{BB962C8B-B14F-4D97-AF65-F5344CB8AC3E}">
        <p14:creationId xmlns:p14="http://schemas.microsoft.com/office/powerpoint/2010/main" val="4006923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38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Sistemas de control de seguridad </a:t>
            </a:r>
            <a:r>
              <a:rPr kumimoji="0" lang="es-US" sz="3800" b="1" i="0" u="none" strike="noStrike" cap="none" normalizeH="0" baseline="0" noProof="0" dirty="0">
                <a:ln>
                  <a:noFill/>
                </a:ln>
                <a:solidFill>
                  <a:schemeClr val="bg1"/>
                </a:solidFill>
                <a:uLnTx/>
                <a:uFillTx/>
                <a:latin typeface="Arial" panose="020B0604020202020204" pitchFamily="34" charset="0"/>
                <a:ea typeface="+mn-ea"/>
                <a:cs typeface="Arial" panose="020B0604020202020204" pitchFamily="34" charset="0"/>
              </a:rPr>
              <a:t>2</a:t>
            </a:r>
          </a:p>
        </p:txBody>
      </p:sp>
      <p:sp>
        <p:nvSpPr>
          <p:cNvPr id="17411" name="Rectangle 3"/>
          <p:cNvSpPr>
            <a:spLocks noGrp="1" noChangeArrowheads="1"/>
          </p:cNvSpPr>
          <p:nvPr>
            <p:ph type="body" sz="quarter" idx="10"/>
          </p:nvPr>
        </p:nvSpPr>
        <p:spPr>
          <a:xfrm>
            <a:off x="649848" y="1841325"/>
            <a:ext cx="6909189" cy="4324343"/>
          </a:xfrm>
        </p:spPr>
        <p:txBody>
          <a:bodyPr>
            <a:noAutofit/>
          </a:bodyPr>
          <a:lstStyle/>
          <a:p>
            <a:r>
              <a:rPr lang="es-US" sz="2200" dirty="0">
                <a:latin typeface="Arial" panose="020B0604020202020204" pitchFamily="34" charset="0"/>
                <a:cs typeface="Arial" panose="020B0604020202020204" pitchFamily="34" charset="0"/>
              </a:rPr>
              <a:t>Cuando se realicen trabajos de techado en un techo plano o con poca pendiente que tenga un ancho de 50 pies o menos, se puede utilizar un sistema de control de seguridad como técnica independiente de protección contra caídas.</a:t>
            </a:r>
            <a:br>
              <a:rPr lang="es-US" sz="2200" dirty="0">
                <a:latin typeface="Arial" panose="020B0604020202020204" pitchFamily="34" charset="0"/>
                <a:cs typeface="Arial" panose="020B0604020202020204" pitchFamily="34" charset="0"/>
              </a:rPr>
            </a:br>
            <a:endParaRPr lang="es-US" sz="2200" dirty="0">
              <a:latin typeface="Arial" panose="020B0604020202020204" pitchFamily="34" charset="0"/>
              <a:cs typeface="Arial" panose="020B0604020202020204" pitchFamily="34" charset="0"/>
            </a:endParaRPr>
          </a:p>
          <a:p>
            <a:pPr>
              <a:spcBef>
                <a:spcPts val="600"/>
              </a:spcBef>
            </a:pPr>
            <a:r>
              <a:rPr lang="es-US" sz="2200" dirty="0">
                <a:latin typeface="Arial" panose="020B0604020202020204" pitchFamily="34" charset="0"/>
                <a:cs typeface="Arial" panose="020B0604020202020204" pitchFamily="34" charset="0"/>
              </a:rPr>
              <a:t>Solo se permite la presencia de trabajadores que realicen trabajos de techado de pendiente baja y trabajadores que realicen las tarea específicas del trabajo cubiertas por un plan de protección contra caídas en una zona en la que los trabajadores estén siendo protegidos por un sistema de control de seguridad.</a:t>
            </a:r>
          </a:p>
        </p:txBody>
      </p:sp>
      <p:grpSp>
        <p:nvGrpSpPr>
          <p:cNvPr id="7" name="Group 6" descr="Cuatro empleados están trabajando en el techo dentro de las líneas de advertencia, pero un trabajador está trabajando fuera de ellas sin protección contra caídas. No hay ningún encargado del control de seguridad y ninguno de los existentes está realizando tareas adicionales.">
            <a:extLst>
              <a:ext uri="{FF2B5EF4-FFF2-40B4-BE49-F238E27FC236}">
                <a16:creationId xmlns:a16="http://schemas.microsoft.com/office/drawing/2014/main" id="{841476E8-64DE-0204-C61C-1B6E470B4CFA}"/>
              </a:ext>
            </a:extLst>
          </p:cNvPr>
          <p:cNvGrpSpPr/>
          <p:nvPr/>
        </p:nvGrpSpPr>
        <p:grpSpPr>
          <a:xfrm>
            <a:off x="7620000" y="2109652"/>
            <a:ext cx="4267201" cy="3857978"/>
            <a:chOff x="7620000" y="2109652"/>
            <a:chExt cx="4267201" cy="3857978"/>
          </a:xfrm>
        </p:grpSpPr>
        <p:pic>
          <p:nvPicPr>
            <p:cNvPr id="4" name="Picture 4" descr="Peligro 2">
              <a:extLst>
                <a:ext uri="{FF2B5EF4-FFF2-40B4-BE49-F238E27FC236}">
                  <a16:creationId xmlns:a16="http://schemas.microsoft.com/office/drawing/2014/main" id="{471FEF6D-8A65-B181-C680-2DF7FDD6E8B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15790" t="8772"/>
            <a:stretch>
              <a:fillRect/>
            </a:stretch>
          </p:blipFill>
          <p:spPr>
            <a:xfrm>
              <a:off x="7620000" y="2109652"/>
              <a:ext cx="4267200" cy="32004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TextBox 5">
              <a:extLst>
                <a:ext uri="{FF2B5EF4-FFF2-40B4-BE49-F238E27FC236}">
                  <a16:creationId xmlns:a16="http://schemas.microsoft.com/office/drawing/2014/main" id="{769BA346-A8EA-665A-5CD0-FC0ECC29D065}"/>
                </a:ext>
              </a:extLst>
            </p:cNvPr>
            <p:cNvSpPr txBox="1"/>
            <p:nvPr/>
          </p:nvSpPr>
          <p:spPr>
            <a:xfrm>
              <a:off x="7721601" y="5321299"/>
              <a:ext cx="4165600" cy="646331"/>
            </a:xfrm>
            <a:prstGeom prst="rect">
              <a:avLst/>
            </a:prstGeom>
            <a:noFill/>
          </p:spPr>
          <p:txBody>
            <a:bodyPr wrap="square" rtlCol="0">
              <a:spAutoFit/>
            </a:bodyPr>
            <a:lstStyle/>
            <a:p>
              <a:r>
                <a:rPr lang="es-US" dirty="0"/>
                <a:t>El encargado del control de seguridad no puede estar realizando otras tareas mientras sea quien controle la seguridad.</a:t>
              </a:r>
            </a:p>
          </p:txBody>
        </p:sp>
      </p:grpSp>
      <p:sp>
        <p:nvSpPr>
          <p:cNvPr id="5" name="AutoShape 7">
            <a:extLst>
              <a:ext uri="{FF2B5EF4-FFF2-40B4-BE49-F238E27FC236}">
                <a16:creationId xmlns:a16="http://schemas.microsoft.com/office/drawing/2014/main" id="{F1569A43-0FBE-E4B4-B612-63B8D4749238}"/>
              </a:ext>
              <a:ext uri="{C183D7F6-B498-43B3-948B-1728B52AA6E4}">
                <adec:decorative xmlns:adec="http://schemas.microsoft.com/office/drawing/2017/decorative" val="1"/>
              </a:ext>
            </a:extLst>
          </p:cNvPr>
          <p:cNvSpPr>
            <a:spLocks noChangeArrowheads="1"/>
          </p:cNvSpPr>
          <p:nvPr/>
        </p:nvSpPr>
        <p:spPr bwMode="auto">
          <a:xfrm>
            <a:off x="9932126" y="1547948"/>
            <a:ext cx="1828800" cy="18288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solidFill>
            <a:srgbClr val="FF0000"/>
          </a:solidFill>
          <a:ln w="15875">
            <a:solidFill>
              <a:srgbClr val="FF0066"/>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8" name="Content Placeholder 3">
            <a:extLst>
              <a:ext uri="{FF2B5EF4-FFF2-40B4-BE49-F238E27FC236}">
                <a16:creationId xmlns:a16="http://schemas.microsoft.com/office/drawing/2014/main" id="{4EB5E39F-BD40-3A0C-44CE-C9C8C40EB0CB}"/>
              </a:ext>
              <a:ext uri="{C183D7F6-B498-43B3-948B-1728B52AA6E4}">
                <adec:decorative xmlns:adec="http://schemas.microsoft.com/office/drawing/2017/decorative" val="1"/>
              </a:ext>
            </a:extLst>
          </p:cNvPr>
          <p:cNvSpPr>
            <a:spLocks noGrp="1"/>
          </p:cNvSpPr>
          <p:nvPr>
            <p:ph sz="quarter" idx="14"/>
          </p:nvPr>
        </p:nvSpPr>
        <p:spPr>
          <a:xfrm>
            <a:off x="744699" y="6479489"/>
            <a:ext cx="4333875" cy="246063"/>
          </a:xfrm>
        </p:spPr>
        <p:txBody>
          <a:bodyPr/>
          <a:lstStyle/>
          <a:p>
            <a:r>
              <a:rPr lang="es-US">
                <a:latin typeface="Arial" panose="020B0604020202020204" pitchFamily="34" charset="0"/>
                <a:cs typeface="Arial" panose="020B0604020202020204" pitchFamily="34" charset="0"/>
              </a:rPr>
              <a:t>Sistemas de protección contra caídas II</a:t>
            </a:r>
          </a:p>
        </p:txBody>
      </p:sp>
    </p:spTree>
    <p:extLst>
      <p:ext uri="{BB962C8B-B14F-4D97-AF65-F5344CB8AC3E}">
        <p14:creationId xmlns:p14="http://schemas.microsoft.com/office/powerpoint/2010/main" val="2218915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1" end="1"/>
                                            </p:txEl>
                                          </p:spTgt>
                                        </p:tgtEl>
                                        <p:attrNameLst>
                                          <p:attrName>style.visibility</p:attrName>
                                        </p:attrNameLst>
                                      </p:cBhvr>
                                      <p:to>
                                        <p:strVal val="visible"/>
                                      </p:to>
                                    </p:set>
                                  </p:childTnLst>
                                </p:cTn>
                              </p:par>
                            </p:childTnLst>
                          </p:cTn>
                        </p:par>
                        <p:par>
                          <p:cTn id="11" fill="hold">
                            <p:stCondLst>
                              <p:cond delay="0"/>
                            </p:stCondLst>
                            <p:childTnLst>
                              <p:par>
                                <p:cTn id="12" presetID="23" presetClass="entr" presetSubtype="32" fill="hold" grpId="0" nodeType="afterEffect">
                                  <p:stCondLst>
                                    <p:cond delay="400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strVal val="4*#ppt_w"/>
                                          </p:val>
                                        </p:tav>
                                        <p:tav tm="100000">
                                          <p:val>
                                            <p:strVal val="#ppt_w"/>
                                          </p:val>
                                        </p:tav>
                                      </p:tavLst>
                                    </p:anim>
                                    <p:anim calcmode="lin" valueType="num">
                                      <p:cBhvr>
                                        <p:cTn id="15" dur="500" fill="hold"/>
                                        <p:tgtEl>
                                          <p:spTgt spid="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38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Sistemas de control de seguridad</a:t>
            </a:r>
            <a:r>
              <a:rPr kumimoji="0" lang="es-US" sz="3800" b="1" i="0" u="none" strike="noStrike" cap="none" normalizeH="0" baseline="0" noProof="0" dirty="0">
                <a:ln>
                  <a:noFill/>
                </a:ln>
                <a:solidFill>
                  <a:schemeClr val="bg1"/>
                </a:solidFill>
                <a:uLnTx/>
                <a:uFillTx/>
                <a:latin typeface="Arial" panose="020B0604020202020204" pitchFamily="34" charset="0"/>
                <a:ea typeface="+mn-ea"/>
                <a:cs typeface="Arial" panose="020B0604020202020204" pitchFamily="34" charset="0"/>
              </a:rPr>
              <a:t> 3</a:t>
            </a:r>
          </a:p>
        </p:txBody>
      </p:sp>
      <p:sp>
        <p:nvSpPr>
          <p:cNvPr id="17411" name="Rectangle 3"/>
          <p:cNvSpPr>
            <a:spLocks noGrp="1" noChangeArrowheads="1"/>
          </p:cNvSpPr>
          <p:nvPr>
            <p:ph type="body" sz="quarter" idx="10"/>
          </p:nvPr>
        </p:nvSpPr>
        <p:spPr>
          <a:xfrm>
            <a:off x="649848" y="2109651"/>
            <a:ext cx="6909189" cy="4056017"/>
          </a:xfrm>
        </p:spPr>
        <p:txBody>
          <a:bodyPr>
            <a:normAutofit/>
          </a:bodyPr>
          <a:lstStyle/>
          <a:p>
            <a:r>
              <a:rPr lang="es-US" sz="2400" dirty="0">
                <a:latin typeface="Arial" panose="020B0604020202020204" pitchFamily="34" charset="0"/>
                <a:cs typeface="Arial" panose="020B0604020202020204" pitchFamily="34" charset="0"/>
              </a:rPr>
              <a:t>El trabajador designado como encargado del control de seguridad:</a:t>
            </a:r>
          </a:p>
          <a:p>
            <a:pPr marL="574675" lvl="2"/>
            <a:r>
              <a:rPr lang="es-US" sz="2400" dirty="0">
                <a:latin typeface="Arial" panose="020B0604020202020204" pitchFamily="34" charset="0"/>
                <a:cs typeface="Arial" panose="020B0604020202020204" pitchFamily="34" charset="0"/>
              </a:rPr>
              <a:t>No podrá realizar otras tareas laborales que puedan desviar su atención de la función de control. </a:t>
            </a:r>
          </a:p>
          <a:p>
            <a:pPr marL="574675" lvl="2"/>
            <a:r>
              <a:rPr lang="es-US" sz="2400" dirty="0">
                <a:latin typeface="Arial" panose="020B0604020202020204" pitchFamily="34" charset="0"/>
                <a:cs typeface="Arial" panose="020B0604020202020204" pitchFamily="34" charset="0"/>
              </a:rPr>
              <a:t>Debe estar en la misma superficie y a la vista de los empleados.</a:t>
            </a:r>
          </a:p>
          <a:p>
            <a:pPr marL="574675" lvl="2"/>
            <a:r>
              <a:rPr lang="es-US" sz="2400" dirty="0">
                <a:latin typeface="Arial" panose="020B0604020202020204" pitchFamily="34" charset="0"/>
                <a:cs typeface="Arial" panose="020B0604020202020204" pitchFamily="34" charset="0"/>
              </a:rPr>
              <a:t>Debe estar lo suficientemente cerca como para comunicarse oralmente con los empleados.</a:t>
            </a:r>
          </a:p>
        </p:txBody>
      </p:sp>
      <p:grpSp>
        <p:nvGrpSpPr>
          <p:cNvPr id="7" name="Group 6" descr="Cuatro empleados están trabajando en el techo dentro de las líneas de advertencia, pero un trabajador está trabajando fuera de ellas sin protección contra caídas. No hay ningún encargado del control de seguridad y ninguno de los existentes está realizando tareas adicionales.">
            <a:extLst>
              <a:ext uri="{FF2B5EF4-FFF2-40B4-BE49-F238E27FC236}">
                <a16:creationId xmlns:a16="http://schemas.microsoft.com/office/drawing/2014/main" id="{841476E8-64DE-0204-C61C-1B6E470B4CFA}"/>
              </a:ext>
            </a:extLst>
          </p:cNvPr>
          <p:cNvGrpSpPr/>
          <p:nvPr/>
        </p:nvGrpSpPr>
        <p:grpSpPr>
          <a:xfrm>
            <a:off x="7620000" y="2109652"/>
            <a:ext cx="4267201" cy="3857978"/>
            <a:chOff x="7620000" y="2109652"/>
            <a:chExt cx="4267201" cy="3857978"/>
          </a:xfrm>
        </p:grpSpPr>
        <p:pic>
          <p:nvPicPr>
            <p:cNvPr id="4" name="Picture 4" descr="Peligro 2">
              <a:extLst>
                <a:ext uri="{FF2B5EF4-FFF2-40B4-BE49-F238E27FC236}">
                  <a16:creationId xmlns:a16="http://schemas.microsoft.com/office/drawing/2014/main" id="{471FEF6D-8A65-B181-C680-2DF7FDD6E8B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15790" t="8772"/>
            <a:stretch>
              <a:fillRect/>
            </a:stretch>
          </p:blipFill>
          <p:spPr>
            <a:xfrm>
              <a:off x="7620000" y="2109652"/>
              <a:ext cx="4267200" cy="32004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TextBox 5">
              <a:extLst>
                <a:ext uri="{FF2B5EF4-FFF2-40B4-BE49-F238E27FC236}">
                  <a16:creationId xmlns:a16="http://schemas.microsoft.com/office/drawing/2014/main" id="{769BA346-A8EA-665A-5CD0-FC0ECC29D065}"/>
                </a:ext>
              </a:extLst>
            </p:cNvPr>
            <p:cNvSpPr txBox="1"/>
            <p:nvPr/>
          </p:nvSpPr>
          <p:spPr>
            <a:xfrm>
              <a:off x="7721601" y="5321299"/>
              <a:ext cx="4165600" cy="646331"/>
            </a:xfrm>
            <a:prstGeom prst="rect">
              <a:avLst/>
            </a:prstGeom>
            <a:noFill/>
          </p:spPr>
          <p:txBody>
            <a:bodyPr wrap="square" rtlCol="0">
              <a:spAutoFit/>
            </a:bodyPr>
            <a:lstStyle/>
            <a:p>
              <a:r>
                <a:rPr lang="es-US"/>
                <a:t>El encargado del control de seguridad no puede estar realizando otras tareas mientras sea quien controle la seguridad.</a:t>
              </a:r>
            </a:p>
          </p:txBody>
        </p:sp>
      </p:grpSp>
      <p:sp>
        <p:nvSpPr>
          <p:cNvPr id="5" name="AutoShape 7">
            <a:extLst>
              <a:ext uri="{FF2B5EF4-FFF2-40B4-BE49-F238E27FC236}">
                <a16:creationId xmlns:a16="http://schemas.microsoft.com/office/drawing/2014/main" id="{F1569A43-0FBE-E4B4-B612-63B8D4749238}"/>
              </a:ext>
              <a:ext uri="{C183D7F6-B498-43B3-948B-1728B52AA6E4}">
                <adec:decorative xmlns:adec="http://schemas.microsoft.com/office/drawing/2017/decorative" val="1"/>
              </a:ext>
            </a:extLst>
          </p:cNvPr>
          <p:cNvSpPr>
            <a:spLocks noChangeArrowheads="1"/>
          </p:cNvSpPr>
          <p:nvPr/>
        </p:nvSpPr>
        <p:spPr bwMode="auto">
          <a:xfrm>
            <a:off x="9932126" y="1547948"/>
            <a:ext cx="1828800" cy="18288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solidFill>
            <a:srgbClr val="FF0000"/>
          </a:solidFill>
          <a:ln w="15875">
            <a:solidFill>
              <a:srgbClr val="FF0066"/>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8" name="Content Placeholder 3">
            <a:extLst>
              <a:ext uri="{FF2B5EF4-FFF2-40B4-BE49-F238E27FC236}">
                <a16:creationId xmlns:a16="http://schemas.microsoft.com/office/drawing/2014/main" id="{A8BB749E-738A-5B84-8C71-D8B34E5A8357}"/>
              </a:ext>
              <a:ext uri="{C183D7F6-B498-43B3-948B-1728B52AA6E4}">
                <adec:decorative xmlns:adec="http://schemas.microsoft.com/office/drawing/2017/decorative" val="1"/>
              </a:ext>
            </a:extLst>
          </p:cNvPr>
          <p:cNvSpPr>
            <a:spLocks noGrp="1"/>
          </p:cNvSpPr>
          <p:nvPr>
            <p:ph sz="quarter" idx="14"/>
          </p:nvPr>
        </p:nvSpPr>
        <p:spPr>
          <a:xfrm>
            <a:off x="744699" y="6479489"/>
            <a:ext cx="4333875" cy="246063"/>
          </a:xfrm>
        </p:spPr>
        <p:txBody>
          <a:bodyPr/>
          <a:lstStyle/>
          <a:p>
            <a:r>
              <a:rPr lang="es-US">
                <a:latin typeface="Arial" panose="020B0604020202020204" pitchFamily="34" charset="0"/>
                <a:cs typeface="Arial" panose="020B0604020202020204" pitchFamily="34" charset="0"/>
              </a:rPr>
              <a:t>Sistemas de protección contra caídas II</a:t>
            </a:r>
          </a:p>
        </p:txBody>
      </p:sp>
    </p:spTree>
    <p:extLst>
      <p:ext uri="{BB962C8B-B14F-4D97-AF65-F5344CB8AC3E}">
        <p14:creationId xmlns:p14="http://schemas.microsoft.com/office/powerpoint/2010/main" val="292417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411">
                                            <p:txEl>
                                              <p:pRg st="3" end="3"/>
                                            </p:txEl>
                                          </p:spTgt>
                                        </p:tgtEl>
                                        <p:attrNameLst>
                                          <p:attrName>style.visibility</p:attrName>
                                        </p:attrNameLst>
                                      </p:cBhvr>
                                      <p:to>
                                        <p:strVal val="visible"/>
                                      </p:to>
                                    </p:set>
                                  </p:childTnLst>
                                </p:cTn>
                              </p:par>
                            </p:childTnLst>
                          </p:cTn>
                        </p:par>
                        <p:par>
                          <p:cTn id="13" fill="hold">
                            <p:stCondLst>
                              <p:cond delay="0"/>
                            </p:stCondLst>
                            <p:childTnLst>
                              <p:par>
                                <p:cTn id="14" presetID="23" presetClass="entr" presetSubtype="32" fill="hold" grpId="0" nodeType="afterEffect">
                                  <p:stCondLst>
                                    <p:cond delay="400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strVal val="4*#ppt_w"/>
                                          </p:val>
                                        </p:tav>
                                        <p:tav tm="100000">
                                          <p:val>
                                            <p:strVal val="#ppt_w"/>
                                          </p:val>
                                        </p:tav>
                                      </p:tavLst>
                                    </p:anim>
                                    <p:anim calcmode="lin" valueType="num">
                                      <p:cBhvr>
                                        <p:cTn id="17" dur="500" fill="hold"/>
                                        <p:tgtEl>
                                          <p:spTgt spid="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FA9EF77-1B61-F7A4-2D65-B42BC6C87A3E}"/>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Objetivos de aprendizaje </a:t>
            </a:r>
            <a:r>
              <a:rPr kumimoji="0" lang="es-US" sz="44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1</a:t>
            </a:r>
          </a:p>
        </p:txBody>
      </p:sp>
      <p:sp>
        <p:nvSpPr>
          <p:cNvPr id="2" name="Text Placeholder 1">
            <a:extLst>
              <a:ext uri="{FF2B5EF4-FFF2-40B4-BE49-F238E27FC236}">
                <a16:creationId xmlns:a16="http://schemas.microsoft.com/office/drawing/2014/main" id="{9D645700-6E6E-B1AB-4CDB-2527118E1C2A}"/>
              </a:ext>
            </a:extLst>
          </p:cNvPr>
          <p:cNvSpPr>
            <a:spLocks noGrp="1"/>
          </p:cNvSpPr>
          <p:nvPr>
            <p:ph type="body" sz="quarter" idx="10"/>
          </p:nvPr>
        </p:nvSpPr>
        <p:spPr>
          <a:xfrm>
            <a:off x="1024320" y="1871831"/>
            <a:ext cx="10329480" cy="3310665"/>
          </a:xfrm>
        </p:spPr>
        <p:txBody>
          <a:bodyPr>
            <a:normAutofit/>
          </a:bodyPr>
          <a:lstStyle/>
          <a:p>
            <a:pPr>
              <a:lnSpc>
                <a:spcPct val="100000"/>
              </a:lnSpc>
              <a:spcBef>
                <a:spcPts val="0"/>
              </a:spcBef>
            </a:pPr>
            <a:r>
              <a:rPr lang="es-US" sz="2800" dirty="0">
                <a:latin typeface="Arial" panose="020B0604020202020204" pitchFamily="34" charset="0"/>
                <a:cs typeface="Arial" panose="020B0604020202020204" pitchFamily="34" charset="0"/>
              </a:rPr>
              <a:t>Comprensión de las prácticas recomendadas básicas asociadas con los sistemas de protección contra caídas siguientes:</a:t>
            </a:r>
          </a:p>
          <a:p>
            <a:pPr lvl="2">
              <a:lnSpc>
                <a:spcPct val="100000"/>
              </a:lnSpc>
              <a:spcBef>
                <a:spcPts val="0"/>
              </a:spcBef>
            </a:pPr>
            <a:r>
              <a:rPr lang="es-US" sz="2800" dirty="0">
                <a:latin typeface="Arial" panose="020B0604020202020204" pitchFamily="34" charset="0"/>
                <a:cs typeface="Arial" panose="020B0604020202020204" pitchFamily="34" charset="0"/>
              </a:rPr>
              <a:t>Dispositivos de posicionamiento</a:t>
            </a:r>
          </a:p>
          <a:p>
            <a:pPr lvl="2">
              <a:lnSpc>
                <a:spcPct val="100000"/>
              </a:lnSpc>
              <a:spcBef>
                <a:spcPts val="0"/>
              </a:spcBef>
            </a:pPr>
            <a:r>
              <a:rPr lang="es-US" sz="2800" dirty="0">
                <a:latin typeface="Arial" panose="020B0604020202020204" pitchFamily="34" charset="0"/>
                <a:cs typeface="Arial" panose="020B0604020202020204" pitchFamily="34" charset="0"/>
              </a:rPr>
              <a:t>Retención de caídas</a:t>
            </a:r>
          </a:p>
          <a:p>
            <a:pPr lvl="2">
              <a:lnSpc>
                <a:spcPct val="100000"/>
              </a:lnSpc>
              <a:spcBef>
                <a:spcPts val="0"/>
              </a:spcBef>
            </a:pPr>
            <a:r>
              <a:rPr lang="es-US" sz="2800" dirty="0">
                <a:latin typeface="Arial" panose="020B0604020202020204" pitchFamily="34" charset="0"/>
                <a:cs typeface="Arial" panose="020B0604020202020204" pitchFamily="34" charset="0"/>
              </a:rPr>
              <a:t>Líneas de advertencia</a:t>
            </a:r>
          </a:p>
          <a:p>
            <a:pPr lvl="2">
              <a:lnSpc>
                <a:spcPct val="100000"/>
              </a:lnSpc>
              <a:spcBef>
                <a:spcPts val="0"/>
              </a:spcBef>
            </a:pPr>
            <a:r>
              <a:rPr lang="es-US" sz="2800" dirty="0">
                <a:latin typeface="Arial" panose="020B0604020202020204" pitchFamily="34" charset="0"/>
                <a:cs typeface="Arial" panose="020B0604020202020204" pitchFamily="34" charset="0"/>
              </a:rPr>
              <a:t>Zonas de acceso controlado</a:t>
            </a:r>
          </a:p>
          <a:p>
            <a:pPr lvl="2"/>
            <a:endParaRPr lang="en-US" sz="2600" dirty="0">
              <a:latin typeface="Arial" panose="020B0604020202020204" pitchFamily="34" charset="0"/>
              <a:cs typeface="Arial" panose="020B0604020202020204" pitchFamily="34" charset="0"/>
            </a:endParaRPr>
          </a:p>
        </p:txBody>
      </p:sp>
      <p:sp>
        <p:nvSpPr>
          <p:cNvPr id="5" name="Content Placeholder 3">
            <a:extLst>
              <a:ext uri="{FF2B5EF4-FFF2-40B4-BE49-F238E27FC236}">
                <a16:creationId xmlns:a16="http://schemas.microsoft.com/office/drawing/2014/main" id="{5A7E26DB-B2CA-36E7-9140-6AEC0AD2A569}"/>
              </a:ext>
              <a:ext uri="{C183D7F6-B498-43B3-948B-1728B52AA6E4}">
                <adec:decorative xmlns:adec="http://schemas.microsoft.com/office/drawing/2017/decorative" val="1"/>
              </a:ext>
            </a:extLst>
          </p:cNvPr>
          <p:cNvSpPr>
            <a:spLocks noGrp="1"/>
          </p:cNvSpPr>
          <p:nvPr>
            <p:ph sz="quarter" idx="14"/>
          </p:nvPr>
        </p:nvSpPr>
        <p:spPr>
          <a:xfrm>
            <a:off x="694595" y="6479489"/>
            <a:ext cx="4333875" cy="246063"/>
          </a:xfrm>
        </p:spPr>
        <p:txBody>
          <a:bodyPr/>
          <a:lstStyle/>
          <a:p>
            <a:r>
              <a:rPr lang="es-US">
                <a:latin typeface="Arial" panose="020B0604020202020204" pitchFamily="34" charset="0"/>
                <a:cs typeface="Arial" panose="020B0604020202020204" pitchFamily="34" charset="0"/>
              </a:rPr>
              <a:t>Sistemas de protección contra caídas II</a:t>
            </a:r>
          </a:p>
        </p:txBody>
      </p:sp>
    </p:spTree>
    <p:extLst>
      <p:ext uri="{BB962C8B-B14F-4D97-AF65-F5344CB8AC3E}">
        <p14:creationId xmlns:p14="http://schemas.microsoft.com/office/powerpoint/2010/main" val="28452319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38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Sistemas de control de seguridad</a:t>
            </a:r>
            <a:r>
              <a:rPr kumimoji="0" lang="es-US" sz="3800" b="1" i="0" u="none" strike="noStrike" cap="none" normalizeH="0" baseline="0" noProof="0" dirty="0">
                <a:ln>
                  <a:noFill/>
                </a:ln>
                <a:solidFill>
                  <a:schemeClr val="bg1"/>
                </a:solidFill>
                <a:uLnTx/>
                <a:uFillTx/>
                <a:latin typeface="Arial" panose="020B0604020202020204" pitchFamily="34" charset="0"/>
                <a:ea typeface="+mn-ea"/>
                <a:cs typeface="Arial" panose="020B0604020202020204" pitchFamily="34" charset="0"/>
              </a:rPr>
              <a:t> 4</a:t>
            </a:r>
          </a:p>
        </p:txBody>
      </p:sp>
      <p:sp>
        <p:nvSpPr>
          <p:cNvPr id="17411" name="Rectangle 3"/>
          <p:cNvSpPr>
            <a:spLocks noGrp="1" noChangeArrowheads="1"/>
          </p:cNvSpPr>
          <p:nvPr>
            <p:ph type="body" sz="quarter" idx="10"/>
          </p:nvPr>
        </p:nvSpPr>
        <p:spPr>
          <a:xfrm>
            <a:off x="649848" y="1375515"/>
            <a:ext cx="5533465" cy="4790154"/>
          </a:xfrm>
        </p:spPr>
        <p:txBody>
          <a:bodyPr>
            <a:noAutofit/>
          </a:bodyPr>
          <a:lstStyle/>
          <a:p>
            <a:pPr>
              <a:lnSpc>
                <a:spcPct val="100000"/>
              </a:lnSpc>
              <a:spcBef>
                <a:spcPts val="0"/>
              </a:spcBef>
              <a:spcAft>
                <a:spcPts val="1200"/>
              </a:spcAft>
            </a:pPr>
            <a:r>
              <a:rPr lang="es-US" sz="2100" dirty="0">
                <a:latin typeface="Arial" panose="020B0604020202020204" pitchFamily="34" charset="0"/>
                <a:cs typeface="Arial" panose="020B0604020202020204" pitchFamily="34" charset="0"/>
              </a:rPr>
              <a:t>Pueden utilizarse en techos planos y con poca pendiente.</a:t>
            </a:r>
            <a:endParaRPr lang="en-US" sz="2100" dirty="0">
              <a:latin typeface="Arial" panose="020B0604020202020204" pitchFamily="34" charset="0"/>
              <a:cs typeface="Arial" panose="020B0604020202020204" pitchFamily="34" charset="0"/>
            </a:endParaRPr>
          </a:p>
          <a:p>
            <a:pPr>
              <a:lnSpc>
                <a:spcPct val="100000"/>
              </a:lnSpc>
              <a:spcBef>
                <a:spcPts val="0"/>
              </a:spcBef>
              <a:spcAft>
                <a:spcPts val="1200"/>
              </a:spcAft>
            </a:pPr>
            <a:r>
              <a:rPr lang="es-US" sz="2100" dirty="0">
                <a:latin typeface="Arial" panose="020B0604020202020204" pitchFamily="34" charset="0"/>
                <a:cs typeface="Arial" panose="020B0604020202020204" pitchFamily="34" charset="0"/>
              </a:rPr>
              <a:t>El control de seguridad debe utilizarse con moderación. </a:t>
            </a:r>
            <a:endParaRPr lang="en-US" sz="2100" dirty="0">
              <a:latin typeface="Arial" panose="020B0604020202020204" pitchFamily="34" charset="0"/>
              <a:cs typeface="Arial" panose="020B0604020202020204" pitchFamily="34" charset="0"/>
            </a:endParaRPr>
          </a:p>
          <a:p>
            <a:pPr>
              <a:lnSpc>
                <a:spcPct val="100000"/>
              </a:lnSpc>
              <a:spcBef>
                <a:spcPts val="0"/>
              </a:spcBef>
              <a:spcAft>
                <a:spcPts val="1200"/>
              </a:spcAft>
            </a:pPr>
            <a:r>
              <a:rPr lang="es-US" sz="2100" dirty="0">
                <a:latin typeface="Arial" panose="020B0604020202020204" pitchFamily="34" charset="0"/>
                <a:cs typeface="Arial" panose="020B0604020202020204" pitchFamily="34" charset="0"/>
              </a:rPr>
              <a:t>Los empleados deben cumplir con las advertencias e instrucciones de inmediato.</a:t>
            </a:r>
            <a:endParaRPr lang="en-US" sz="2100" dirty="0">
              <a:latin typeface="Arial" panose="020B0604020202020204" pitchFamily="34" charset="0"/>
              <a:cs typeface="Arial" panose="020B0604020202020204" pitchFamily="34" charset="0"/>
            </a:endParaRPr>
          </a:p>
          <a:p>
            <a:pPr>
              <a:lnSpc>
                <a:spcPct val="100000"/>
              </a:lnSpc>
              <a:spcBef>
                <a:spcPts val="0"/>
              </a:spcBef>
              <a:spcAft>
                <a:spcPts val="1200"/>
              </a:spcAft>
            </a:pPr>
            <a:r>
              <a:rPr lang="es-US" sz="2100" dirty="0">
                <a:latin typeface="Arial" panose="020B0604020202020204" pitchFamily="34" charset="0"/>
                <a:cs typeface="Arial" panose="020B0604020202020204" pitchFamily="34" charset="0"/>
              </a:rPr>
              <a:t>Las secciones del techo que se designen para su protección bajo control de seguridad deben tener un ancho inferior a 50 pies.</a:t>
            </a:r>
            <a:endParaRPr lang="en-US" sz="2100" dirty="0">
              <a:latin typeface="Arial" panose="020B0604020202020204" pitchFamily="34" charset="0"/>
              <a:cs typeface="Arial" panose="020B0604020202020204" pitchFamily="34" charset="0"/>
            </a:endParaRPr>
          </a:p>
          <a:p>
            <a:pPr>
              <a:lnSpc>
                <a:spcPct val="100000"/>
              </a:lnSpc>
              <a:spcBef>
                <a:spcPts val="0"/>
              </a:spcBef>
              <a:spcAft>
                <a:spcPts val="1200"/>
              </a:spcAft>
            </a:pPr>
            <a:r>
              <a:rPr lang="es-US" sz="2100" dirty="0">
                <a:latin typeface="Arial" panose="020B0604020202020204" pitchFamily="34" charset="0"/>
                <a:cs typeface="Arial" panose="020B0604020202020204" pitchFamily="34" charset="0"/>
              </a:rPr>
              <a:t>Los techos más grandes pueden dividirse en secciones.</a:t>
            </a:r>
          </a:p>
        </p:txBody>
      </p:sp>
      <p:pic>
        <p:nvPicPr>
          <p:cNvPr id="6" name="Picture 4" descr="Diagramas de 1926 Subparte M Apéndice A">
            <a:extLst>
              <a:ext uri="{FF2B5EF4-FFF2-40B4-BE49-F238E27FC236}">
                <a16:creationId xmlns:a16="http://schemas.microsoft.com/office/drawing/2014/main" id="{CCE3D936-0C2B-EDFA-86C9-73EAC91B2BC3}"/>
              </a:ext>
            </a:extLst>
          </p:cNvPr>
          <p:cNvPicPr>
            <a:picLocks noChangeAspect="1" noChangeArrowheads="1"/>
          </p:cNvPicPr>
          <p:nvPr/>
        </p:nvPicPr>
        <p:blipFill>
          <a:blip r:embed="rId3"/>
          <a:srcRect/>
          <a:stretch/>
        </p:blipFill>
        <p:spPr>
          <a:xfrm>
            <a:off x="6183313" y="1601922"/>
            <a:ext cx="3368675" cy="365415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 name="Picture 8">
            <a:extLst>
              <a:ext uri="{FF2B5EF4-FFF2-40B4-BE49-F238E27FC236}">
                <a16:creationId xmlns:a16="http://schemas.microsoft.com/office/drawing/2014/main" id="{6968AB1F-30AD-63C3-479A-C9B09CEC3D2B}"/>
              </a:ext>
              <a:ext uri="{C183D7F6-B498-43B3-948B-1728B52AA6E4}">
                <adec:decorative xmlns:adec="http://schemas.microsoft.com/office/drawing/2017/decorative" val="1"/>
              </a:ext>
            </a:extLst>
          </p:cNvPr>
          <p:cNvPicPr>
            <a:picLocks noChangeAspect="1" noChangeArrowheads="1"/>
          </p:cNvPicPr>
          <p:nvPr/>
        </p:nvPicPr>
        <p:blipFill>
          <a:blip r:embed="rId4"/>
          <a:srcRect/>
          <a:stretch/>
        </p:blipFill>
        <p:spPr>
          <a:xfrm>
            <a:off x="9551988" y="2248917"/>
            <a:ext cx="2640012" cy="391713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 name="Content Placeholder 3">
            <a:extLst>
              <a:ext uri="{FF2B5EF4-FFF2-40B4-BE49-F238E27FC236}">
                <a16:creationId xmlns:a16="http://schemas.microsoft.com/office/drawing/2014/main" id="{AE38C483-0670-6FB9-2224-7507CC730CAF}"/>
              </a:ext>
              <a:ext uri="{C183D7F6-B498-43B3-948B-1728B52AA6E4}">
                <adec:decorative xmlns:adec="http://schemas.microsoft.com/office/drawing/2017/decorative" val="1"/>
              </a:ext>
            </a:extLst>
          </p:cNvPr>
          <p:cNvSpPr>
            <a:spLocks noGrp="1"/>
          </p:cNvSpPr>
          <p:nvPr>
            <p:ph sz="quarter" idx="14"/>
          </p:nvPr>
        </p:nvSpPr>
        <p:spPr>
          <a:xfrm>
            <a:off x="744699" y="6479489"/>
            <a:ext cx="4333875" cy="246063"/>
          </a:xfrm>
        </p:spPr>
        <p:txBody>
          <a:bodyPr/>
          <a:lstStyle/>
          <a:p>
            <a:r>
              <a:rPr lang="es-US" dirty="0">
                <a:latin typeface="Arial" panose="020B0604020202020204" pitchFamily="34" charset="0"/>
                <a:cs typeface="Arial" panose="020B0604020202020204" pitchFamily="34" charset="0"/>
              </a:rPr>
              <a:t>Sistemas de protección contra caídas II</a:t>
            </a:r>
          </a:p>
        </p:txBody>
      </p:sp>
    </p:spTree>
    <p:extLst>
      <p:ext uri="{BB962C8B-B14F-4D97-AF65-F5344CB8AC3E}">
        <p14:creationId xmlns:p14="http://schemas.microsoft.com/office/powerpoint/2010/main" val="2387051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41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41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Cubiertas</a:t>
            </a:r>
            <a:r>
              <a:rPr kumimoji="0" lang="es-US" sz="44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 1</a:t>
            </a:r>
          </a:p>
        </p:txBody>
      </p:sp>
      <p:sp>
        <p:nvSpPr>
          <p:cNvPr id="17411" name="Rectangle 3"/>
          <p:cNvSpPr>
            <a:spLocks noGrp="1" noChangeArrowheads="1"/>
          </p:cNvSpPr>
          <p:nvPr>
            <p:ph type="body" sz="quarter" idx="10"/>
          </p:nvPr>
        </p:nvSpPr>
        <p:spPr>
          <a:xfrm>
            <a:off x="954088" y="1383474"/>
            <a:ext cx="6883063" cy="4328672"/>
          </a:xfrm>
        </p:spPr>
        <p:txBody>
          <a:bodyPr>
            <a:noAutofit/>
          </a:bodyPr>
          <a:lstStyle/>
          <a:p>
            <a:pPr>
              <a:spcBef>
                <a:spcPts val="500"/>
              </a:spcBef>
              <a:spcAft>
                <a:spcPts val="500"/>
              </a:spcAft>
            </a:pPr>
            <a:r>
              <a:rPr lang="es-US" sz="2200" dirty="0">
                <a:latin typeface="Arial" panose="020B0604020202020204" pitchFamily="34" charset="0"/>
                <a:cs typeface="Arial" panose="020B0604020202020204" pitchFamily="34" charset="0"/>
              </a:rPr>
              <a:t>Un hueco es un agujero o vacío de 2 pulgadas o más en su dimensión mínima en un suelo, techo, cobertizo u otra superficie de trabajo o de paso que es peligroso porque:</a:t>
            </a:r>
          </a:p>
          <a:p>
            <a:pPr lvl="2">
              <a:spcAft>
                <a:spcPts val="500"/>
              </a:spcAft>
            </a:pPr>
            <a:r>
              <a:rPr lang="es-US" sz="2200" dirty="0">
                <a:latin typeface="Arial" panose="020B0604020202020204" pitchFamily="34" charset="0"/>
                <a:cs typeface="Arial" panose="020B0604020202020204" pitchFamily="34" charset="0"/>
              </a:rPr>
              <a:t>Los trabajadores pueden caerse por el hueco.</a:t>
            </a:r>
          </a:p>
          <a:p>
            <a:pPr lvl="2">
              <a:spcAft>
                <a:spcPts val="500"/>
              </a:spcAft>
            </a:pPr>
            <a:r>
              <a:rPr lang="es-US" sz="2200" dirty="0">
                <a:latin typeface="Arial" panose="020B0604020202020204" pitchFamily="34" charset="0"/>
                <a:cs typeface="Arial" panose="020B0604020202020204" pitchFamily="34" charset="0"/>
              </a:rPr>
              <a:t>El diseño del hueco puede crear peligro de tropiezo.</a:t>
            </a:r>
          </a:p>
          <a:p>
            <a:pPr lvl="2">
              <a:spcAft>
                <a:spcPts val="500"/>
              </a:spcAft>
            </a:pPr>
            <a:r>
              <a:rPr lang="es-US" sz="2200" dirty="0">
                <a:latin typeface="Arial" panose="020B0604020202020204" pitchFamily="34" charset="0"/>
                <a:cs typeface="Arial" panose="020B0604020202020204" pitchFamily="34" charset="0"/>
              </a:rPr>
              <a:t>Pueden caer objetos por el hueco y lesionar a los trabajadores que están debajo.</a:t>
            </a:r>
          </a:p>
          <a:p>
            <a:pPr>
              <a:spcBef>
                <a:spcPts val="500"/>
              </a:spcBef>
              <a:spcAft>
                <a:spcPts val="500"/>
              </a:spcAft>
            </a:pPr>
            <a:r>
              <a:rPr lang="es-US" sz="2200" dirty="0">
                <a:latin typeface="Arial" panose="020B0604020202020204" pitchFamily="34" charset="0"/>
                <a:cs typeface="Arial" panose="020B0604020202020204" pitchFamily="34" charset="0"/>
              </a:rPr>
              <a:t>Los trabajadores están protegidos de los peligros asociados con huecos mediante el uso de cubiertas, sistemas personales de protección contra caídas o de barandas.</a:t>
            </a:r>
          </a:p>
        </p:txBody>
      </p:sp>
      <p:pic>
        <p:nvPicPr>
          <p:cNvPr id="4" name="Picture 4" descr="Falta cobertor de hueco en el suelo">
            <a:extLst>
              <a:ext uri="{FF2B5EF4-FFF2-40B4-BE49-F238E27FC236}">
                <a16:creationId xmlns:a16="http://schemas.microsoft.com/office/drawing/2014/main" id="{FA5ECF21-5F36-E689-9FAD-2AFE752AC08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84139" y="1383474"/>
            <a:ext cx="2667000" cy="2299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5" descr="Un empleado está caminando hacia un hueco en el suelo mientras lleva una tabla.">
            <a:extLst>
              <a:ext uri="{FF2B5EF4-FFF2-40B4-BE49-F238E27FC236}">
                <a16:creationId xmlns:a16="http://schemas.microsoft.com/office/drawing/2014/main" id="{ABA2A2DD-46FA-5683-9A2E-F468581F0BD3}"/>
              </a:ext>
            </a:extLst>
          </p:cNvPr>
          <p:cNvPicPr>
            <a:picLocks noChangeAspect="1" noChangeArrowheads="1"/>
          </p:cNvPicPr>
          <p:nvPr/>
        </p:nvPicPr>
        <p:blipFill>
          <a:blip r:embed="rId4"/>
          <a:srcRect/>
          <a:stretch/>
        </p:blipFill>
        <p:spPr>
          <a:xfrm>
            <a:off x="8284138" y="3684505"/>
            <a:ext cx="2667001" cy="2514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AutoShape 7">
            <a:extLst>
              <a:ext uri="{FF2B5EF4-FFF2-40B4-BE49-F238E27FC236}">
                <a16:creationId xmlns:a16="http://schemas.microsoft.com/office/drawing/2014/main" id="{8E13249D-0913-DD28-22F6-5A53B72213ED}"/>
              </a:ext>
              <a:ext uri="{C183D7F6-B498-43B3-948B-1728B52AA6E4}">
                <adec:decorative xmlns:adec="http://schemas.microsoft.com/office/drawing/2017/decorative" val="1"/>
              </a:ext>
            </a:extLst>
          </p:cNvPr>
          <p:cNvSpPr>
            <a:spLocks noChangeArrowheads="1"/>
          </p:cNvSpPr>
          <p:nvPr/>
        </p:nvSpPr>
        <p:spPr bwMode="auto">
          <a:xfrm>
            <a:off x="8474638" y="2274644"/>
            <a:ext cx="2286000" cy="22860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25400">
            <a:solidFill>
              <a:srgbClr val="FF0066"/>
            </a:solidFill>
            <a:miter lim="800000"/>
            <a:headEnd/>
            <a:tailEnd/>
          </a:ln>
        </p:spPr>
        <p:txBody>
          <a:bodyPr wrap="none" anchor="ctr"/>
          <a:lstStyle/>
          <a:p>
            <a:endParaRPr lang="en-US">
              <a:latin typeface="Arial" panose="020B0604020202020204" pitchFamily="34" charset="0"/>
              <a:cs typeface="Arial" panose="020B0604020202020204" pitchFamily="34" charset="0"/>
            </a:endParaRPr>
          </a:p>
        </p:txBody>
      </p:sp>
      <p:sp>
        <p:nvSpPr>
          <p:cNvPr id="7" name="Content Placeholder 3">
            <a:extLst>
              <a:ext uri="{FF2B5EF4-FFF2-40B4-BE49-F238E27FC236}">
                <a16:creationId xmlns:a16="http://schemas.microsoft.com/office/drawing/2014/main" id="{47B0094A-D87D-ACA0-142E-C46DB09F96FC}"/>
              </a:ext>
              <a:ext uri="{C183D7F6-B498-43B3-948B-1728B52AA6E4}">
                <adec:decorative xmlns:adec="http://schemas.microsoft.com/office/drawing/2017/decorative" val="1"/>
              </a:ext>
            </a:extLst>
          </p:cNvPr>
          <p:cNvSpPr>
            <a:spLocks noGrp="1"/>
          </p:cNvSpPr>
          <p:nvPr>
            <p:ph sz="quarter" idx="14"/>
          </p:nvPr>
        </p:nvSpPr>
        <p:spPr>
          <a:xfrm>
            <a:off x="744699" y="6480759"/>
            <a:ext cx="4333875" cy="246063"/>
          </a:xfrm>
        </p:spPr>
        <p:txBody>
          <a:bodyPr/>
          <a:lstStyle/>
          <a:p>
            <a:r>
              <a:rPr lang="es-US" dirty="0">
                <a:latin typeface="Arial" panose="020B0604020202020204" pitchFamily="34" charset="0"/>
                <a:cs typeface="Arial" panose="020B0604020202020204" pitchFamily="34" charset="0"/>
              </a:rPr>
              <a:t>Sistemas de protección contra caídas II</a:t>
            </a:r>
          </a:p>
        </p:txBody>
      </p:sp>
    </p:spTree>
    <p:extLst>
      <p:ext uri="{BB962C8B-B14F-4D97-AF65-F5344CB8AC3E}">
        <p14:creationId xmlns:p14="http://schemas.microsoft.com/office/powerpoint/2010/main" val="2121732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411">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7411">
                                            <p:txEl>
                                              <p:pRg st="4" end="4"/>
                                            </p:txEl>
                                          </p:spTgt>
                                        </p:tgtEl>
                                        <p:attrNameLst>
                                          <p:attrName>style.visibility</p:attrName>
                                        </p:attrNameLst>
                                      </p:cBhvr>
                                      <p:to>
                                        <p:strVal val="visible"/>
                                      </p:to>
                                    </p:set>
                                  </p:childTnLst>
                                </p:cTn>
                              </p:par>
                            </p:childTnLst>
                          </p:cTn>
                        </p:par>
                        <p:par>
                          <p:cTn id="17" fill="hold">
                            <p:stCondLst>
                              <p:cond delay="0"/>
                            </p:stCondLst>
                            <p:childTnLst>
                              <p:par>
                                <p:cTn id="18" presetID="23" presetClass="entr" presetSubtype="32" fill="hold" grpId="0" nodeType="afterEffect">
                                  <p:stCondLst>
                                    <p:cond delay="400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strVal val="4*#ppt_w"/>
                                          </p:val>
                                        </p:tav>
                                        <p:tav tm="100000">
                                          <p:val>
                                            <p:strVal val="#ppt_w"/>
                                          </p:val>
                                        </p:tav>
                                      </p:tavLst>
                                    </p:anim>
                                    <p:anim calcmode="lin" valueType="num">
                                      <p:cBhvr>
                                        <p:cTn id="21" dur="500" fill="hold"/>
                                        <p:tgtEl>
                                          <p:spTgt spid="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4166319F-71B8-B4D3-7A80-5B360B545E7E}"/>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Cubiertas</a:t>
            </a:r>
            <a:r>
              <a:rPr kumimoji="0" lang="es-US" sz="44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 2</a:t>
            </a:r>
          </a:p>
        </p:txBody>
      </p:sp>
      <p:pic>
        <p:nvPicPr>
          <p:cNvPr id="3" name="Picture 2" descr="Jirafas volcadas hacia un lado tras chocar con una abertura en el suelo que no tenía protección.">
            <a:extLst>
              <a:ext uri="{FF2B5EF4-FFF2-40B4-BE49-F238E27FC236}">
                <a16:creationId xmlns:a16="http://schemas.microsoft.com/office/drawing/2014/main" id="{BC777B24-9EA5-ED07-8738-AFE53D911887}"/>
              </a:ext>
            </a:extLst>
          </p:cNvPr>
          <p:cNvPicPr>
            <a:picLocks noChangeAspect="1"/>
          </p:cNvPicPr>
          <p:nvPr/>
        </p:nvPicPr>
        <p:blipFill rotWithShape="1">
          <a:blip r:embed="rId3"/>
          <a:srcRect l="16765" r="16860"/>
          <a:stretch/>
        </p:blipFill>
        <p:spPr>
          <a:xfrm>
            <a:off x="1018663" y="1713441"/>
            <a:ext cx="4765149" cy="4005943"/>
          </a:xfrm>
          <a:prstGeom prst="rect">
            <a:avLst/>
          </a:prstGeom>
        </p:spPr>
      </p:pic>
      <p:pic>
        <p:nvPicPr>
          <p:cNvPr id="5" name="Content Placeholder 4">
            <a:extLst>
              <a:ext uri="{FF2B5EF4-FFF2-40B4-BE49-F238E27FC236}">
                <a16:creationId xmlns:a16="http://schemas.microsoft.com/office/drawing/2014/main" id="{B27A401A-B97E-8152-20F6-26861356FA2A}"/>
              </a:ext>
              <a:ext uri="{C183D7F6-B498-43B3-948B-1728B52AA6E4}">
                <adec:decorative xmlns:adec="http://schemas.microsoft.com/office/drawing/2017/decorative" val="1"/>
              </a:ext>
            </a:extLst>
          </p:cNvPr>
          <p:cNvPicPr>
            <a:picLocks noGrp="1" noChangeAspect="1"/>
          </p:cNvPicPr>
          <p:nvPr>
            <p:ph sz="quarter" idx="14"/>
          </p:nvPr>
        </p:nvPicPr>
        <p:blipFill>
          <a:blip r:embed="rId4"/>
          <a:stretch>
            <a:fillRect/>
          </a:stretch>
        </p:blipFill>
        <p:spPr>
          <a:xfrm>
            <a:off x="6289653" y="1762902"/>
            <a:ext cx="5209360" cy="3907020"/>
          </a:xfrm>
        </p:spPr>
      </p:pic>
      <p:sp>
        <p:nvSpPr>
          <p:cNvPr id="2" name="Content Placeholder 3">
            <a:extLst>
              <a:ext uri="{FF2B5EF4-FFF2-40B4-BE49-F238E27FC236}">
                <a16:creationId xmlns:a16="http://schemas.microsoft.com/office/drawing/2014/main" id="{5F535A20-9A96-D1FB-6976-0F060361DDED}"/>
              </a:ext>
              <a:ext uri="{C183D7F6-B498-43B3-948B-1728B52AA6E4}">
                <adec:decorative xmlns:adec="http://schemas.microsoft.com/office/drawing/2017/decorative" val="1"/>
              </a:ext>
            </a:extLst>
          </p:cNvPr>
          <p:cNvSpPr txBox="1">
            <a:spLocks/>
          </p:cNvSpPr>
          <p:nvPr/>
        </p:nvSpPr>
        <p:spPr>
          <a:xfrm>
            <a:off x="744699" y="6479489"/>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US" dirty="0">
                <a:latin typeface="Arial" panose="020B0604020202020204" pitchFamily="34" charset="0"/>
                <a:cs typeface="Arial" panose="020B0604020202020204" pitchFamily="34" charset="0"/>
              </a:rPr>
              <a:t>Sistemas de protección contra caídas II</a:t>
            </a:r>
          </a:p>
        </p:txBody>
      </p:sp>
    </p:spTree>
    <p:extLst>
      <p:ext uri="{BB962C8B-B14F-4D97-AF65-F5344CB8AC3E}">
        <p14:creationId xmlns:p14="http://schemas.microsoft.com/office/powerpoint/2010/main" val="34634221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Cubiertas</a:t>
            </a:r>
            <a:r>
              <a:rPr kumimoji="0" lang="es-US" sz="44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 3</a:t>
            </a:r>
          </a:p>
        </p:txBody>
      </p:sp>
      <p:sp>
        <p:nvSpPr>
          <p:cNvPr id="17411" name="Rectangle 3"/>
          <p:cNvSpPr>
            <a:spLocks noGrp="1" noChangeArrowheads="1"/>
          </p:cNvSpPr>
          <p:nvPr>
            <p:ph type="body" sz="quarter" idx="10"/>
          </p:nvPr>
        </p:nvSpPr>
        <p:spPr>
          <a:xfrm>
            <a:off x="954088" y="1375515"/>
            <a:ext cx="9660804" cy="3199264"/>
          </a:xfrm>
        </p:spPr>
        <p:txBody>
          <a:bodyPr>
            <a:normAutofit/>
          </a:bodyPr>
          <a:lstStyle/>
          <a:p>
            <a:pPr>
              <a:lnSpc>
                <a:spcPct val="100000"/>
              </a:lnSpc>
              <a:spcBef>
                <a:spcPts val="0"/>
              </a:spcBef>
            </a:pPr>
            <a:r>
              <a:rPr lang="es-US" sz="1900" dirty="0">
                <a:latin typeface="Arial" panose="020B0604020202020204" pitchFamily="34" charset="0"/>
                <a:cs typeface="Arial" panose="020B0604020202020204" pitchFamily="34" charset="0"/>
              </a:rPr>
              <a:t>Los siguientes tipos de huecos son habituales en las obras de construcción:</a:t>
            </a:r>
          </a:p>
          <a:p>
            <a:pPr lvl="2">
              <a:lnSpc>
                <a:spcPct val="100000"/>
              </a:lnSpc>
              <a:spcBef>
                <a:spcPts val="0"/>
              </a:spcBef>
            </a:pPr>
            <a:r>
              <a:rPr lang="es-US" sz="1900" dirty="0">
                <a:latin typeface="Arial" panose="020B0604020202020204" pitchFamily="34" charset="0"/>
                <a:cs typeface="Arial" panose="020B0604020202020204" pitchFamily="34" charset="0"/>
              </a:rPr>
              <a:t>Huecos cortados (o construidos) en los suelos para recibir equipos o conductos y para futuros puntos de acceso (por ejemplo, aberturas para escaleras que se instalarán más adelante).</a:t>
            </a:r>
          </a:p>
          <a:p>
            <a:pPr lvl="2">
              <a:lnSpc>
                <a:spcPct val="100000"/>
              </a:lnSpc>
              <a:spcBef>
                <a:spcPts val="0"/>
              </a:spcBef>
            </a:pPr>
            <a:r>
              <a:rPr lang="es-US" sz="1900" dirty="0">
                <a:latin typeface="Arial" panose="020B0604020202020204" pitchFamily="34" charset="0"/>
                <a:cs typeface="Arial" panose="020B0604020202020204" pitchFamily="34" charset="0"/>
              </a:rPr>
              <a:t>Huecos cortados en techos para preparar la instalación de claraboyas, unidades de ventilación y otros elementos o equipos.</a:t>
            </a:r>
          </a:p>
          <a:p>
            <a:pPr lvl="2">
              <a:lnSpc>
                <a:spcPct val="100000"/>
              </a:lnSpc>
              <a:spcBef>
                <a:spcPts val="0"/>
              </a:spcBef>
            </a:pPr>
            <a:r>
              <a:rPr lang="es-US" sz="1900" dirty="0">
                <a:latin typeface="Arial" panose="020B0604020202020204" pitchFamily="34" charset="0"/>
                <a:cs typeface="Arial" panose="020B0604020202020204" pitchFamily="34" charset="0"/>
              </a:rPr>
              <a:t>Excavaciones para fosas, pozos o cigüeñales (por ejemplo, cámaras de aire comprimido).</a:t>
            </a:r>
          </a:p>
          <a:p>
            <a:pPr lvl="2">
              <a:lnSpc>
                <a:spcPct val="100000"/>
              </a:lnSpc>
              <a:spcBef>
                <a:spcPts val="0"/>
              </a:spcBef>
            </a:pPr>
            <a:r>
              <a:rPr lang="es-US" sz="1900" dirty="0">
                <a:latin typeface="Arial" panose="020B0604020202020204" pitchFamily="34" charset="0"/>
                <a:cs typeface="Arial" panose="020B0604020202020204" pitchFamily="34" charset="0"/>
              </a:rPr>
              <a:t>Excavaciones o cortes en calzadas.</a:t>
            </a:r>
          </a:p>
        </p:txBody>
      </p:sp>
      <p:grpSp>
        <p:nvGrpSpPr>
          <p:cNvPr id="4" name="Group 3">
            <a:extLst>
              <a:ext uri="{FF2B5EF4-FFF2-40B4-BE49-F238E27FC236}">
                <a16:creationId xmlns:a16="http://schemas.microsoft.com/office/drawing/2014/main" id="{B89422E8-CEB4-BB4C-1542-C78A6BDEAD96}"/>
              </a:ext>
              <a:ext uri="{C183D7F6-B498-43B3-948B-1728B52AA6E4}">
                <adec:decorative xmlns:adec="http://schemas.microsoft.com/office/drawing/2017/decorative" val="1"/>
              </a:ext>
            </a:extLst>
          </p:cNvPr>
          <p:cNvGrpSpPr/>
          <p:nvPr/>
        </p:nvGrpSpPr>
        <p:grpSpPr>
          <a:xfrm>
            <a:off x="351789" y="4124349"/>
            <a:ext cx="5538472" cy="2094211"/>
            <a:chOff x="3422648" y="3291839"/>
            <a:chExt cx="5538472" cy="2094211"/>
          </a:xfrm>
        </p:grpSpPr>
        <p:pic>
          <p:nvPicPr>
            <p:cNvPr id="5" name="Picture 3" descr="Claraboyas en un techo ">
              <a:extLst>
                <a:ext uri="{FF2B5EF4-FFF2-40B4-BE49-F238E27FC236}">
                  <a16:creationId xmlns:a16="http://schemas.microsoft.com/office/drawing/2014/main" id="{44A5665B-B032-810B-C06B-A6A05B03B5D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3422648" y="3428999"/>
              <a:ext cx="2597151" cy="19478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 name="Picture 4" descr="Claraboya en un techo rota con un casco tirado en el suelo">
              <a:extLst>
                <a:ext uri="{FF2B5EF4-FFF2-40B4-BE49-F238E27FC236}">
                  <a16:creationId xmlns:a16="http://schemas.microsoft.com/office/drawing/2014/main" id="{EBDC94E5-7A93-1B53-69A0-91C8E079CF54}"/>
                </a:ext>
              </a:extLst>
            </p:cNvPr>
            <p:cNvPicPr>
              <a:picLocks noChangeAspect="1" noChangeArrowheads="1"/>
            </p:cNvPicPr>
            <p:nvPr/>
          </p:nvPicPr>
          <p:blipFill>
            <a:blip r:embed="rId4" cstate="print">
              <a:lum bright="24000"/>
              <a:extLst>
                <a:ext uri="{28A0092B-C50C-407E-A947-70E740481C1C}">
                  <a14:useLocalDpi xmlns:a14="http://schemas.microsoft.com/office/drawing/2010/main" val="0"/>
                </a:ext>
              </a:extLst>
            </a:blip>
            <a:srcRect/>
            <a:stretch>
              <a:fillRect/>
            </a:stretch>
          </p:blipFill>
          <p:spPr>
            <a:xfrm>
              <a:off x="6019799" y="3428999"/>
              <a:ext cx="2597151" cy="195705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 name="AutoShape 7">
              <a:extLst>
                <a:ext uri="{FF2B5EF4-FFF2-40B4-BE49-F238E27FC236}">
                  <a16:creationId xmlns:a16="http://schemas.microsoft.com/office/drawing/2014/main" id="{196C44B1-7FB9-42AD-3A73-F0FA714FFEF5}"/>
                </a:ext>
              </a:extLst>
            </p:cNvPr>
            <p:cNvSpPr>
              <a:spLocks noChangeArrowheads="1"/>
            </p:cNvSpPr>
            <p:nvPr/>
          </p:nvSpPr>
          <p:spPr bwMode="auto">
            <a:xfrm>
              <a:off x="7857308" y="3291839"/>
              <a:ext cx="1103812" cy="1126329"/>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solidFill>
              <a:srgbClr val="FF0000"/>
            </a:solidFill>
            <a:ln w="19050">
              <a:solidFill>
                <a:srgbClr val="FF0066"/>
              </a:solidFill>
              <a:miter lim="800000"/>
              <a:headEnd/>
              <a:tailEnd/>
            </a:ln>
          </p:spPr>
          <p:txBody>
            <a:bodyPr wrap="none" anchor="ctr"/>
            <a:lstStyle/>
            <a:p>
              <a:endParaRPr lang="en-US">
                <a:latin typeface="Arial" panose="020B0604020202020204" pitchFamily="34" charset="0"/>
                <a:cs typeface="Arial" panose="020B0604020202020204" pitchFamily="34" charset="0"/>
              </a:endParaRPr>
            </a:p>
          </p:txBody>
        </p:sp>
      </p:grpSp>
      <p:grpSp>
        <p:nvGrpSpPr>
          <p:cNvPr id="8" name="Group 7" descr="Claraboyas protegidas con las barandas adecuadas.">
            <a:extLst>
              <a:ext uri="{FF2B5EF4-FFF2-40B4-BE49-F238E27FC236}">
                <a16:creationId xmlns:a16="http://schemas.microsoft.com/office/drawing/2014/main" id="{0988C7E4-CBEB-5804-D864-AB71A7F14DFB}"/>
              </a:ext>
            </a:extLst>
          </p:cNvPr>
          <p:cNvGrpSpPr/>
          <p:nvPr/>
        </p:nvGrpSpPr>
        <p:grpSpPr>
          <a:xfrm>
            <a:off x="6753022" y="4273959"/>
            <a:ext cx="4980076" cy="1944601"/>
            <a:chOff x="6286709" y="3694716"/>
            <a:chExt cx="4980076" cy="1944601"/>
          </a:xfrm>
        </p:grpSpPr>
        <p:pic>
          <p:nvPicPr>
            <p:cNvPr id="9" name="Picture 3" descr="protección de claraboyas">
              <a:extLst>
                <a:ext uri="{FF2B5EF4-FFF2-40B4-BE49-F238E27FC236}">
                  <a16:creationId xmlns:a16="http://schemas.microsoft.com/office/drawing/2014/main" id="{C6B797E7-6875-EE71-466C-89AEAE2ED3BC}"/>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l="10001" t="20667" r="16000"/>
            <a:stretch>
              <a:fillRect/>
            </a:stretch>
          </p:blipFill>
          <p:spPr>
            <a:xfrm>
              <a:off x="6286709" y="3694716"/>
              <a:ext cx="2418893" cy="19446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 name="Picture 4" descr="cubierta de claraboya">
              <a:extLst>
                <a:ext uri="{FF2B5EF4-FFF2-40B4-BE49-F238E27FC236}">
                  <a16:creationId xmlns:a16="http://schemas.microsoft.com/office/drawing/2014/main" id="{216B80CF-FFFB-98D7-81C1-88D89BDB149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l="10001" t="17999" r="8000"/>
            <a:stretch>
              <a:fillRect/>
            </a:stretch>
          </p:blipFill>
          <p:spPr>
            <a:xfrm>
              <a:off x="8705602" y="3694716"/>
              <a:ext cx="2561183" cy="19208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1" name="Content Placeholder 3">
            <a:extLst>
              <a:ext uri="{FF2B5EF4-FFF2-40B4-BE49-F238E27FC236}">
                <a16:creationId xmlns:a16="http://schemas.microsoft.com/office/drawing/2014/main" id="{85033DA0-239F-15E2-2D4F-4ED02AB6E238}"/>
              </a:ext>
              <a:ext uri="{C183D7F6-B498-43B3-948B-1728B52AA6E4}">
                <adec:decorative xmlns:adec="http://schemas.microsoft.com/office/drawing/2017/decorative" val="1"/>
              </a:ext>
            </a:extLst>
          </p:cNvPr>
          <p:cNvSpPr>
            <a:spLocks noGrp="1"/>
          </p:cNvSpPr>
          <p:nvPr>
            <p:ph sz="quarter" idx="14"/>
          </p:nvPr>
        </p:nvSpPr>
        <p:spPr>
          <a:xfrm>
            <a:off x="744699" y="6479489"/>
            <a:ext cx="4333875" cy="246063"/>
          </a:xfrm>
        </p:spPr>
        <p:txBody>
          <a:bodyPr/>
          <a:lstStyle/>
          <a:p>
            <a:r>
              <a:rPr lang="es-US" dirty="0">
                <a:latin typeface="Arial" panose="020B0604020202020204" pitchFamily="34" charset="0"/>
                <a:cs typeface="Arial" panose="020B0604020202020204" pitchFamily="34" charset="0"/>
              </a:rPr>
              <a:t>Sistemas de protección contra caídas II</a:t>
            </a:r>
          </a:p>
        </p:txBody>
      </p:sp>
    </p:spTree>
    <p:extLst>
      <p:ext uri="{BB962C8B-B14F-4D97-AF65-F5344CB8AC3E}">
        <p14:creationId xmlns:p14="http://schemas.microsoft.com/office/powerpoint/2010/main" val="263862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411">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41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Cubiertas</a:t>
            </a:r>
            <a:r>
              <a:rPr kumimoji="0" lang="es-US" sz="44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 4</a:t>
            </a:r>
          </a:p>
        </p:txBody>
      </p:sp>
      <p:sp>
        <p:nvSpPr>
          <p:cNvPr id="17411" name="Rectangle 3"/>
          <p:cNvSpPr>
            <a:spLocks noGrp="1" noChangeArrowheads="1"/>
          </p:cNvSpPr>
          <p:nvPr>
            <p:ph type="body" sz="quarter" idx="10"/>
          </p:nvPr>
        </p:nvSpPr>
        <p:spPr>
          <a:xfrm>
            <a:off x="954088" y="1264114"/>
            <a:ext cx="9660804" cy="3310665"/>
          </a:xfrm>
        </p:spPr>
        <p:txBody>
          <a:bodyPr>
            <a:normAutofit/>
          </a:bodyPr>
          <a:lstStyle/>
          <a:p>
            <a:r>
              <a:rPr lang="es-US" sz="1900" dirty="0">
                <a:latin typeface="Arial" panose="020B0604020202020204" pitchFamily="34" charset="0"/>
                <a:cs typeface="Arial" panose="020B0604020202020204" pitchFamily="34" charset="0"/>
              </a:rPr>
              <a:t>Las cubiertas para huecos eficaces son:  1926.502(i)</a:t>
            </a:r>
          </a:p>
          <a:p>
            <a:pPr lvl="2"/>
            <a:r>
              <a:rPr lang="es-US" sz="1900" dirty="0">
                <a:latin typeface="Arial" panose="020B0604020202020204" pitchFamily="34" charset="0"/>
                <a:cs typeface="Arial" panose="020B0604020202020204" pitchFamily="34" charset="0"/>
              </a:rPr>
              <a:t>Suficientemente grandes como para proporcionar el solapamiento adecuado a fin de evitar que los trabajadores caigan a través de este.</a:t>
            </a:r>
          </a:p>
          <a:p>
            <a:pPr lvl="2"/>
            <a:r>
              <a:rPr lang="es-US" sz="1900" dirty="0">
                <a:latin typeface="Arial" panose="020B0604020202020204" pitchFamily="34" charset="0"/>
                <a:cs typeface="Arial" panose="020B0604020202020204" pitchFamily="34" charset="0"/>
              </a:rPr>
              <a:t>Suficientemente resistentes como para soportar al menos el doble de peso previsto de la carga más pesada.</a:t>
            </a:r>
          </a:p>
          <a:p>
            <a:pPr lvl="2"/>
            <a:r>
              <a:rPr lang="es-US" sz="1900" dirty="0">
                <a:latin typeface="Arial" panose="020B0604020202020204" pitchFamily="34" charset="0"/>
                <a:cs typeface="Arial" panose="020B0604020202020204" pitchFamily="34" charset="0"/>
              </a:rPr>
              <a:t>Se dejan sobre el hueco hasta que sea necesario acceder.</a:t>
            </a:r>
          </a:p>
          <a:p>
            <a:pPr lvl="2"/>
            <a:r>
              <a:rPr lang="es-US" sz="1900" dirty="0">
                <a:latin typeface="Arial" panose="020B0604020202020204" pitchFamily="34" charset="0"/>
                <a:cs typeface="Arial" panose="020B0604020202020204" pitchFamily="34" charset="0"/>
              </a:rPr>
              <a:t>Se inspeccionan con periodicidad para identificar posibles deterioros.</a:t>
            </a:r>
          </a:p>
          <a:p>
            <a:pPr lvl="2"/>
            <a:r>
              <a:rPr lang="es-US" sz="1900" dirty="0">
                <a:latin typeface="Arial" panose="020B0604020202020204" pitchFamily="34" charset="0"/>
                <a:cs typeface="Arial" panose="020B0604020202020204" pitchFamily="34" charset="0"/>
              </a:rPr>
              <a:t>Aseguradas (lado a lado, y arriba y abajo) y no crean peligro de tropiezo.</a:t>
            </a:r>
          </a:p>
          <a:p>
            <a:pPr lvl="2"/>
            <a:r>
              <a:rPr lang="es-US" sz="1900" dirty="0">
                <a:latin typeface="Arial" panose="020B0604020202020204" pitchFamily="34" charset="0"/>
                <a:cs typeface="Arial" panose="020B0604020202020204" pitchFamily="34" charset="0"/>
              </a:rPr>
              <a:t>Claramente señalizadas como coberturas de huecos. (Considerar la señalización en otros idiomas)</a:t>
            </a:r>
          </a:p>
        </p:txBody>
      </p:sp>
      <p:pic>
        <p:nvPicPr>
          <p:cNvPr id="12" name="Picture 4" descr="Estas dos imágenes muestran una cubierta de hueco">
            <a:extLst>
              <a:ext uri="{FF2B5EF4-FFF2-40B4-BE49-F238E27FC236}">
                <a16:creationId xmlns:a16="http://schemas.microsoft.com/office/drawing/2014/main" id="{1515ACC9-D1DF-59F7-4545-B87DF11B254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28589" t="13666" r="21759" b="16953"/>
          <a:stretch>
            <a:fillRect/>
          </a:stretch>
        </p:blipFill>
        <p:spPr>
          <a:xfrm>
            <a:off x="1137053" y="4344649"/>
            <a:ext cx="2089212" cy="187493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3" name="Picture 5">
            <a:extLst>
              <a:ext uri="{FF2B5EF4-FFF2-40B4-BE49-F238E27FC236}">
                <a16:creationId xmlns:a16="http://schemas.microsoft.com/office/drawing/2014/main" id="{67EE4EE2-AED3-705F-DCC2-D6AE912D1904}"/>
              </a:ext>
              <a:ext uri="{C183D7F6-B498-43B3-948B-1728B52AA6E4}">
                <adec:decorative xmlns:adec="http://schemas.microsoft.com/office/drawing/2017/decorative" val="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12857" t="22858"/>
          <a:stretch>
            <a:fillRect/>
          </a:stretch>
        </p:blipFill>
        <p:spPr>
          <a:xfrm>
            <a:off x="4489309" y="4830144"/>
            <a:ext cx="2084925" cy="138390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 name="Picture 10" descr="Descripción de la cubierta de un hueco y requisitos de resistencia.">
            <a:extLst>
              <a:ext uri="{FF2B5EF4-FFF2-40B4-BE49-F238E27FC236}">
                <a16:creationId xmlns:a16="http://schemas.microsoft.com/office/drawing/2014/main" id="{DA15B32F-5EEE-99EC-9B6D-4A3D957BD2C4}"/>
              </a:ext>
            </a:extLst>
          </p:cNvPr>
          <p:cNvPicPr>
            <a:picLocks noChangeAspect="1"/>
          </p:cNvPicPr>
          <p:nvPr/>
        </p:nvPicPr>
        <p:blipFill>
          <a:blip r:embed="rId5"/>
          <a:srcRect/>
          <a:stretch/>
        </p:blipFill>
        <p:spPr>
          <a:xfrm>
            <a:off x="7590468" y="5161860"/>
            <a:ext cx="4333056" cy="1036033"/>
          </a:xfrm>
          <a:prstGeom prst="rect">
            <a:avLst/>
          </a:prstGeom>
        </p:spPr>
      </p:pic>
      <p:sp>
        <p:nvSpPr>
          <p:cNvPr id="4" name="Content Placeholder 3">
            <a:extLst>
              <a:ext uri="{FF2B5EF4-FFF2-40B4-BE49-F238E27FC236}">
                <a16:creationId xmlns:a16="http://schemas.microsoft.com/office/drawing/2014/main" id="{098F27DD-F695-E25F-CA6C-F8BA08AB9858}"/>
              </a:ext>
              <a:ext uri="{C183D7F6-B498-43B3-948B-1728B52AA6E4}">
                <adec:decorative xmlns:adec="http://schemas.microsoft.com/office/drawing/2017/decorative" val="1"/>
              </a:ext>
            </a:extLst>
          </p:cNvPr>
          <p:cNvSpPr>
            <a:spLocks noGrp="1"/>
          </p:cNvSpPr>
          <p:nvPr>
            <p:ph sz="quarter" idx="14"/>
          </p:nvPr>
        </p:nvSpPr>
        <p:spPr>
          <a:xfrm>
            <a:off x="744699" y="6479489"/>
            <a:ext cx="4333875" cy="246063"/>
          </a:xfrm>
        </p:spPr>
        <p:txBody>
          <a:bodyPr/>
          <a:lstStyle/>
          <a:p>
            <a:r>
              <a:rPr lang="es-US" dirty="0">
                <a:latin typeface="Arial" panose="020B0604020202020204" pitchFamily="34" charset="0"/>
                <a:cs typeface="Arial" panose="020B0604020202020204" pitchFamily="34" charset="0"/>
              </a:rPr>
              <a:t>Sistemas de protección contra caídas II</a:t>
            </a:r>
          </a:p>
        </p:txBody>
      </p:sp>
    </p:spTree>
    <p:extLst>
      <p:ext uri="{BB962C8B-B14F-4D97-AF65-F5344CB8AC3E}">
        <p14:creationId xmlns:p14="http://schemas.microsoft.com/office/powerpoint/2010/main" val="1785448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411">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411">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411">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41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3800" b="1" i="0" u="none" strike="noStrike" cap="none" normalizeH="0" baseline="0" noProof="0" dirty="0">
                <a:ln>
                  <a:noFill/>
                </a:ln>
                <a:solidFill>
                  <a:srgbClr val="333333"/>
                </a:solidFill>
                <a:uLnTx/>
                <a:uFillTx/>
                <a:latin typeface="Arial" panose="020B0604020202020204" pitchFamily="34" charset="0"/>
                <a:ea typeface="+mn-ea"/>
                <a:cs typeface="Arial" panose="020B0604020202020204" pitchFamily="34" charset="0"/>
              </a:rPr>
              <a:t>Protección contra caída de objetos</a:t>
            </a:r>
            <a:r>
              <a:rPr kumimoji="0" lang="es-US" sz="3800" b="1" i="0" u="none" strike="noStrike" cap="none" normalizeH="0" baseline="0" noProof="0" dirty="0">
                <a:ln>
                  <a:noFill/>
                </a:ln>
                <a:solidFill>
                  <a:schemeClr val="bg1"/>
                </a:solidFill>
                <a:uLnTx/>
                <a:uFillTx/>
                <a:latin typeface="Arial" panose="020B0604020202020204" pitchFamily="34" charset="0"/>
                <a:ea typeface="+mn-ea"/>
                <a:cs typeface="Arial" panose="020B0604020202020204" pitchFamily="34" charset="0"/>
              </a:rPr>
              <a:t> 1</a:t>
            </a:r>
          </a:p>
        </p:txBody>
      </p:sp>
      <p:sp>
        <p:nvSpPr>
          <p:cNvPr id="17411" name="Rectangle 3"/>
          <p:cNvSpPr>
            <a:spLocks noGrp="1" noChangeArrowheads="1"/>
          </p:cNvSpPr>
          <p:nvPr>
            <p:ph type="body" sz="quarter" idx="10"/>
          </p:nvPr>
        </p:nvSpPr>
        <p:spPr>
          <a:xfrm>
            <a:off x="1024320" y="1375515"/>
            <a:ext cx="9660804" cy="4668234"/>
          </a:xfrm>
        </p:spPr>
        <p:txBody>
          <a:bodyPr>
            <a:normAutofit/>
          </a:bodyPr>
          <a:lstStyle/>
          <a:p>
            <a:pPr>
              <a:lnSpc>
                <a:spcPct val="100000"/>
              </a:lnSpc>
              <a:spcBef>
                <a:spcPts val="0"/>
              </a:spcBef>
            </a:pPr>
            <a:r>
              <a:rPr lang="es-US" sz="2200" dirty="0">
                <a:latin typeface="Arial" panose="020B0604020202020204" pitchFamily="34" charset="0"/>
                <a:cs typeface="Arial" panose="020B0604020202020204" pitchFamily="34" charset="0"/>
              </a:rPr>
              <a:t>Las tablas de capellada, cuando se utilicen como protección contra la caída de objetos, se instalarán a lo largo del borde de la superficie de trabajo o de paso para proteger a los empleados que se encuentren debajo.</a:t>
            </a:r>
          </a:p>
          <a:p>
            <a:pPr marL="914400" lvl="2">
              <a:lnSpc>
                <a:spcPct val="100000"/>
              </a:lnSpc>
              <a:spcBef>
                <a:spcPts val="0"/>
              </a:spcBef>
            </a:pPr>
            <a:r>
              <a:rPr lang="es-US" sz="2200" dirty="0">
                <a:latin typeface="Arial" panose="020B0604020202020204" pitchFamily="34" charset="0"/>
                <a:cs typeface="Arial" panose="020B0604020202020204" pitchFamily="34" charset="0"/>
              </a:rPr>
              <a:t>Por lo menos 50 libras aplicadas en cualquier dirección hacia abajo o hacia afuera en cualquier punto a lo largo de la tabla de capellada.</a:t>
            </a:r>
          </a:p>
          <a:p>
            <a:pPr marL="914400" lvl="2">
              <a:lnSpc>
                <a:spcPct val="100000"/>
              </a:lnSpc>
              <a:spcBef>
                <a:spcPts val="0"/>
              </a:spcBef>
            </a:pPr>
            <a:r>
              <a:rPr lang="es-US" sz="2200" dirty="0">
                <a:latin typeface="Arial" panose="020B0604020202020204" pitchFamily="34" charset="0"/>
                <a:cs typeface="Arial" panose="020B0604020202020204" pitchFamily="34" charset="0"/>
              </a:rPr>
              <a:t>Mínimo de 3 1/2 pulgadas de altura vertical desde su borde superior hasta el nivel de la superficie de trabajo o de paso. </a:t>
            </a:r>
          </a:p>
          <a:p>
            <a:pPr marL="914400" lvl="2">
              <a:lnSpc>
                <a:spcPct val="100000"/>
              </a:lnSpc>
              <a:spcBef>
                <a:spcPts val="0"/>
              </a:spcBef>
            </a:pPr>
            <a:r>
              <a:rPr lang="es-US" sz="2200" dirty="0">
                <a:latin typeface="Arial" panose="020B0604020202020204" pitchFamily="34" charset="0"/>
                <a:cs typeface="Arial" panose="020B0604020202020204" pitchFamily="34" charset="0"/>
              </a:rPr>
              <a:t>No deben tener más de 1/4 pulgada de espacio libre por encima de la superficie de trabajo o de paso. </a:t>
            </a:r>
          </a:p>
          <a:p>
            <a:pPr marL="914400" lvl="2">
              <a:lnSpc>
                <a:spcPct val="100000"/>
              </a:lnSpc>
              <a:spcBef>
                <a:spcPts val="0"/>
              </a:spcBef>
            </a:pPr>
            <a:r>
              <a:rPr lang="es-US" sz="2200" dirty="0">
                <a:latin typeface="Arial" panose="020B0604020202020204" pitchFamily="34" charset="0"/>
                <a:cs typeface="Arial" panose="020B0604020202020204" pitchFamily="34" charset="0"/>
              </a:rPr>
              <a:t>Deben ser lisas o tener aberturas que no superen 1 pulgada (2.5 cm) en su dimensión mayor.</a:t>
            </a:r>
          </a:p>
        </p:txBody>
      </p:sp>
      <p:sp>
        <p:nvSpPr>
          <p:cNvPr id="4" name="Content Placeholder 3">
            <a:extLst>
              <a:ext uri="{FF2B5EF4-FFF2-40B4-BE49-F238E27FC236}">
                <a16:creationId xmlns:a16="http://schemas.microsoft.com/office/drawing/2014/main" id="{5C52614D-8B0D-C91B-C046-F26BE40EED86}"/>
              </a:ext>
              <a:ext uri="{C183D7F6-B498-43B3-948B-1728B52AA6E4}">
                <adec:decorative xmlns:adec="http://schemas.microsoft.com/office/drawing/2017/decorative" val="1"/>
              </a:ext>
            </a:extLst>
          </p:cNvPr>
          <p:cNvSpPr>
            <a:spLocks noGrp="1"/>
          </p:cNvSpPr>
          <p:nvPr>
            <p:ph sz="quarter" idx="14"/>
          </p:nvPr>
        </p:nvSpPr>
        <p:spPr>
          <a:xfrm>
            <a:off x="744699" y="6479489"/>
            <a:ext cx="4333875" cy="246063"/>
          </a:xfrm>
        </p:spPr>
        <p:txBody>
          <a:bodyPr/>
          <a:lstStyle/>
          <a:p>
            <a:r>
              <a:rPr lang="es-US" dirty="0">
                <a:latin typeface="Arial" panose="020B0604020202020204" pitchFamily="34" charset="0"/>
                <a:cs typeface="Arial" panose="020B0604020202020204" pitchFamily="34" charset="0"/>
              </a:rPr>
              <a:t>Sistemas de protección contra caídas II</a:t>
            </a:r>
          </a:p>
        </p:txBody>
      </p:sp>
    </p:spTree>
    <p:extLst>
      <p:ext uri="{BB962C8B-B14F-4D97-AF65-F5344CB8AC3E}">
        <p14:creationId xmlns:p14="http://schemas.microsoft.com/office/powerpoint/2010/main" val="3940633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411">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41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38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Protección contra caída de objetos</a:t>
            </a:r>
            <a:r>
              <a:rPr kumimoji="0" lang="es-US" sz="3800" b="1" i="0" u="none" strike="noStrike" cap="none" normalizeH="0" baseline="0" noProof="0" dirty="0">
                <a:ln>
                  <a:noFill/>
                </a:ln>
                <a:solidFill>
                  <a:schemeClr val="bg1"/>
                </a:solidFill>
                <a:uLnTx/>
                <a:uFillTx/>
                <a:latin typeface="Arial" panose="020B0604020202020204" pitchFamily="34" charset="0"/>
                <a:ea typeface="+mn-ea"/>
                <a:cs typeface="Arial" panose="020B0604020202020204" pitchFamily="34" charset="0"/>
              </a:rPr>
              <a:t> 2</a:t>
            </a:r>
          </a:p>
        </p:txBody>
      </p:sp>
      <p:sp>
        <p:nvSpPr>
          <p:cNvPr id="17411" name="Rectangle 3"/>
          <p:cNvSpPr>
            <a:spLocks noGrp="1" noChangeArrowheads="1"/>
          </p:cNvSpPr>
          <p:nvPr>
            <p:ph type="body" sz="quarter" idx="10"/>
          </p:nvPr>
        </p:nvSpPr>
        <p:spPr>
          <a:xfrm>
            <a:off x="1024320" y="1816273"/>
            <a:ext cx="9660804" cy="4227475"/>
          </a:xfrm>
        </p:spPr>
        <p:txBody>
          <a:bodyPr>
            <a:normAutofit/>
          </a:bodyPr>
          <a:lstStyle/>
          <a:p>
            <a:pPr>
              <a:spcBef>
                <a:spcPts val="500"/>
              </a:spcBef>
              <a:spcAft>
                <a:spcPts val="500"/>
              </a:spcAft>
            </a:pPr>
            <a:r>
              <a:rPr lang="es-US" sz="2800" dirty="0">
                <a:latin typeface="Arial" panose="020B0604020202020204" pitchFamily="34" charset="0"/>
                <a:cs typeface="Arial" panose="020B0604020202020204" pitchFamily="34" charset="0"/>
              </a:rPr>
              <a:t>1926.502(j)(1)</a:t>
            </a:r>
          </a:p>
          <a:p>
            <a:pPr>
              <a:spcBef>
                <a:spcPts val="500"/>
              </a:spcBef>
              <a:spcAft>
                <a:spcPts val="500"/>
              </a:spcAft>
            </a:pPr>
            <a:r>
              <a:rPr lang="es-US" sz="2800" dirty="0">
                <a:latin typeface="Arial" panose="020B0604020202020204" pitchFamily="34" charset="0"/>
                <a:cs typeface="Arial" panose="020B0604020202020204" pitchFamily="34" charset="0"/>
              </a:rPr>
              <a:t>Cuando las herramientas, los equipos o los materiales se apilan a una altura superior a la del borde superior de una tabla de capellada, deben instalarse paneles o pantallas desde la superficie de trabajo o de paso, o la tabla de capellada hasta la parte superior de la baranda superior o larguero intermedio de un sistema de barandas, a una distancia suficiente como para proteger a los empleados que se encuentren debajo.</a:t>
            </a:r>
          </a:p>
        </p:txBody>
      </p:sp>
      <p:sp>
        <p:nvSpPr>
          <p:cNvPr id="4" name="Content Placeholder 3">
            <a:extLst>
              <a:ext uri="{FF2B5EF4-FFF2-40B4-BE49-F238E27FC236}">
                <a16:creationId xmlns:a16="http://schemas.microsoft.com/office/drawing/2014/main" id="{2863D17F-F2FE-B60D-E1CF-41EB02D4046E}"/>
              </a:ext>
              <a:ext uri="{C183D7F6-B498-43B3-948B-1728B52AA6E4}">
                <adec:decorative xmlns:adec="http://schemas.microsoft.com/office/drawing/2017/decorative" val="1"/>
              </a:ext>
            </a:extLst>
          </p:cNvPr>
          <p:cNvSpPr>
            <a:spLocks noGrp="1"/>
          </p:cNvSpPr>
          <p:nvPr>
            <p:ph sz="quarter" idx="14"/>
          </p:nvPr>
        </p:nvSpPr>
        <p:spPr>
          <a:xfrm>
            <a:off x="744699" y="6480759"/>
            <a:ext cx="4333875" cy="246063"/>
          </a:xfrm>
        </p:spPr>
        <p:txBody>
          <a:bodyPr/>
          <a:lstStyle/>
          <a:p>
            <a:r>
              <a:rPr lang="es-US" dirty="0">
                <a:latin typeface="Arial" panose="020B0604020202020204" pitchFamily="34" charset="0"/>
                <a:cs typeface="Arial" panose="020B0604020202020204" pitchFamily="34" charset="0"/>
              </a:rPr>
              <a:t>Sistemas de protección contra caídas II</a:t>
            </a:r>
          </a:p>
        </p:txBody>
      </p:sp>
    </p:spTree>
    <p:extLst>
      <p:ext uri="{BB962C8B-B14F-4D97-AF65-F5344CB8AC3E}">
        <p14:creationId xmlns:p14="http://schemas.microsoft.com/office/powerpoint/2010/main" val="297290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38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Protección contra caída de objetos</a:t>
            </a:r>
            <a:r>
              <a:rPr kumimoji="0" lang="es-US" sz="3800" b="1" i="0" u="none" strike="noStrike" cap="none" normalizeH="0" baseline="0" noProof="0" dirty="0">
                <a:ln>
                  <a:noFill/>
                </a:ln>
                <a:solidFill>
                  <a:schemeClr val="bg1"/>
                </a:solidFill>
                <a:uLnTx/>
                <a:uFillTx/>
                <a:latin typeface="Arial" panose="020B0604020202020204" pitchFamily="34" charset="0"/>
                <a:ea typeface="+mn-ea"/>
                <a:cs typeface="Arial" panose="020B0604020202020204" pitchFamily="34" charset="0"/>
              </a:rPr>
              <a:t> 3</a:t>
            </a:r>
          </a:p>
          <a:p>
            <a:pPr marL="0" marR="0" lvl="0" indent="0" algn="l" defTabSz="914400" rtl="0" eaLnBrk="1" fontAlgn="auto" latinLnBrk="0" hangingPunct="1">
              <a:lnSpc>
                <a:spcPct val="90000"/>
              </a:lnSpc>
              <a:spcBef>
                <a:spcPts val="1000"/>
              </a:spcBef>
              <a:spcAft>
                <a:spcPts val="0"/>
              </a:spcAft>
              <a:buClrTx/>
              <a:buSzTx/>
              <a:buFontTx/>
              <a:buNone/>
              <a:tabLst/>
              <a:defRPr/>
            </a:pPr>
            <a:endParaRPr kumimoji="0" lang="en-US" sz="3800" b="0" i="0" u="none" strike="noStrike" kern="1200" cap="none" spc="0" normalizeH="0" baseline="0" noProof="0" dirty="0">
              <a:ln>
                <a:noFill/>
              </a:ln>
              <a:solidFill>
                <a:srgbClr val="333333"/>
              </a:solidFill>
              <a:effectLst/>
              <a:uLnTx/>
              <a:uFillTx/>
              <a:latin typeface="Arial" panose="020B0604020202020204" pitchFamily="34" charset="0"/>
              <a:ea typeface="+mn-ea"/>
              <a:cs typeface="Arial" panose="020B0604020202020204" pitchFamily="34" charset="0"/>
            </a:endParaRPr>
          </a:p>
        </p:txBody>
      </p:sp>
      <p:sp>
        <p:nvSpPr>
          <p:cNvPr id="17411" name="Rectangle 3"/>
          <p:cNvSpPr>
            <a:spLocks noGrp="1" noChangeArrowheads="1"/>
          </p:cNvSpPr>
          <p:nvPr>
            <p:ph type="body" sz="quarter" idx="10"/>
          </p:nvPr>
        </p:nvSpPr>
        <p:spPr>
          <a:xfrm>
            <a:off x="1024320" y="1871831"/>
            <a:ext cx="9660804" cy="4145792"/>
          </a:xfrm>
        </p:spPr>
        <p:txBody>
          <a:bodyPr>
            <a:normAutofit fontScale="92500" lnSpcReduction="10000"/>
          </a:bodyPr>
          <a:lstStyle/>
          <a:p>
            <a:pPr>
              <a:lnSpc>
                <a:spcPct val="100000"/>
              </a:lnSpc>
              <a:spcBef>
                <a:spcPts val="0"/>
              </a:spcBef>
            </a:pPr>
            <a:r>
              <a:rPr lang="es-US" sz="2400" dirty="0">
                <a:latin typeface="Arial" panose="020B0604020202020204" pitchFamily="34" charset="0"/>
                <a:cs typeface="Arial" panose="020B0604020202020204" pitchFamily="34" charset="0"/>
              </a:rPr>
              <a:t>Los sistemas de barandas, cuando se utilicen como protección contra la caída de objetos, deberán tener todas las aberturas lo suficientemente pequeñas como para impedir el paso de posibles objetos que podrían caer. 1926.502(j)(5)</a:t>
            </a:r>
          </a:p>
          <a:p>
            <a:pPr>
              <a:lnSpc>
                <a:spcPct val="100000"/>
              </a:lnSpc>
              <a:spcBef>
                <a:spcPts val="0"/>
              </a:spcBef>
            </a:pPr>
            <a:endParaRPr lang="en-US" sz="2400" dirty="0">
              <a:latin typeface="Arial" panose="020B0604020202020204" pitchFamily="34" charset="0"/>
              <a:cs typeface="Arial" panose="020B0604020202020204" pitchFamily="34" charset="0"/>
            </a:endParaRPr>
          </a:p>
          <a:p>
            <a:pPr>
              <a:lnSpc>
                <a:spcPct val="100000"/>
              </a:lnSpc>
              <a:spcBef>
                <a:spcPts val="0"/>
              </a:spcBef>
            </a:pPr>
            <a:r>
              <a:rPr lang="es-US" sz="2400" dirty="0">
                <a:latin typeface="Arial" panose="020B0604020202020204" pitchFamily="34" charset="0"/>
                <a:cs typeface="Arial" panose="020B0604020202020204" pitchFamily="34" charset="0"/>
              </a:rPr>
              <a:t>Durante la realización de trabajos de albañilería en alto y trabajos relacionados:</a:t>
            </a:r>
          </a:p>
          <a:p>
            <a:pPr marL="739775" lvl="2">
              <a:lnSpc>
                <a:spcPct val="100000"/>
              </a:lnSpc>
              <a:spcBef>
                <a:spcPts val="0"/>
              </a:spcBef>
            </a:pPr>
            <a:r>
              <a:rPr lang="es-US" sz="2400" dirty="0">
                <a:latin typeface="Arial" panose="020B0604020202020204" pitchFamily="34" charset="0"/>
                <a:cs typeface="Arial" panose="020B0604020202020204" pitchFamily="34" charset="0"/>
              </a:rPr>
              <a:t>No se almacenarán materiales o equipos, excepto mampostería y mortero, a menos de 4 pies (1.2 m) del borde de trabajo.</a:t>
            </a:r>
          </a:p>
          <a:p>
            <a:pPr marL="739775" lvl="2">
              <a:lnSpc>
                <a:spcPct val="100000"/>
              </a:lnSpc>
              <a:spcBef>
                <a:spcPts val="0"/>
              </a:spcBef>
            </a:pPr>
            <a:r>
              <a:rPr lang="es-US" sz="2400" dirty="0">
                <a:latin typeface="Arial" panose="020B0604020202020204" pitchFamily="34" charset="0"/>
                <a:cs typeface="Arial" panose="020B0604020202020204" pitchFamily="34" charset="0"/>
              </a:rPr>
              <a:t>El exceso de morteros, las unidades de mampostería rotas o esparcidas y todos los demás materiales y escombros se mantendrán alejados del área de trabajo mediante su retirada a intervalos regulares. 1926.502(j)(6)</a:t>
            </a:r>
          </a:p>
        </p:txBody>
      </p:sp>
      <p:sp>
        <p:nvSpPr>
          <p:cNvPr id="4" name="Content Placeholder 3">
            <a:extLst>
              <a:ext uri="{FF2B5EF4-FFF2-40B4-BE49-F238E27FC236}">
                <a16:creationId xmlns:a16="http://schemas.microsoft.com/office/drawing/2014/main" id="{B845290B-3CE6-B0BC-9088-71DDF86BC6B3}"/>
              </a:ext>
              <a:ext uri="{C183D7F6-B498-43B3-948B-1728B52AA6E4}">
                <adec:decorative xmlns:adec="http://schemas.microsoft.com/office/drawing/2017/decorative" val="1"/>
              </a:ext>
            </a:extLst>
          </p:cNvPr>
          <p:cNvSpPr>
            <a:spLocks/>
          </p:cNvSpPr>
          <p:nvPr/>
        </p:nvSpPr>
        <p:spPr>
          <a:xfrm>
            <a:off x="744699" y="6480759"/>
            <a:ext cx="4333875" cy="2460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1000" b="0"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Sistemas de protección contra caídas II</a:t>
            </a:r>
          </a:p>
        </p:txBody>
      </p:sp>
    </p:spTree>
    <p:extLst>
      <p:ext uri="{BB962C8B-B14F-4D97-AF65-F5344CB8AC3E}">
        <p14:creationId xmlns:p14="http://schemas.microsoft.com/office/powerpoint/2010/main" val="1731666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411">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41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3800" b="1" i="0" u="none" strike="noStrike" cap="none" normalizeH="0" baseline="0" noProof="0">
                <a:ln>
                  <a:noFill/>
                </a:ln>
                <a:solidFill>
                  <a:srgbClr val="333333"/>
                </a:solidFill>
                <a:uLnTx/>
                <a:uFillTx/>
                <a:latin typeface="Arial" panose="020B0604020202020204" pitchFamily="34" charset="0"/>
                <a:ea typeface="+mn-ea"/>
                <a:cs typeface="Arial" panose="020B0604020202020204" pitchFamily="34" charset="0"/>
              </a:rPr>
              <a:t>Protección contra caída de objetos</a:t>
            </a:r>
            <a:r>
              <a:rPr kumimoji="0" lang="es-US" sz="38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 4</a:t>
            </a:r>
          </a:p>
        </p:txBody>
      </p:sp>
      <p:sp>
        <p:nvSpPr>
          <p:cNvPr id="17411" name="Rectangle 3"/>
          <p:cNvSpPr>
            <a:spLocks noGrp="1" noChangeArrowheads="1"/>
          </p:cNvSpPr>
          <p:nvPr>
            <p:ph type="body" sz="quarter" idx="10"/>
          </p:nvPr>
        </p:nvSpPr>
        <p:spPr>
          <a:xfrm>
            <a:off x="1024320" y="1871831"/>
            <a:ext cx="9834180" cy="3310665"/>
          </a:xfrm>
        </p:spPr>
        <p:txBody>
          <a:bodyPr>
            <a:noAutofit/>
          </a:bodyPr>
          <a:lstStyle/>
          <a:p>
            <a:pPr>
              <a:lnSpc>
                <a:spcPct val="100000"/>
              </a:lnSpc>
              <a:spcBef>
                <a:spcPts val="0"/>
              </a:spcBef>
            </a:pPr>
            <a:r>
              <a:rPr lang="es-US" sz="2200" dirty="0">
                <a:latin typeface="Arial" panose="020B0604020202020204" pitchFamily="34" charset="0"/>
                <a:cs typeface="Arial" panose="020B0604020202020204" pitchFamily="34" charset="0"/>
              </a:rPr>
              <a:t>Durante la realización de trabajos en techos:</a:t>
            </a:r>
          </a:p>
          <a:p>
            <a:pPr marL="739775" lvl="2">
              <a:lnSpc>
                <a:spcPct val="100000"/>
              </a:lnSpc>
              <a:spcBef>
                <a:spcPts val="0"/>
              </a:spcBef>
            </a:pPr>
            <a:r>
              <a:rPr lang="es-US" sz="2200" dirty="0">
                <a:latin typeface="Arial" panose="020B0604020202020204" pitchFamily="34" charset="0"/>
                <a:cs typeface="Arial" panose="020B0604020202020204" pitchFamily="34" charset="0"/>
              </a:rPr>
              <a:t>Los materiales y equipos no se almacenarán a menos de 6 pies (1.8 m) del borde de un techo, a menos que se instalen barandas en el borde.</a:t>
            </a:r>
          </a:p>
          <a:p>
            <a:pPr marL="739775" lvl="2">
              <a:lnSpc>
                <a:spcPct val="100000"/>
              </a:lnSpc>
              <a:spcBef>
                <a:spcPts val="0"/>
              </a:spcBef>
            </a:pPr>
            <a:r>
              <a:rPr lang="es-US" sz="2200" dirty="0">
                <a:latin typeface="Arial" panose="020B0604020202020204" pitchFamily="34" charset="0"/>
                <a:cs typeface="Arial" panose="020B0604020202020204" pitchFamily="34" charset="0"/>
              </a:rPr>
              <a:t>Los materiales apilados, agrupados o colocados cerca del borde del techo deben ser estables y mantenerse por sí solos.</a:t>
            </a:r>
          </a:p>
          <a:p>
            <a:pPr>
              <a:lnSpc>
                <a:spcPct val="100000"/>
              </a:lnSpc>
              <a:spcBef>
                <a:spcPts val="0"/>
              </a:spcBef>
            </a:pPr>
            <a:endParaRPr lang="en-US" sz="2200" dirty="0">
              <a:latin typeface="Arial" panose="020B0604020202020204" pitchFamily="34" charset="0"/>
              <a:cs typeface="Arial" panose="020B0604020202020204" pitchFamily="34" charset="0"/>
            </a:endParaRPr>
          </a:p>
          <a:p>
            <a:pPr>
              <a:lnSpc>
                <a:spcPct val="100000"/>
              </a:lnSpc>
              <a:spcBef>
                <a:spcPts val="0"/>
              </a:spcBef>
            </a:pPr>
            <a:r>
              <a:rPr lang="es-US" sz="2200" dirty="0">
                <a:latin typeface="Arial" panose="020B0604020202020204" pitchFamily="34" charset="0"/>
                <a:cs typeface="Arial" panose="020B0604020202020204" pitchFamily="34" charset="0"/>
              </a:rPr>
              <a:t>Las capotas, cuando se las utiliza como protección contra la caída de objetos, deberán ser lo suficientemente resistentes como para evitar el desplome y la penetración de cualquier objeto que podría caer sobre la capota.</a:t>
            </a:r>
          </a:p>
        </p:txBody>
      </p:sp>
      <p:sp>
        <p:nvSpPr>
          <p:cNvPr id="4" name="Content Placeholder 3">
            <a:extLst>
              <a:ext uri="{FF2B5EF4-FFF2-40B4-BE49-F238E27FC236}">
                <a16:creationId xmlns:a16="http://schemas.microsoft.com/office/drawing/2014/main" id="{E003A941-415D-D789-6AD7-396024BCDD37}"/>
              </a:ext>
              <a:ext uri="{C183D7F6-B498-43B3-948B-1728B52AA6E4}">
                <adec:decorative xmlns:adec="http://schemas.microsoft.com/office/drawing/2017/decorative" val="1"/>
              </a:ext>
            </a:extLst>
          </p:cNvPr>
          <p:cNvSpPr>
            <a:spLocks noGrp="1"/>
          </p:cNvSpPr>
          <p:nvPr>
            <p:ph sz="quarter" idx="14"/>
          </p:nvPr>
        </p:nvSpPr>
        <p:spPr>
          <a:xfrm>
            <a:off x="744699" y="6480759"/>
            <a:ext cx="4333875" cy="246063"/>
          </a:xfrm>
        </p:spPr>
        <p:txBody>
          <a:bodyPr/>
          <a:lstStyle/>
          <a:p>
            <a:r>
              <a:rPr lang="es-US" dirty="0">
                <a:latin typeface="Arial" panose="020B0604020202020204" pitchFamily="34" charset="0"/>
                <a:cs typeface="Arial" panose="020B0604020202020204" pitchFamily="34" charset="0"/>
              </a:rPr>
              <a:t>Sistemas de protección contra caídas II</a:t>
            </a:r>
          </a:p>
        </p:txBody>
      </p:sp>
    </p:spTree>
    <p:extLst>
      <p:ext uri="{BB962C8B-B14F-4D97-AF65-F5344CB8AC3E}">
        <p14:creationId xmlns:p14="http://schemas.microsoft.com/office/powerpoint/2010/main" val="3790696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1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Plan de protección contra caídas</a:t>
            </a:r>
            <a:r>
              <a:rPr kumimoji="0" lang="es-US" sz="44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 1</a:t>
            </a:r>
          </a:p>
        </p:txBody>
      </p:sp>
      <p:sp>
        <p:nvSpPr>
          <p:cNvPr id="17411" name="Rectangle 3"/>
          <p:cNvSpPr>
            <a:spLocks noGrp="1" noChangeArrowheads="1"/>
          </p:cNvSpPr>
          <p:nvPr>
            <p:ph type="body" sz="quarter" idx="10"/>
          </p:nvPr>
        </p:nvSpPr>
        <p:spPr/>
        <p:txBody>
          <a:bodyPr/>
          <a:lstStyle/>
          <a:p>
            <a:pPr>
              <a:lnSpc>
                <a:spcPct val="100000"/>
              </a:lnSpc>
              <a:spcBef>
                <a:spcPts val="0"/>
              </a:spcBef>
            </a:pPr>
            <a:r>
              <a:rPr lang="es-US" sz="2400">
                <a:latin typeface="Arial" panose="020B0604020202020204" pitchFamily="34" charset="0"/>
                <a:cs typeface="Arial" panose="020B0604020202020204" pitchFamily="34" charset="0"/>
              </a:rPr>
              <a:t>Permitido para: </a:t>
            </a:r>
          </a:p>
          <a:p>
            <a:pPr marL="687388" lvl="2">
              <a:lnSpc>
                <a:spcPct val="100000"/>
              </a:lnSpc>
              <a:spcBef>
                <a:spcPts val="0"/>
              </a:spcBef>
            </a:pPr>
            <a:r>
              <a:rPr lang="es-US" sz="2400">
                <a:latin typeface="Arial" panose="020B0604020202020204" pitchFamily="34" charset="0"/>
                <a:cs typeface="Arial" panose="020B0604020202020204" pitchFamily="34" charset="0"/>
              </a:rPr>
              <a:t>trabajos en bordes salientes</a:t>
            </a:r>
          </a:p>
          <a:p>
            <a:pPr marL="687388" lvl="2">
              <a:lnSpc>
                <a:spcPct val="100000"/>
              </a:lnSpc>
              <a:spcBef>
                <a:spcPts val="0"/>
              </a:spcBef>
            </a:pPr>
            <a:r>
              <a:rPr lang="es-US" sz="2400">
                <a:latin typeface="Arial" panose="020B0604020202020204" pitchFamily="34" charset="0"/>
                <a:cs typeface="Arial" panose="020B0604020202020204" pitchFamily="34" charset="0"/>
              </a:rPr>
              <a:t>montaje de prefabricados de hormigón</a:t>
            </a:r>
          </a:p>
          <a:p>
            <a:pPr marL="687388" lvl="2">
              <a:lnSpc>
                <a:spcPct val="100000"/>
              </a:lnSpc>
              <a:spcBef>
                <a:spcPts val="0"/>
              </a:spcBef>
            </a:pPr>
            <a:r>
              <a:rPr lang="es-US" sz="2400">
                <a:latin typeface="Arial" panose="020B0604020202020204" pitchFamily="34" charset="0"/>
                <a:cs typeface="Arial" panose="020B0604020202020204" pitchFamily="34" charset="0"/>
              </a:rPr>
              <a:t>construcción residencial</a:t>
            </a:r>
          </a:p>
          <a:p>
            <a:pPr>
              <a:lnSpc>
                <a:spcPct val="100000"/>
              </a:lnSpc>
              <a:spcBef>
                <a:spcPts val="0"/>
              </a:spcBef>
            </a:pPr>
            <a:endParaRPr lang="en-US" sz="2400" dirty="0">
              <a:latin typeface="Arial" panose="020B0604020202020204" pitchFamily="34" charset="0"/>
              <a:cs typeface="Arial" panose="020B0604020202020204" pitchFamily="34" charset="0"/>
            </a:endParaRPr>
          </a:p>
          <a:p>
            <a:pPr>
              <a:lnSpc>
                <a:spcPct val="100000"/>
              </a:lnSpc>
              <a:spcBef>
                <a:spcPts val="0"/>
              </a:spcBef>
            </a:pPr>
            <a:r>
              <a:rPr lang="es-US" sz="2400">
                <a:latin typeface="Arial" panose="020B0604020202020204" pitchFamily="34" charset="0"/>
                <a:cs typeface="Arial" panose="020B0604020202020204" pitchFamily="34" charset="0"/>
              </a:rPr>
              <a:t>Los planes de caída por escrito específicos de la obra se consideran una alternativa para estas actividades.</a:t>
            </a:r>
          </a:p>
          <a:p>
            <a:pPr>
              <a:spcBef>
                <a:spcPts val="500"/>
              </a:spcBef>
              <a:spcAft>
                <a:spcPts val="500"/>
              </a:spcAft>
            </a:pPr>
            <a:endParaRPr lang="en-US" dirty="0">
              <a:latin typeface="Arial" panose="020B0604020202020204" pitchFamily="34" charset="0"/>
              <a:cs typeface="Arial" panose="020B0604020202020204" pitchFamily="34" charset="0"/>
            </a:endParaRPr>
          </a:p>
        </p:txBody>
      </p:sp>
      <p:sp>
        <p:nvSpPr>
          <p:cNvPr id="4" name="Content Placeholder 3">
            <a:extLst>
              <a:ext uri="{FF2B5EF4-FFF2-40B4-BE49-F238E27FC236}">
                <a16:creationId xmlns:a16="http://schemas.microsoft.com/office/drawing/2014/main" id="{80E7885D-7AA8-E478-18EA-BD39882DA048}"/>
              </a:ext>
              <a:ext uri="{C183D7F6-B498-43B3-948B-1728B52AA6E4}">
                <adec:decorative xmlns:adec="http://schemas.microsoft.com/office/drawing/2017/decorative" val="1"/>
              </a:ext>
            </a:extLst>
          </p:cNvPr>
          <p:cNvSpPr>
            <a:spLocks noGrp="1"/>
          </p:cNvSpPr>
          <p:nvPr>
            <p:ph sz="quarter" idx="14"/>
          </p:nvPr>
        </p:nvSpPr>
        <p:spPr>
          <a:xfrm>
            <a:off x="744699" y="6480759"/>
            <a:ext cx="4333875" cy="246063"/>
          </a:xfrm>
        </p:spPr>
        <p:txBody>
          <a:bodyPr/>
          <a:lstStyle/>
          <a:p>
            <a:r>
              <a:rPr lang="es-US" dirty="0">
                <a:latin typeface="Arial" panose="020B0604020202020204" pitchFamily="34" charset="0"/>
                <a:cs typeface="Arial" panose="020B0604020202020204" pitchFamily="34" charset="0"/>
              </a:rPr>
              <a:t>Sistemas de protección contra caídas II</a:t>
            </a:r>
          </a:p>
        </p:txBody>
      </p:sp>
    </p:spTree>
    <p:extLst>
      <p:ext uri="{BB962C8B-B14F-4D97-AF65-F5344CB8AC3E}">
        <p14:creationId xmlns:p14="http://schemas.microsoft.com/office/powerpoint/2010/main" val="561789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411">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741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FA9EF77-1B61-F7A4-2D65-B42BC6C87A3E}"/>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Objetivos de aprendizaje </a:t>
            </a:r>
            <a:r>
              <a:rPr kumimoji="0" lang="es-US" sz="44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2</a:t>
            </a:r>
          </a:p>
        </p:txBody>
      </p:sp>
      <p:sp>
        <p:nvSpPr>
          <p:cNvPr id="2" name="Text Placeholder 1">
            <a:extLst>
              <a:ext uri="{FF2B5EF4-FFF2-40B4-BE49-F238E27FC236}">
                <a16:creationId xmlns:a16="http://schemas.microsoft.com/office/drawing/2014/main" id="{9D645700-6E6E-B1AB-4CDB-2527118E1C2A}"/>
              </a:ext>
            </a:extLst>
          </p:cNvPr>
          <p:cNvSpPr>
            <a:spLocks noGrp="1"/>
          </p:cNvSpPr>
          <p:nvPr>
            <p:ph type="body" sz="quarter" idx="10"/>
          </p:nvPr>
        </p:nvSpPr>
        <p:spPr>
          <a:xfrm>
            <a:off x="1024320" y="1871831"/>
            <a:ext cx="10443780" cy="3310665"/>
          </a:xfrm>
        </p:spPr>
        <p:txBody>
          <a:bodyPr>
            <a:normAutofit lnSpcReduction="10000"/>
          </a:bodyPr>
          <a:lstStyle/>
          <a:p>
            <a:pPr>
              <a:lnSpc>
                <a:spcPct val="100000"/>
              </a:lnSpc>
              <a:spcBef>
                <a:spcPts val="0"/>
              </a:spcBef>
            </a:pPr>
            <a:r>
              <a:rPr lang="es-US" sz="2800" dirty="0">
                <a:latin typeface="Arial" panose="020B0604020202020204" pitchFamily="34" charset="0"/>
                <a:cs typeface="Arial" panose="020B0604020202020204" pitchFamily="34" charset="0"/>
              </a:rPr>
              <a:t>Comprensión de las prácticas recomendadas básicas asociadas con los sistemas de protección contra caídas siguientes:</a:t>
            </a:r>
          </a:p>
          <a:p>
            <a:pPr lvl="2">
              <a:lnSpc>
                <a:spcPct val="100000"/>
              </a:lnSpc>
              <a:spcBef>
                <a:spcPts val="0"/>
              </a:spcBef>
            </a:pPr>
            <a:r>
              <a:rPr lang="es-US" sz="2800" dirty="0">
                <a:latin typeface="Arial" panose="020B0604020202020204" pitchFamily="34" charset="0"/>
                <a:cs typeface="Arial" panose="020B0604020202020204" pitchFamily="34" charset="0"/>
              </a:rPr>
              <a:t>Sistemas de control de seguridad</a:t>
            </a:r>
          </a:p>
          <a:p>
            <a:pPr lvl="2">
              <a:lnSpc>
                <a:spcPct val="100000"/>
              </a:lnSpc>
              <a:spcBef>
                <a:spcPts val="0"/>
              </a:spcBef>
            </a:pPr>
            <a:r>
              <a:rPr lang="es-US" sz="2800" dirty="0">
                <a:latin typeface="Arial" panose="020B0604020202020204" pitchFamily="34" charset="0"/>
                <a:cs typeface="Arial" panose="020B0604020202020204" pitchFamily="34" charset="0"/>
              </a:rPr>
              <a:t>Cubiertas</a:t>
            </a:r>
          </a:p>
          <a:p>
            <a:pPr lvl="2">
              <a:lnSpc>
                <a:spcPct val="100000"/>
              </a:lnSpc>
              <a:spcBef>
                <a:spcPts val="0"/>
              </a:spcBef>
            </a:pPr>
            <a:r>
              <a:rPr lang="es-US" sz="2800" dirty="0">
                <a:latin typeface="Arial" panose="020B0604020202020204" pitchFamily="34" charset="0"/>
                <a:cs typeface="Arial" panose="020B0604020202020204" pitchFamily="34" charset="0"/>
              </a:rPr>
              <a:t>Protección contra caída de objetos</a:t>
            </a:r>
          </a:p>
          <a:p>
            <a:pPr lvl="2">
              <a:lnSpc>
                <a:spcPct val="100000"/>
              </a:lnSpc>
              <a:spcBef>
                <a:spcPts val="0"/>
              </a:spcBef>
            </a:pPr>
            <a:r>
              <a:rPr lang="es-US" sz="2800" dirty="0">
                <a:latin typeface="Arial" panose="020B0604020202020204" pitchFamily="34" charset="0"/>
                <a:cs typeface="Arial" panose="020B0604020202020204" pitchFamily="34" charset="0"/>
              </a:rPr>
              <a:t>Plan de protección contra caídas</a:t>
            </a:r>
          </a:p>
          <a:p>
            <a:pPr lvl="2">
              <a:lnSpc>
                <a:spcPct val="100000"/>
              </a:lnSpc>
              <a:spcBef>
                <a:spcPts val="0"/>
              </a:spcBef>
            </a:pPr>
            <a:r>
              <a:rPr lang="es-US" sz="2800" dirty="0">
                <a:latin typeface="Arial" panose="020B0604020202020204" pitchFamily="34" charset="0"/>
                <a:cs typeface="Arial" panose="020B0604020202020204" pitchFamily="34" charset="0"/>
              </a:rPr>
              <a:t>Requisitos de capacitación de protección contra caídas</a:t>
            </a:r>
          </a:p>
          <a:p>
            <a:pPr marL="914400" lvl="2" indent="0">
              <a:buNone/>
            </a:pPr>
            <a:endParaRPr lang="en-US" sz="1800" dirty="0">
              <a:latin typeface="Arial" panose="020B0604020202020204" pitchFamily="34" charset="0"/>
              <a:cs typeface="Arial" panose="020B0604020202020204" pitchFamily="34" charset="0"/>
            </a:endParaRPr>
          </a:p>
        </p:txBody>
      </p:sp>
      <p:sp>
        <p:nvSpPr>
          <p:cNvPr id="5" name="Content Placeholder 3">
            <a:extLst>
              <a:ext uri="{FF2B5EF4-FFF2-40B4-BE49-F238E27FC236}">
                <a16:creationId xmlns:a16="http://schemas.microsoft.com/office/drawing/2014/main" id="{094F2660-3595-A650-0FF1-FE3D93677682}"/>
              </a:ext>
              <a:ext uri="{C183D7F6-B498-43B3-948B-1728B52AA6E4}">
                <adec:decorative xmlns:adec="http://schemas.microsoft.com/office/drawing/2017/decorative" val="1"/>
              </a:ext>
            </a:extLst>
          </p:cNvPr>
          <p:cNvSpPr>
            <a:spLocks noGrp="1"/>
          </p:cNvSpPr>
          <p:nvPr>
            <p:ph sz="quarter" idx="14"/>
          </p:nvPr>
        </p:nvSpPr>
        <p:spPr>
          <a:xfrm>
            <a:off x="694595" y="6479489"/>
            <a:ext cx="4333875" cy="246063"/>
          </a:xfrm>
        </p:spPr>
        <p:txBody>
          <a:bodyPr/>
          <a:lstStyle/>
          <a:p>
            <a:r>
              <a:rPr lang="es-US" dirty="0">
                <a:latin typeface="Arial" panose="020B0604020202020204" pitchFamily="34" charset="0"/>
                <a:cs typeface="Arial" panose="020B0604020202020204" pitchFamily="34" charset="0"/>
              </a:rPr>
              <a:t>Sistemas de protección contra caídas II</a:t>
            </a:r>
          </a:p>
        </p:txBody>
      </p:sp>
    </p:spTree>
    <p:extLst>
      <p:ext uri="{BB962C8B-B14F-4D97-AF65-F5344CB8AC3E}">
        <p14:creationId xmlns:p14="http://schemas.microsoft.com/office/powerpoint/2010/main" val="18711602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Plan de protección contra caídas</a:t>
            </a:r>
            <a:r>
              <a:rPr kumimoji="0" lang="es-US" sz="44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 2</a:t>
            </a:r>
          </a:p>
        </p:txBody>
      </p:sp>
      <p:sp>
        <p:nvSpPr>
          <p:cNvPr id="17411" name="Rectangle 3"/>
          <p:cNvSpPr>
            <a:spLocks noGrp="1" noChangeArrowheads="1"/>
          </p:cNvSpPr>
          <p:nvPr>
            <p:ph type="body" sz="quarter" idx="10"/>
          </p:nvPr>
        </p:nvSpPr>
        <p:spPr>
          <a:xfrm>
            <a:off x="1024320" y="1871831"/>
            <a:ext cx="9660804" cy="3802459"/>
          </a:xfrm>
        </p:spPr>
        <p:txBody>
          <a:bodyPr>
            <a:normAutofit fontScale="92500" lnSpcReduction="10000"/>
          </a:bodyPr>
          <a:lstStyle/>
          <a:p>
            <a:pPr>
              <a:lnSpc>
                <a:spcPct val="100000"/>
              </a:lnSpc>
              <a:spcBef>
                <a:spcPct val="0"/>
              </a:spcBef>
            </a:pPr>
            <a:r>
              <a:rPr lang="es-US" sz="2400" dirty="0">
                <a:latin typeface="Arial" panose="020B0604020202020204" pitchFamily="34" charset="0"/>
                <a:cs typeface="Arial" panose="020B0604020202020204" pitchFamily="34" charset="0"/>
              </a:rPr>
              <a:t>Si el empleador puede demostrar que los sistemas de protección contra caídas requeridos son inviables o crean un peligro mayor, el empleador debe, en su lugar, desarrollar e implementar un plan de protección contra caídas específico para el lugar de trabajo por escrito de acuerdo con el </a:t>
            </a:r>
            <a:r>
              <a:rPr lang="es-US" sz="2400" b="1" dirty="0">
                <a:latin typeface="Arial" panose="020B0604020202020204" pitchFamily="34" charset="0"/>
                <a:cs typeface="Arial" panose="020B0604020202020204" pitchFamily="34" charset="0"/>
              </a:rPr>
              <a:t>Título 29 del </a:t>
            </a:r>
            <a:r>
              <a:rPr lang="es-US" sz="2400" b="1" dirty="0" err="1">
                <a:latin typeface="Arial" panose="020B0604020202020204" pitchFamily="34" charset="0"/>
                <a:cs typeface="Arial" panose="020B0604020202020204" pitchFamily="34" charset="0"/>
              </a:rPr>
              <a:t>CFR</a:t>
            </a:r>
            <a:r>
              <a:rPr lang="es-US" sz="2400" b="1" dirty="0">
                <a:latin typeface="Arial" panose="020B0604020202020204" pitchFamily="34" charset="0"/>
                <a:cs typeface="Arial" panose="020B0604020202020204" pitchFamily="34" charset="0"/>
              </a:rPr>
              <a:t>, parte 1926.502(k).</a:t>
            </a:r>
          </a:p>
          <a:p>
            <a:pPr lvl="1">
              <a:lnSpc>
                <a:spcPct val="100000"/>
              </a:lnSpc>
              <a:spcBef>
                <a:spcPct val="0"/>
              </a:spcBef>
            </a:pPr>
            <a:endParaRPr lang="en-US" b="1" dirty="0">
              <a:latin typeface="Arial" panose="020B0604020202020204" pitchFamily="34" charset="0"/>
              <a:cs typeface="Arial" panose="020B0604020202020204" pitchFamily="34" charset="0"/>
            </a:endParaRPr>
          </a:p>
          <a:p>
            <a:pPr lvl="2">
              <a:lnSpc>
                <a:spcPct val="100000"/>
              </a:lnSpc>
              <a:spcBef>
                <a:spcPct val="0"/>
              </a:spcBef>
            </a:pPr>
            <a:r>
              <a:rPr lang="es-US" sz="2400" dirty="0">
                <a:latin typeface="Arial" panose="020B0604020202020204" pitchFamily="34" charset="0"/>
                <a:cs typeface="Arial" panose="020B0604020202020204" pitchFamily="34" charset="0"/>
              </a:rPr>
              <a:t>La </a:t>
            </a:r>
            <a:r>
              <a:rPr lang="es-US" sz="2400" dirty="0" err="1">
                <a:latin typeface="Arial" panose="020B0604020202020204" pitchFamily="34" charset="0"/>
                <a:cs typeface="Arial" panose="020B0604020202020204" pitchFamily="34" charset="0"/>
              </a:rPr>
              <a:t>OSHA</a:t>
            </a:r>
            <a:r>
              <a:rPr lang="es-US" sz="2400" dirty="0">
                <a:latin typeface="Arial" panose="020B0604020202020204" pitchFamily="34" charset="0"/>
                <a:cs typeface="Arial" panose="020B0604020202020204" pitchFamily="34" charset="0"/>
              </a:rPr>
              <a:t> no considera que la “inviabilidad económica” sea una base para no proporcionar protección convencional contra caídas. </a:t>
            </a:r>
          </a:p>
          <a:p>
            <a:pPr>
              <a:lnSpc>
                <a:spcPct val="100000"/>
              </a:lnSpc>
              <a:spcBef>
                <a:spcPct val="0"/>
              </a:spcBef>
            </a:pPr>
            <a:endParaRPr lang="en-US" sz="2400" dirty="0">
              <a:latin typeface="Arial" panose="020B0604020202020204" pitchFamily="34" charset="0"/>
              <a:cs typeface="Arial" panose="020B0604020202020204" pitchFamily="34" charset="0"/>
            </a:endParaRPr>
          </a:p>
          <a:p>
            <a:pPr lvl="2">
              <a:lnSpc>
                <a:spcPct val="100000"/>
              </a:lnSpc>
              <a:spcBef>
                <a:spcPct val="0"/>
              </a:spcBef>
            </a:pPr>
            <a:r>
              <a:rPr lang="es-US" sz="2400" b="1" dirty="0">
                <a:latin typeface="Arial" panose="020B0604020202020204" pitchFamily="34" charset="0"/>
                <a:cs typeface="Arial" panose="020B0604020202020204" pitchFamily="34" charset="0"/>
              </a:rPr>
              <a:t>Nota: </a:t>
            </a:r>
            <a:r>
              <a:rPr lang="es-US" sz="2400" dirty="0">
                <a:latin typeface="Arial" panose="020B0604020202020204" pitchFamily="34" charset="0"/>
                <a:cs typeface="Arial" panose="020B0604020202020204" pitchFamily="34" charset="0"/>
              </a:rPr>
              <a:t>existe la presunción de que es factible y no creará un peligro mayor implementar al menos uno de los sistemas de protección contra caídas.</a:t>
            </a:r>
          </a:p>
          <a:p>
            <a:pPr>
              <a:spcBef>
                <a:spcPts val="500"/>
              </a:spcBef>
              <a:spcAft>
                <a:spcPts val="500"/>
              </a:spcAft>
            </a:pPr>
            <a:endParaRPr lang="en-US" dirty="0">
              <a:latin typeface="Arial" panose="020B0604020202020204" pitchFamily="34" charset="0"/>
              <a:cs typeface="Arial" panose="020B0604020202020204" pitchFamily="34" charset="0"/>
            </a:endParaRPr>
          </a:p>
        </p:txBody>
      </p:sp>
      <p:sp>
        <p:nvSpPr>
          <p:cNvPr id="4" name="Content Placeholder 3">
            <a:extLst>
              <a:ext uri="{FF2B5EF4-FFF2-40B4-BE49-F238E27FC236}">
                <a16:creationId xmlns:a16="http://schemas.microsoft.com/office/drawing/2014/main" id="{5939BDC0-A76C-2A2C-AB03-58FFCBE34DC5}"/>
              </a:ext>
              <a:ext uri="{C183D7F6-B498-43B3-948B-1728B52AA6E4}">
                <adec:decorative xmlns:adec="http://schemas.microsoft.com/office/drawing/2017/decorative" val="1"/>
              </a:ext>
            </a:extLst>
          </p:cNvPr>
          <p:cNvSpPr>
            <a:spLocks noGrp="1"/>
          </p:cNvSpPr>
          <p:nvPr>
            <p:ph sz="quarter" idx="14"/>
          </p:nvPr>
        </p:nvSpPr>
        <p:spPr>
          <a:xfrm>
            <a:off x="744699" y="6480759"/>
            <a:ext cx="4333875" cy="246063"/>
          </a:xfrm>
        </p:spPr>
        <p:txBody>
          <a:bodyPr/>
          <a:lstStyle/>
          <a:p>
            <a:r>
              <a:rPr lang="es-US" dirty="0">
                <a:latin typeface="Arial" panose="020B0604020202020204" pitchFamily="34" charset="0"/>
                <a:cs typeface="Arial" panose="020B0604020202020204" pitchFamily="34" charset="0"/>
              </a:rPr>
              <a:t>Sistemas de protección contra caídas II</a:t>
            </a:r>
          </a:p>
        </p:txBody>
      </p:sp>
    </p:spTree>
    <p:extLst>
      <p:ext uri="{BB962C8B-B14F-4D97-AF65-F5344CB8AC3E}">
        <p14:creationId xmlns:p14="http://schemas.microsoft.com/office/powerpoint/2010/main" val="782750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41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Plan de protección contra caídas </a:t>
            </a:r>
            <a:r>
              <a:rPr kumimoji="0" lang="es-US" sz="44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3</a:t>
            </a:r>
          </a:p>
        </p:txBody>
      </p:sp>
      <p:pic>
        <p:nvPicPr>
          <p:cNvPr id="4" name="Picture 3">
            <a:extLst>
              <a:ext uri="{FF2B5EF4-FFF2-40B4-BE49-F238E27FC236}">
                <a16:creationId xmlns:a16="http://schemas.microsoft.com/office/drawing/2014/main" id="{F6FD6DE2-D7F4-BAE8-07DA-79B9C08671EF}"/>
              </a:ext>
              <a:ext uri="{C183D7F6-B498-43B3-948B-1728B52AA6E4}">
                <adec:decorative xmlns:adec="http://schemas.microsoft.com/office/drawing/2017/decorative" val="1"/>
              </a:ext>
            </a:extLst>
          </p:cNvPr>
          <p:cNvPicPr>
            <a:picLocks noChangeAspect="1"/>
          </p:cNvPicPr>
          <p:nvPr/>
        </p:nvPicPr>
        <p:blipFill>
          <a:blip r:embed="rId3"/>
          <a:srcRect/>
          <a:stretch/>
        </p:blipFill>
        <p:spPr>
          <a:xfrm>
            <a:off x="481918" y="1390573"/>
            <a:ext cx="11210426" cy="4586515"/>
          </a:xfrm>
          <a:prstGeom prst="rect">
            <a:avLst/>
          </a:prstGeom>
        </p:spPr>
      </p:pic>
      <p:sp>
        <p:nvSpPr>
          <p:cNvPr id="5" name="Content Placeholder 3">
            <a:extLst>
              <a:ext uri="{FF2B5EF4-FFF2-40B4-BE49-F238E27FC236}">
                <a16:creationId xmlns:a16="http://schemas.microsoft.com/office/drawing/2014/main" id="{5D12514B-D42C-5D4F-B3BE-0F14DAB13A5D}"/>
              </a:ext>
              <a:ext uri="{C183D7F6-B498-43B3-948B-1728B52AA6E4}">
                <adec:decorative xmlns:adec="http://schemas.microsoft.com/office/drawing/2017/decorative" val="1"/>
              </a:ext>
            </a:extLst>
          </p:cNvPr>
          <p:cNvSpPr>
            <a:spLocks noGrp="1"/>
          </p:cNvSpPr>
          <p:nvPr>
            <p:ph sz="quarter" idx="14"/>
          </p:nvPr>
        </p:nvSpPr>
        <p:spPr>
          <a:xfrm>
            <a:off x="744699" y="6497593"/>
            <a:ext cx="4333875" cy="246063"/>
          </a:xfrm>
        </p:spPr>
        <p:txBody>
          <a:bodyPr/>
          <a:lstStyle/>
          <a:p>
            <a:r>
              <a:rPr lang="es-US" dirty="0">
                <a:latin typeface="Arial" panose="020B0604020202020204" pitchFamily="34" charset="0"/>
                <a:cs typeface="Arial" panose="020B0604020202020204" pitchFamily="34" charset="0"/>
              </a:rPr>
              <a:t>Sistemas de protección contra caídas II</a:t>
            </a:r>
          </a:p>
        </p:txBody>
      </p:sp>
    </p:spTree>
    <p:extLst>
      <p:ext uri="{BB962C8B-B14F-4D97-AF65-F5344CB8AC3E}">
        <p14:creationId xmlns:p14="http://schemas.microsoft.com/office/powerpoint/2010/main" val="141621615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Plan de protección contra caídas </a:t>
            </a:r>
            <a:r>
              <a:rPr kumimoji="0" lang="es-US" sz="44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4</a:t>
            </a:r>
          </a:p>
        </p:txBody>
      </p:sp>
      <p:sp>
        <p:nvSpPr>
          <p:cNvPr id="17411" name="Rectangle 3"/>
          <p:cNvSpPr>
            <a:spLocks noGrp="1" noChangeArrowheads="1"/>
          </p:cNvSpPr>
          <p:nvPr>
            <p:ph type="body" sz="quarter" idx="10"/>
          </p:nvPr>
        </p:nvSpPr>
        <p:spPr>
          <a:xfrm>
            <a:off x="1024320" y="1871831"/>
            <a:ext cx="10291380" cy="4093540"/>
          </a:xfrm>
        </p:spPr>
        <p:txBody>
          <a:bodyPr>
            <a:noAutofit/>
          </a:bodyPr>
          <a:lstStyle/>
          <a:p>
            <a:pPr>
              <a:lnSpc>
                <a:spcPct val="110000"/>
              </a:lnSpc>
              <a:spcBef>
                <a:spcPts val="0"/>
              </a:spcBef>
            </a:pPr>
            <a:r>
              <a:rPr lang="es-US" sz="2400" dirty="0">
                <a:latin typeface="Arial" panose="020B0604020202020204" pitchFamily="34" charset="0"/>
                <a:cs typeface="Arial" panose="020B0604020202020204" pitchFamily="34" charset="0"/>
              </a:rPr>
              <a:t>Escrito por una persona calificada.</a:t>
            </a:r>
          </a:p>
          <a:p>
            <a:pPr>
              <a:lnSpc>
                <a:spcPct val="110000"/>
              </a:lnSpc>
              <a:spcBef>
                <a:spcPts val="0"/>
              </a:spcBef>
            </a:pPr>
            <a:r>
              <a:rPr lang="es-US" sz="2400" dirty="0">
                <a:latin typeface="Arial" panose="020B0604020202020204" pitchFamily="34" charset="0"/>
                <a:cs typeface="Arial" panose="020B0604020202020204" pitchFamily="34" charset="0"/>
              </a:rPr>
              <a:t>Debe identificar cada lugar en el que no puedan utilizarse sistemas de protección contra caídas convencionales y los designarán como Zonas de acceso controlado (</a:t>
            </a:r>
            <a:r>
              <a:rPr lang="es-US" sz="2400" i="1" dirty="0" err="1">
                <a:latin typeface="Arial" panose="020B0604020202020204" pitchFamily="34" charset="0"/>
                <a:cs typeface="Arial" panose="020B0604020202020204" pitchFamily="34" charset="0"/>
              </a:rPr>
              <a:t>Controlled</a:t>
            </a:r>
            <a:r>
              <a:rPr lang="es-US" sz="2400" i="1" dirty="0">
                <a:latin typeface="Arial" panose="020B0604020202020204" pitchFamily="34" charset="0"/>
                <a:cs typeface="Arial" panose="020B0604020202020204" pitchFamily="34" charset="0"/>
              </a:rPr>
              <a:t> Access </a:t>
            </a:r>
            <a:r>
              <a:rPr lang="es-US" sz="2400" i="1" dirty="0" err="1">
                <a:latin typeface="Arial" panose="020B0604020202020204" pitchFamily="34" charset="0"/>
                <a:cs typeface="Arial" panose="020B0604020202020204" pitchFamily="34" charset="0"/>
              </a:rPr>
              <a:t>Zones</a:t>
            </a:r>
            <a:r>
              <a:rPr lang="es-US" sz="2400" dirty="0">
                <a:latin typeface="Arial" panose="020B0604020202020204" pitchFamily="34" charset="0"/>
                <a:cs typeface="Arial" panose="020B0604020202020204" pitchFamily="34" charset="0"/>
              </a:rPr>
              <a:t>, CAZ).</a:t>
            </a:r>
          </a:p>
          <a:p>
            <a:pPr>
              <a:lnSpc>
                <a:spcPct val="110000"/>
              </a:lnSpc>
              <a:spcBef>
                <a:spcPts val="0"/>
              </a:spcBef>
            </a:pPr>
            <a:r>
              <a:rPr lang="es-US" sz="2400" dirty="0">
                <a:latin typeface="Arial" panose="020B0604020202020204" pitchFamily="34" charset="0"/>
                <a:cs typeface="Arial" panose="020B0604020202020204" pitchFamily="34" charset="0"/>
              </a:rPr>
              <a:t>Implementará un sistema de control de seguridad donde no se haya implementado ninguna otra medida alternativa.</a:t>
            </a:r>
          </a:p>
          <a:p>
            <a:pPr>
              <a:lnSpc>
                <a:spcPct val="110000"/>
              </a:lnSpc>
              <a:spcBef>
                <a:spcPts val="0"/>
              </a:spcBef>
            </a:pPr>
            <a:r>
              <a:rPr lang="es-US" sz="2400" dirty="0">
                <a:latin typeface="Arial" panose="020B0604020202020204" pitchFamily="34" charset="0"/>
                <a:cs typeface="Arial" panose="020B0604020202020204" pitchFamily="34" charset="0"/>
              </a:rPr>
              <a:t>Identificará a todos los trabajadores designados para trabajar en la CAZ.</a:t>
            </a:r>
          </a:p>
          <a:p>
            <a:pPr>
              <a:lnSpc>
                <a:spcPct val="110000"/>
              </a:lnSpc>
              <a:spcBef>
                <a:spcPts val="0"/>
              </a:spcBef>
            </a:pPr>
            <a:r>
              <a:rPr lang="es-US" sz="2400" dirty="0">
                <a:latin typeface="Arial" panose="020B0604020202020204" pitchFamily="34" charset="0"/>
                <a:cs typeface="Arial" panose="020B0604020202020204" pitchFamily="34" charset="0"/>
              </a:rPr>
              <a:t>Se revisará y actualizará según proceda si se produce una caída o un cuasi accidente.</a:t>
            </a:r>
          </a:p>
        </p:txBody>
      </p:sp>
      <p:sp>
        <p:nvSpPr>
          <p:cNvPr id="4" name="Content Placeholder 3">
            <a:extLst>
              <a:ext uri="{FF2B5EF4-FFF2-40B4-BE49-F238E27FC236}">
                <a16:creationId xmlns:a16="http://schemas.microsoft.com/office/drawing/2014/main" id="{1A94C498-9488-1B19-9F52-89075CC05070}"/>
              </a:ext>
              <a:ext uri="{C183D7F6-B498-43B3-948B-1728B52AA6E4}">
                <adec:decorative xmlns:adec="http://schemas.microsoft.com/office/drawing/2017/decorative" val="1"/>
              </a:ext>
            </a:extLst>
          </p:cNvPr>
          <p:cNvSpPr>
            <a:spLocks noGrp="1"/>
          </p:cNvSpPr>
          <p:nvPr>
            <p:ph sz="quarter" idx="14"/>
          </p:nvPr>
        </p:nvSpPr>
        <p:spPr>
          <a:xfrm>
            <a:off x="744699" y="6479489"/>
            <a:ext cx="4333875" cy="246063"/>
          </a:xfrm>
        </p:spPr>
        <p:txBody>
          <a:bodyPr/>
          <a:lstStyle/>
          <a:p>
            <a:r>
              <a:rPr lang="es-US">
                <a:latin typeface="Arial" panose="020B0604020202020204" pitchFamily="34" charset="0"/>
                <a:cs typeface="Arial" panose="020B0604020202020204" pitchFamily="34" charset="0"/>
              </a:rPr>
              <a:t>Sistemas de protección contra caídas II</a:t>
            </a:r>
          </a:p>
        </p:txBody>
      </p:sp>
    </p:spTree>
    <p:extLst>
      <p:ext uri="{BB962C8B-B14F-4D97-AF65-F5344CB8AC3E}">
        <p14:creationId xmlns:p14="http://schemas.microsoft.com/office/powerpoint/2010/main" val="9129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41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41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Plan de protección contra caídas </a:t>
            </a:r>
            <a:r>
              <a:rPr kumimoji="0" lang="es-US" sz="44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5</a:t>
            </a:r>
          </a:p>
        </p:txBody>
      </p:sp>
      <p:sp>
        <p:nvSpPr>
          <p:cNvPr id="17411" name="Rectangle 3"/>
          <p:cNvSpPr>
            <a:spLocks noGrp="1" noChangeArrowheads="1"/>
          </p:cNvSpPr>
          <p:nvPr>
            <p:ph type="body" sz="quarter" idx="10"/>
          </p:nvPr>
        </p:nvSpPr>
        <p:spPr>
          <a:xfrm>
            <a:off x="1024320" y="1871831"/>
            <a:ext cx="9660804" cy="4093540"/>
          </a:xfrm>
        </p:spPr>
        <p:txBody>
          <a:bodyPr>
            <a:normAutofit/>
          </a:bodyPr>
          <a:lstStyle/>
          <a:p>
            <a:pPr>
              <a:defRPr/>
            </a:pPr>
            <a:r>
              <a:rPr lang="es-US" sz="2400" dirty="0">
                <a:latin typeface="Arial" panose="020B0604020202020204" pitchFamily="34" charset="0"/>
                <a:cs typeface="Arial" panose="020B0604020202020204" pitchFamily="34" charset="0"/>
              </a:rPr>
              <a:t>En el Apéndice E de la Subparte M de la Norma OSHA, se proporcionan ejemplos de los planes contra caídas para lo siguiente:</a:t>
            </a:r>
          </a:p>
          <a:p>
            <a:pPr lvl="2">
              <a:defRPr/>
            </a:pPr>
            <a:r>
              <a:rPr lang="es-US" sz="2400" dirty="0">
                <a:latin typeface="Arial" panose="020B0604020202020204" pitchFamily="34" charset="0"/>
                <a:cs typeface="Arial" panose="020B0604020202020204" pitchFamily="34" charset="0"/>
              </a:rPr>
              <a:t>construcción residencial, y</a:t>
            </a:r>
          </a:p>
          <a:p>
            <a:pPr lvl="2">
              <a:defRPr/>
            </a:pPr>
            <a:r>
              <a:rPr lang="es-US" sz="2400" dirty="0">
                <a:latin typeface="Arial" panose="020B0604020202020204" pitchFamily="34" charset="0"/>
                <a:cs typeface="Arial" panose="020B0604020202020204" pitchFamily="34" charset="0"/>
              </a:rPr>
              <a:t>montaje de prefabricados de hormigón.</a:t>
            </a:r>
          </a:p>
        </p:txBody>
      </p:sp>
      <p:sp>
        <p:nvSpPr>
          <p:cNvPr id="4" name="Content Placeholder 3">
            <a:extLst>
              <a:ext uri="{FF2B5EF4-FFF2-40B4-BE49-F238E27FC236}">
                <a16:creationId xmlns:a16="http://schemas.microsoft.com/office/drawing/2014/main" id="{4680E032-4634-C5D9-1061-43EE24C8E9E5}"/>
              </a:ext>
              <a:ext uri="{C183D7F6-B498-43B3-948B-1728B52AA6E4}">
                <adec:decorative xmlns:adec="http://schemas.microsoft.com/office/drawing/2017/decorative" val="1"/>
              </a:ext>
            </a:extLst>
          </p:cNvPr>
          <p:cNvSpPr>
            <a:spLocks noGrp="1"/>
          </p:cNvSpPr>
          <p:nvPr>
            <p:ph sz="quarter" idx="14"/>
          </p:nvPr>
        </p:nvSpPr>
        <p:spPr>
          <a:xfrm>
            <a:off x="744699" y="6479489"/>
            <a:ext cx="4333875" cy="246063"/>
          </a:xfrm>
        </p:spPr>
        <p:txBody>
          <a:bodyPr/>
          <a:lstStyle/>
          <a:p>
            <a:r>
              <a:rPr lang="es-US">
                <a:latin typeface="Arial" panose="020B0604020202020204" pitchFamily="34" charset="0"/>
                <a:cs typeface="Arial" panose="020B0604020202020204" pitchFamily="34" charset="0"/>
              </a:rPr>
              <a:t>Sistemas de protección contra caídas II</a:t>
            </a:r>
          </a:p>
        </p:txBody>
      </p:sp>
    </p:spTree>
    <p:extLst>
      <p:ext uri="{BB962C8B-B14F-4D97-AF65-F5344CB8AC3E}">
        <p14:creationId xmlns:p14="http://schemas.microsoft.com/office/powerpoint/2010/main" val="3839491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38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Requisitos de capacitación de protección contra caídas </a:t>
            </a:r>
            <a:r>
              <a:rPr kumimoji="0" lang="es-US" sz="3800" b="1" i="0" u="none" strike="noStrike" cap="none" normalizeH="0" baseline="0" noProof="0" dirty="0">
                <a:ln>
                  <a:noFill/>
                </a:ln>
                <a:solidFill>
                  <a:schemeClr val="bg1"/>
                </a:solidFill>
                <a:uLnTx/>
                <a:uFillTx/>
                <a:latin typeface="Arial" panose="020B0604020202020204" pitchFamily="34" charset="0"/>
                <a:ea typeface="+mn-ea"/>
                <a:cs typeface="Arial" panose="020B0604020202020204" pitchFamily="34" charset="0"/>
              </a:rPr>
              <a:t>1</a:t>
            </a:r>
          </a:p>
        </p:txBody>
      </p:sp>
      <p:sp>
        <p:nvSpPr>
          <p:cNvPr id="17411" name="Rectangle 3"/>
          <p:cNvSpPr>
            <a:spLocks noGrp="1" noChangeArrowheads="1"/>
          </p:cNvSpPr>
          <p:nvPr>
            <p:ph type="body" sz="quarter" idx="10"/>
          </p:nvPr>
        </p:nvSpPr>
        <p:spPr>
          <a:xfrm>
            <a:off x="1024320" y="1871831"/>
            <a:ext cx="9738930" cy="4093540"/>
          </a:xfrm>
        </p:spPr>
        <p:txBody>
          <a:bodyPr>
            <a:normAutofit/>
          </a:bodyPr>
          <a:lstStyle/>
          <a:p>
            <a:pPr>
              <a:lnSpc>
                <a:spcPct val="100000"/>
              </a:lnSpc>
              <a:spcBef>
                <a:spcPts val="0"/>
              </a:spcBef>
            </a:pPr>
            <a:r>
              <a:rPr lang="es-US" sz="2400" dirty="0">
                <a:latin typeface="Arial" panose="020B0604020202020204" pitchFamily="34" charset="0"/>
                <a:cs typeface="Arial" panose="020B0604020202020204" pitchFamily="34" charset="0"/>
              </a:rPr>
              <a:t>El empleador deberá proporcionar un programa de capacitación para cada empleado que podría estar expuesto a riesgos de caídas. </a:t>
            </a:r>
          </a:p>
          <a:p>
            <a:pPr lvl="2">
              <a:lnSpc>
                <a:spcPct val="100000"/>
              </a:lnSpc>
              <a:spcBef>
                <a:spcPts val="0"/>
              </a:spcBef>
            </a:pPr>
            <a:r>
              <a:rPr lang="es-US" sz="2400" dirty="0">
                <a:latin typeface="Arial" panose="020B0604020202020204" pitchFamily="34" charset="0"/>
                <a:cs typeface="Arial" panose="020B0604020202020204" pitchFamily="34" charset="0"/>
              </a:rPr>
              <a:t>Capacitar a cada empleado para reconocer los riesgos de caída. </a:t>
            </a:r>
          </a:p>
          <a:p>
            <a:pPr lvl="2">
              <a:lnSpc>
                <a:spcPct val="100000"/>
              </a:lnSpc>
              <a:spcBef>
                <a:spcPts val="0"/>
              </a:spcBef>
            </a:pPr>
            <a:r>
              <a:rPr lang="es-US" sz="2400" dirty="0">
                <a:latin typeface="Arial" panose="020B0604020202020204" pitchFamily="34" charset="0"/>
                <a:cs typeface="Arial" panose="020B0604020202020204" pitchFamily="34" charset="0"/>
              </a:rPr>
              <a:t>Utilizar los procedimientos adecuados que deben seguirse para minimizar estos peligros.</a:t>
            </a:r>
          </a:p>
          <a:p>
            <a:endParaRPr lang="en-US" sz="1600" dirty="0">
              <a:latin typeface="Arial" panose="020B0604020202020204" pitchFamily="34" charset="0"/>
              <a:cs typeface="Arial" panose="020B0604020202020204" pitchFamily="34" charset="0"/>
            </a:endParaRPr>
          </a:p>
        </p:txBody>
      </p:sp>
      <p:sp>
        <p:nvSpPr>
          <p:cNvPr id="3" name="Content Placeholder 3">
            <a:extLst>
              <a:ext uri="{FF2B5EF4-FFF2-40B4-BE49-F238E27FC236}">
                <a16:creationId xmlns:a16="http://schemas.microsoft.com/office/drawing/2014/main" id="{6A565BFA-E197-7292-91E2-CF0392882A18}"/>
              </a:ext>
              <a:ext uri="{C183D7F6-B498-43B3-948B-1728B52AA6E4}">
                <adec:decorative xmlns:adec="http://schemas.microsoft.com/office/drawing/2017/decorative" val="1"/>
              </a:ext>
            </a:extLst>
          </p:cNvPr>
          <p:cNvSpPr>
            <a:spLocks/>
          </p:cNvSpPr>
          <p:nvPr/>
        </p:nvSpPr>
        <p:spPr>
          <a:xfrm>
            <a:off x="744699" y="6479489"/>
            <a:ext cx="4333875" cy="2460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1000" b="0"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Sistemas de protección contra caídas II</a:t>
            </a:r>
          </a:p>
        </p:txBody>
      </p:sp>
    </p:spTree>
    <p:extLst>
      <p:ext uri="{BB962C8B-B14F-4D97-AF65-F5344CB8AC3E}">
        <p14:creationId xmlns:p14="http://schemas.microsoft.com/office/powerpoint/2010/main" val="3728828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3800" b="1" i="0" u="none" strike="noStrike" cap="none" normalizeH="0" baseline="0" noProof="0">
                <a:ln>
                  <a:noFill/>
                </a:ln>
                <a:solidFill>
                  <a:srgbClr val="333333"/>
                </a:solidFill>
                <a:uLnTx/>
                <a:uFillTx/>
                <a:latin typeface="Arial" panose="020B0604020202020204" pitchFamily="34" charset="0"/>
                <a:ea typeface="+mn-ea"/>
                <a:cs typeface="Arial" panose="020B0604020202020204" pitchFamily="34" charset="0"/>
              </a:rPr>
              <a:t>Requisitos de capacitación de protección contra caídas </a:t>
            </a:r>
            <a:r>
              <a:rPr kumimoji="0" lang="es-US" sz="38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2</a:t>
            </a:r>
          </a:p>
        </p:txBody>
      </p:sp>
      <p:sp>
        <p:nvSpPr>
          <p:cNvPr id="17411" name="Rectangle 3"/>
          <p:cNvSpPr>
            <a:spLocks noGrp="1" noChangeArrowheads="1"/>
          </p:cNvSpPr>
          <p:nvPr>
            <p:ph type="body" sz="quarter" idx="10"/>
          </p:nvPr>
        </p:nvSpPr>
        <p:spPr>
          <a:xfrm>
            <a:off x="1024320" y="1916481"/>
            <a:ext cx="9660804" cy="4048889"/>
          </a:xfrm>
        </p:spPr>
        <p:txBody>
          <a:bodyPr>
            <a:noAutofit/>
          </a:bodyPr>
          <a:lstStyle/>
          <a:p>
            <a:pPr>
              <a:lnSpc>
                <a:spcPct val="100000"/>
              </a:lnSpc>
              <a:spcBef>
                <a:spcPts val="0"/>
              </a:spcBef>
            </a:pPr>
            <a:r>
              <a:rPr lang="es-US" sz="2400">
                <a:latin typeface="Arial" panose="020B0604020202020204" pitchFamily="34" charset="0"/>
                <a:cs typeface="Arial" panose="020B0604020202020204" pitchFamily="34" charset="0"/>
              </a:rPr>
              <a:t>El empleador se asegurará de que cada empleado haya sido capacitado, según sea necesario, por una persona competente y calificada en las siguientes áreas:</a:t>
            </a:r>
          </a:p>
          <a:p>
            <a:pPr lvl="2">
              <a:lnSpc>
                <a:spcPct val="100000"/>
              </a:lnSpc>
              <a:spcBef>
                <a:spcPts val="0"/>
              </a:spcBef>
            </a:pPr>
            <a:r>
              <a:rPr lang="es-US" sz="2400">
                <a:latin typeface="Arial" panose="020B0604020202020204" pitchFamily="34" charset="0"/>
                <a:cs typeface="Arial" panose="020B0604020202020204" pitchFamily="34" charset="0"/>
              </a:rPr>
              <a:t>La naturaleza de los riesgos de caída en el área de trabajo.</a:t>
            </a:r>
          </a:p>
          <a:p>
            <a:pPr lvl="2">
              <a:lnSpc>
                <a:spcPct val="100000"/>
              </a:lnSpc>
              <a:spcBef>
                <a:spcPts val="0"/>
              </a:spcBef>
            </a:pPr>
            <a:r>
              <a:rPr lang="es-US" sz="2400">
                <a:latin typeface="Arial" panose="020B0604020202020204" pitchFamily="34" charset="0"/>
                <a:cs typeface="Arial" panose="020B0604020202020204" pitchFamily="34" charset="0"/>
              </a:rPr>
              <a:t>Los procedimientos correctos para los sistemas de protección contra caídas que deben utilizarse.</a:t>
            </a:r>
          </a:p>
          <a:p>
            <a:pPr lvl="2">
              <a:lnSpc>
                <a:spcPct val="100000"/>
              </a:lnSpc>
              <a:spcBef>
                <a:spcPts val="0"/>
              </a:spcBef>
            </a:pPr>
            <a:r>
              <a:rPr lang="es-US" sz="2400">
                <a:latin typeface="Arial" panose="020B0604020202020204" pitchFamily="34" charset="0"/>
                <a:cs typeface="Arial" panose="020B0604020202020204" pitchFamily="34" charset="0"/>
              </a:rPr>
              <a:t>El papel de cada empleado en el sistema de control de seguridad cuando se utilice este sistema.</a:t>
            </a:r>
          </a:p>
          <a:p>
            <a:pPr lvl="2">
              <a:lnSpc>
                <a:spcPct val="100000"/>
              </a:lnSpc>
              <a:spcBef>
                <a:spcPts val="0"/>
              </a:spcBef>
            </a:pPr>
            <a:r>
              <a:rPr lang="es-US" sz="2400">
                <a:latin typeface="Arial" panose="020B0604020202020204" pitchFamily="34" charset="0"/>
                <a:cs typeface="Arial" panose="020B0604020202020204" pitchFamily="34" charset="0"/>
              </a:rPr>
              <a:t>Las limitaciones en el uso de equipos mecánicos durante la realización de trabajos en techos de pendiente baja.</a:t>
            </a:r>
          </a:p>
        </p:txBody>
      </p:sp>
      <p:sp>
        <p:nvSpPr>
          <p:cNvPr id="4" name="Content Placeholder 3">
            <a:extLst>
              <a:ext uri="{FF2B5EF4-FFF2-40B4-BE49-F238E27FC236}">
                <a16:creationId xmlns:a16="http://schemas.microsoft.com/office/drawing/2014/main" id="{E1DDE3ED-142E-2353-2A99-7D549293F53B}"/>
              </a:ext>
              <a:ext uri="{C183D7F6-B498-43B3-948B-1728B52AA6E4}">
                <adec:decorative xmlns:adec="http://schemas.microsoft.com/office/drawing/2017/decorative" val="1"/>
              </a:ext>
            </a:extLst>
          </p:cNvPr>
          <p:cNvSpPr>
            <a:spLocks noGrp="1"/>
          </p:cNvSpPr>
          <p:nvPr>
            <p:ph sz="quarter" idx="14"/>
          </p:nvPr>
        </p:nvSpPr>
        <p:spPr>
          <a:xfrm>
            <a:off x="744699" y="6479489"/>
            <a:ext cx="4333875" cy="246063"/>
          </a:xfrm>
        </p:spPr>
        <p:txBody>
          <a:bodyPr/>
          <a:lstStyle/>
          <a:p>
            <a:r>
              <a:rPr lang="es-US">
                <a:latin typeface="Arial" panose="020B0604020202020204" pitchFamily="34" charset="0"/>
                <a:cs typeface="Arial" panose="020B0604020202020204" pitchFamily="34" charset="0"/>
              </a:rPr>
              <a:t>Sistemas de protección contra caídas II</a:t>
            </a:r>
          </a:p>
        </p:txBody>
      </p:sp>
    </p:spTree>
    <p:extLst>
      <p:ext uri="{BB962C8B-B14F-4D97-AF65-F5344CB8AC3E}">
        <p14:creationId xmlns:p14="http://schemas.microsoft.com/office/powerpoint/2010/main" val="1274188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411">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41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3800" b="1" i="0" u="none" strike="noStrike" cap="none" normalizeH="0" baseline="0" noProof="0">
                <a:ln>
                  <a:noFill/>
                </a:ln>
                <a:solidFill>
                  <a:srgbClr val="333333"/>
                </a:solidFill>
                <a:uLnTx/>
                <a:uFillTx/>
                <a:latin typeface="Arial" panose="020B0604020202020204" pitchFamily="34" charset="0"/>
                <a:ea typeface="+mn-ea"/>
                <a:cs typeface="Arial" panose="020B0604020202020204" pitchFamily="34" charset="0"/>
              </a:rPr>
              <a:t>Requisitos de capacitación de protección contra caídas </a:t>
            </a:r>
            <a:r>
              <a:rPr kumimoji="0" lang="es-US" sz="38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3</a:t>
            </a:r>
          </a:p>
        </p:txBody>
      </p:sp>
      <p:sp>
        <p:nvSpPr>
          <p:cNvPr id="17411" name="Rectangle 3"/>
          <p:cNvSpPr>
            <a:spLocks noGrp="1" noChangeArrowheads="1"/>
          </p:cNvSpPr>
          <p:nvPr>
            <p:ph type="body" sz="quarter" idx="10"/>
          </p:nvPr>
        </p:nvSpPr>
        <p:spPr>
          <a:xfrm>
            <a:off x="1024320" y="2116899"/>
            <a:ext cx="9910380" cy="3848472"/>
          </a:xfrm>
        </p:spPr>
        <p:txBody>
          <a:bodyPr>
            <a:noAutofit/>
          </a:bodyPr>
          <a:lstStyle/>
          <a:p>
            <a:pPr>
              <a:lnSpc>
                <a:spcPct val="100000"/>
              </a:lnSpc>
              <a:spcBef>
                <a:spcPts val="0"/>
              </a:spcBef>
            </a:pPr>
            <a:r>
              <a:rPr lang="es-US" sz="2400" dirty="0">
                <a:latin typeface="Arial" panose="020B0604020202020204" pitchFamily="34" charset="0"/>
                <a:cs typeface="Arial" panose="020B0604020202020204" pitchFamily="34" charset="0"/>
              </a:rPr>
              <a:t>El empleador se asegurará de que cada empleado haya sido capacitado, según sea necesario, por una persona competente y calificada en las siguientes áreas:</a:t>
            </a:r>
          </a:p>
          <a:p>
            <a:pPr lvl="2">
              <a:lnSpc>
                <a:spcPct val="100000"/>
              </a:lnSpc>
              <a:spcBef>
                <a:spcPts val="0"/>
              </a:spcBef>
            </a:pPr>
            <a:r>
              <a:rPr lang="es-US" sz="2400" dirty="0">
                <a:latin typeface="Arial" panose="020B0604020202020204" pitchFamily="34" charset="0"/>
                <a:cs typeface="Arial" panose="020B0604020202020204" pitchFamily="34" charset="0"/>
              </a:rPr>
              <a:t>Los procedimientos correctos para manipular y almacenar equipos y materiales, y la instalación de protecciones en altura.</a:t>
            </a:r>
          </a:p>
          <a:p>
            <a:pPr lvl="2">
              <a:lnSpc>
                <a:spcPct val="100000"/>
              </a:lnSpc>
              <a:spcBef>
                <a:spcPts val="0"/>
              </a:spcBef>
            </a:pPr>
            <a:r>
              <a:rPr lang="es-US" sz="2400" dirty="0">
                <a:latin typeface="Arial" panose="020B0604020202020204" pitchFamily="34" charset="0"/>
                <a:cs typeface="Arial" panose="020B0604020202020204" pitchFamily="34" charset="0"/>
              </a:rPr>
              <a:t>El papel de los empleados en los planes de protección contra caídas.</a:t>
            </a:r>
          </a:p>
        </p:txBody>
      </p:sp>
      <p:sp>
        <p:nvSpPr>
          <p:cNvPr id="4" name="Content Placeholder 3">
            <a:extLst>
              <a:ext uri="{FF2B5EF4-FFF2-40B4-BE49-F238E27FC236}">
                <a16:creationId xmlns:a16="http://schemas.microsoft.com/office/drawing/2014/main" id="{333AA90F-E9F2-0C29-59C8-6C1362F0FE34}"/>
              </a:ext>
              <a:ext uri="{C183D7F6-B498-43B3-948B-1728B52AA6E4}">
                <adec:decorative xmlns:adec="http://schemas.microsoft.com/office/drawing/2017/decorative" val="1"/>
              </a:ext>
            </a:extLst>
          </p:cNvPr>
          <p:cNvSpPr>
            <a:spLocks noGrp="1"/>
          </p:cNvSpPr>
          <p:nvPr>
            <p:ph sz="quarter" idx="14"/>
          </p:nvPr>
        </p:nvSpPr>
        <p:spPr>
          <a:xfrm>
            <a:off x="744699" y="6479489"/>
            <a:ext cx="4333875" cy="246063"/>
          </a:xfrm>
        </p:spPr>
        <p:txBody>
          <a:bodyPr/>
          <a:lstStyle/>
          <a:p>
            <a:r>
              <a:rPr lang="es-US">
                <a:latin typeface="Arial" panose="020B0604020202020204" pitchFamily="34" charset="0"/>
                <a:cs typeface="Arial" panose="020B0604020202020204" pitchFamily="34" charset="0"/>
              </a:rPr>
              <a:t>Sistemas de protección contra caídas II</a:t>
            </a:r>
          </a:p>
        </p:txBody>
      </p:sp>
    </p:spTree>
    <p:extLst>
      <p:ext uri="{BB962C8B-B14F-4D97-AF65-F5344CB8AC3E}">
        <p14:creationId xmlns:p14="http://schemas.microsoft.com/office/powerpoint/2010/main" val="645454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3800" b="1" i="0" u="none" strike="noStrike" cap="none" normalizeH="0" baseline="0" noProof="0">
                <a:ln>
                  <a:noFill/>
                </a:ln>
                <a:solidFill>
                  <a:srgbClr val="333333"/>
                </a:solidFill>
                <a:uLnTx/>
                <a:uFillTx/>
                <a:latin typeface="Arial" panose="020B0604020202020204" pitchFamily="34" charset="0"/>
                <a:ea typeface="+mn-ea"/>
                <a:cs typeface="Arial" panose="020B0604020202020204" pitchFamily="34" charset="0"/>
              </a:rPr>
              <a:t>Requisitos de capacitación de protección contra caídas </a:t>
            </a:r>
            <a:r>
              <a:rPr kumimoji="0" lang="es-US" sz="38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4</a:t>
            </a:r>
          </a:p>
        </p:txBody>
      </p:sp>
      <p:sp>
        <p:nvSpPr>
          <p:cNvPr id="17411" name="Rectangle 3"/>
          <p:cNvSpPr>
            <a:spLocks noGrp="1" noChangeArrowheads="1"/>
          </p:cNvSpPr>
          <p:nvPr>
            <p:ph type="body" sz="quarter" idx="10"/>
          </p:nvPr>
        </p:nvSpPr>
        <p:spPr>
          <a:xfrm>
            <a:off x="1024319" y="1866377"/>
            <a:ext cx="10505829" cy="4098993"/>
          </a:xfrm>
        </p:spPr>
        <p:txBody>
          <a:bodyPr>
            <a:noAutofit/>
          </a:bodyPr>
          <a:lstStyle/>
          <a:p>
            <a:pPr>
              <a:lnSpc>
                <a:spcPct val="100000"/>
              </a:lnSpc>
              <a:spcBef>
                <a:spcPts val="0"/>
              </a:spcBef>
            </a:pPr>
            <a:r>
              <a:rPr lang="es-US" sz="2350" dirty="0">
                <a:latin typeface="Arial" panose="020B0604020202020204" pitchFamily="34" charset="0"/>
                <a:cs typeface="Arial" panose="020B0604020202020204" pitchFamily="34" charset="0"/>
              </a:rPr>
              <a:t>Certificación de capacitación</a:t>
            </a:r>
          </a:p>
          <a:p>
            <a:pPr marL="801688" lvl="2">
              <a:lnSpc>
                <a:spcPct val="100000"/>
              </a:lnSpc>
              <a:spcBef>
                <a:spcPts val="0"/>
              </a:spcBef>
            </a:pPr>
            <a:r>
              <a:rPr lang="es-US" sz="2350" dirty="0">
                <a:latin typeface="Arial" panose="020B0604020202020204" pitchFamily="34" charset="0"/>
                <a:cs typeface="Arial" panose="020B0604020202020204" pitchFamily="34" charset="0"/>
              </a:rPr>
              <a:t>El empleador verificará el cumplimiento del párrafo (a) de esta sección mediante la preparación de un registro de certificación por escrito. </a:t>
            </a:r>
          </a:p>
          <a:p>
            <a:pPr marL="801688" lvl="2">
              <a:lnSpc>
                <a:spcPct val="100000"/>
              </a:lnSpc>
              <a:spcBef>
                <a:spcPts val="0"/>
              </a:spcBef>
            </a:pPr>
            <a:endParaRPr lang="en-US" sz="2350" dirty="0">
              <a:latin typeface="Arial" panose="020B0604020202020204" pitchFamily="34" charset="0"/>
              <a:cs typeface="Arial" panose="020B0604020202020204" pitchFamily="34" charset="0"/>
            </a:endParaRPr>
          </a:p>
          <a:p>
            <a:pPr marL="801688" lvl="2">
              <a:lnSpc>
                <a:spcPct val="100000"/>
              </a:lnSpc>
              <a:spcBef>
                <a:spcPts val="0"/>
              </a:spcBef>
            </a:pPr>
            <a:r>
              <a:rPr lang="es-US" sz="2350" dirty="0">
                <a:latin typeface="Arial" panose="020B0604020202020204" pitchFamily="34" charset="0"/>
                <a:cs typeface="Arial" panose="020B0604020202020204" pitchFamily="34" charset="0"/>
              </a:rPr>
              <a:t>El registro de certificación por escrito deberá contener lo siguiente:</a:t>
            </a:r>
          </a:p>
          <a:p>
            <a:pPr marL="1258888" lvl="3">
              <a:lnSpc>
                <a:spcPct val="100000"/>
              </a:lnSpc>
              <a:spcBef>
                <a:spcPts val="0"/>
              </a:spcBef>
            </a:pPr>
            <a:r>
              <a:rPr lang="es-US" sz="2350" dirty="0">
                <a:latin typeface="Arial" panose="020B0604020202020204" pitchFamily="34" charset="0"/>
                <a:cs typeface="Arial" panose="020B0604020202020204" pitchFamily="34" charset="0"/>
              </a:rPr>
              <a:t>Nombre u otra identidad del empleado capacitado. </a:t>
            </a:r>
          </a:p>
          <a:p>
            <a:pPr marL="1258888" lvl="3">
              <a:lnSpc>
                <a:spcPct val="100000"/>
              </a:lnSpc>
              <a:spcBef>
                <a:spcPts val="0"/>
              </a:spcBef>
            </a:pPr>
            <a:r>
              <a:rPr lang="es-US" sz="2350" dirty="0">
                <a:latin typeface="Arial" panose="020B0604020202020204" pitchFamily="34" charset="0"/>
                <a:cs typeface="Arial" panose="020B0604020202020204" pitchFamily="34" charset="0"/>
              </a:rPr>
              <a:t>Fecha/s de la capacitación. </a:t>
            </a:r>
          </a:p>
          <a:p>
            <a:pPr marL="1258888" lvl="3">
              <a:lnSpc>
                <a:spcPct val="100000"/>
              </a:lnSpc>
              <a:spcBef>
                <a:spcPts val="0"/>
              </a:spcBef>
            </a:pPr>
            <a:r>
              <a:rPr lang="es-US" sz="2350" u="sng" dirty="0">
                <a:latin typeface="Arial" panose="020B0604020202020204" pitchFamily="34" charset="0"/>
                <a:cs typeface="Arial" panose="020B0604020202020204" pitchFamily="34" charset="0"/>
              </a:rPr>
              <a:t>Firma de la persona que impartió la capacitación o la firma del empleador</a:t>
            </a:r>
            <a:r>
              <a:rPr lang="es-US" sz="2350" dirty="0">
                <a:latin typeface="Arial" panose="020B0604020202020204" pitchFamily="34" charset="0"/>
                <a:cs typeface="Arial" panose="020B0604020202020204" pitchFamily="34" charset="0"/>
              </a:rPr>
              <a:t>. </a:t>
            </a:r>
          </a:p>
        </p:txBody>
      </p:sp>
      <p:sp>
        <p:nvSpPr>
          <p:cNvPr id="4" name="Content Placeholder 3">
            <a:extLst>
              <a:ext uri="{FF2B5EF4-FFF2-40B4-BE49-F238E27FC236}">
                <a16:creationId xmlns:a16="http://schemas.microsoft.com/office/drawing/2014/main" id="{EBC787B4-60EE-87C9-BFE0-31DF05332367}"/>
              </a:ext>
              <a:ext uri="{C183D7F6-B498-43B3-948B-1728B52AA6E4}">
                <adec:decorative xmlns:adec="http://schemas.microsoft.com/office/drawing/2017/decorative" val="1"/>
              </a:ext>
            </a:extLst>
          </p:cNvPr>
          <p:cNvSpPr>
            <a:spLocks noGrp="1"/>
          </p:cNvSpPr>
          <p:nvPr>
            <p:ph sz="quarter" idx="14"/>
          </p:nvPr>
        </p:nvSpPr>
        <p:spPr>
          <a:xfrm>
            <a:off x="744699" y="6479489"/>
            <a:ext cx="4333875" cy="246063"/>
          </a:xfrm>
        </p:spPr>
        <p:txBody>
          <a:bodyPr/>
          <a:lstStyle/>
          <a:p>
            <a:r>
              <a:rPr lang="es-US">
                <a:latin typeface="Arial" panose="020B0604020202020204" pitchFamily="34" charset="0"/>
                <a:cs typeface="Arial" panose="020B0604020202020204" pitchFamily="34" charset="0"/>
              </a:rPr>
              <a:t>Sistemas de protección contra caídas II</a:t>
            </a:r>
          </a:p>
        </p:txBody>
      </p:sp>
    </p:spTree>
    <p:extLst>
      <p:ext uri="{BB962C8B-B14F-4D97-AF65-F5344CB8AC3E}">
        <p14:creationId xmlns:p14="http://schemas.microsoft.com/office/powerpoint/2010/main" val="2372375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411">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411">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411">
                                            <p:txEl>
                                              <p:pRg st="5" end="5"/>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41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38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Requisitos de capacitación de protección contra caídas </a:t>
            </a:r>
            <a:r>
              <a:rPr kumimoji="0" lang="es-US" sz="38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5</a:t>
            </a:r>
          </a:p>
        </p:txBody>
      </p:sp>
      <p:sp>
        <p:nvSpPr>
          <p:cNvPr id="17411" name="Rectangle 3"/>
          <p:cNvSpPr>
            <a:spLocks noGrp="1" noChangeArrowheads="1"/>
          </p:cNvSpPr>
          <p:nvPr>
            <p:ph type="body" sz="quarter" idx="10"/>
          </p:nvPr>
        </p:nvSpPr>
        <p:spPr>
          <a:xfrm>
            <a:off x="1024319" y="1903955"/>
            <a:ext cx="10505829" cy="4061415"/>
          </a:xfrm>
        </p:spPr>
        <p:txBody>
          <a:bodyPr>
            <a:noAutofit/>
          </a:bodyPr>
          <a:lstStyle/>
          <a:p>
            <a:pPr>
              <a:lnSpc>
                <a:spcPct val="100000"/>
              </a:lnSpc>
              <a:spcBef>
                <a:spcPts val="0"/>
              </a:spcBef>
            </a:pPr>
            <a:r>
              <a:rPr lang="es-US" sz="2400">
                <a:latin typeface="Arial" panose="020B0604020202020204" pitchFamily="34" charset="0"/>
                <a:cs typeface="Arial" panose="020B0604020202020204" pitchFamily="34" charset="0"/>
              </a:rPr>
              <a:t>Certificación de capacitación</a:t>
            </a:r>
          </a:p>
          <a:p>
            <a:pPr marL="573088" lvl="2" indent="0">
              <a:lnSpc>
                <a:spcPct val="100000"/>
              </a:lnSpc>
              <a:spcBef>
                <a:spcPts val="0"/>
              </a:spcBef>
              <a:buNone/>
            </a:pPr>
            <a:endParaRPr lang="en-US" sz="2400" dirty="0">
              <a:latin typeface="Arial" panose="020B0604020202020204" pitchFamily="34" charset="0"/>
              <a:cs typeface="Arial" panose="020B0604020202020204" pitchFamily="34" charset="0"/>
            </a:endParaRPr>
          </a:p>
          <a:p>
            <a:pPr marL="801688" lvl="2">
              <a:lnSpc>
                <a:spcPct val="100000"/>
              </a:lnSpc>
              <a:spcBef>
                <a:spcPts val="0"/>
              </a:spcBef>
            </a:pPr>
            <a:r>
              <a:rPr lang="es-US" sz="2400">
                <a:latin typeface="Arial" panose="020B0604020202020204" pitchFamily="34" charset="0"/>
                <a:cs typeface="Arial" panose="020B0604020202020204" pitchFamily="34" charset="0"/>
              </a:rPr>
              <a:t>Si el empleador se basa en la capacitación realizada por otro empleador o completada antes de la fecha de entrada en vigor de esta sección, </a:t>
            </a:r>
            <a:r>
              <a:rPr lang="es-US" sz="2400" u="sng">
                <a:latin typeface="Arial" panose="020B0604020202020204" pitchFamily="34" charset="0"/>
                <a:cs typeface="Arial" panose="020B0604020202020204" pitchFamily="34" charset="0"/>
              </a:rPr>
              <a:t>el registro de certificación deberá indicar la fecha en que el empleador determinó que la capacitación anterior era adecuada</a:t>
            </a:r>
            <a:r>
              <a:rPr lang="es-US" sz="2400">
                <a:latin typeface="Arial" panose="020B0604020202020204" pitchFamily="34" charset="0"/>
                <a:cs typeface="Arial" panose="020B0604020202020204" pitchFamily="34" charset="0"/>
              </a:rPr>
              <a:t> en lugar de la fecha de la capacitación actual.</a:t>
            </a:r>
          </a:p>
          <a:p>
            <a:pPr marL="801688" lvl="2">
              <a:lnSpc>
                <a:spcPct val="100000"/>
              </a:lnSpc>
              <a:spcBef>
                <a:spcPts val="0"/>
              </a:spcBef>
            </a:pPr>
            <a:endParaRPr lang="en-US" sz="2400" dirty="0">
              <a:latin typeface="Arial" panose="020B0604020202020204" pitchFamily="34" charset="0"/>
              <a:cs typeface="Arial" panose="020B0604020202020204" pitchFamily="34" charset="0"/>
            </a:endParaRPr>
          </a:p>
          <a:p>
            <a:pPr marL="801688" lvl="2">
              <a:lnSpc>
                <a:spcPct val="100000"/>
              </a:lnSpc>
              <a:spcBef>
                <a:spcPts val="0"/>
              </a:spcBef>
            </a:pPr>
            <a:r>
              <a:rPr lang="es-US" sz="2400">
                <a:latin typeface="Arial" panose="020B0604020202020204" pitchFamily="34" charset="0"/>
                <a:cs typeface="Arial" panose="020B0604020202020204" pitchFamily="34" charset="0"/>
              </a:rPr>
              <a:t>Deberá conservarse el último certificado de capacitación.</a:t>
            </a:r>
          </a:p>
        </p:txBody>
      </p:sp>
      <p:sp>
        <p:nvSpPr>
          <p:cNvPr id="4" name="Content Placeholder 3">
            <a:extLst>
              <a:ext uri="{FF2B5EF4-FFF2-40B4-BE49-F238E27FC236}">
                <a16:creationId xmlns:a16="http://schemas.microsoft.com/office/drawing/2014/main" id="{223DD74C-6B22-9745-7714-79C07633B4A2}"/>
              </a:ext>
              <a:ext uri="{C183D7F6-B498-43B3-948B-1728B52AA6E4}">
                <adec:decorative xmlns:adec="http://schemas.microsoft.com/office/drawing/2017/decorative" val="1"/>
              </a:ext>
            </a:extLst>
          </p:cNvPr>
          <p:cNvSpPr>
            <a:spLocks noGrp="1"/>
          </p:cNvSpPr>
          <p:nvPr>
            <p:ph sz="quarter" idx="14"/>
          </p:nvPr>
        </p:nvSpPr>
        <p:spPr>
          <a:xfrm>
            <a:off x="744699" y="6479489"/>
            <a:ext cx="4333875" cy="246063"/>
          </a:xfrm>
        </p:spPr>
        <p:txBody>
          <a:bodyPr/>
          <a:lstStyle/>
          <a:p>
            <a:r>
              <a:rPr lang="es-US" dirty="0">
                <a:latin typeface="Arial" panose="020B0604020202020204" pitchFamily="34" charset="0"/>
                <a:cs typeface="Arial" panose="020B0604020202020204" pitchFamily="34" charset="0"/>
              </a:rPr>
              <a:t>Sistemas de protección contra caídas II</a:t>
            </a:r>
          </a:p>
        </p:txBody>
      </p:sp>
    </p:spTree>
    <p:extLst>
      <p:ext uri="{BB962C8B-B14F-4D97-AF65-F5344CB8AC3E}">
        <p14:creationId xmlns:p14="http://schemas.microsoft.com/office/powerpoint/2010/main" val="1785680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41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38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Requisitos de capacitación de protección contra caídas </a:t>
            </a:r>
            <a:r>
              <a:rPr kumimoji="0" lang="es-US" sz="38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6</a:t>
            </a:r>
          </a:p>
        </p:txBody>
      </p:sp>
      <p:sp>
        <p:nvSpPr>
          <p:cNvPr id="17411" name="Rectangle 3"/>
          <p:cNvSpPr>
            <a:spLocks noGrp="1" noChangeArrowheads="1"/>
          </p:cNvSpPr>
          <p:nvPr>
            <p:ph type="body" sz="quarter" idx="10"/>
          </p:nvPr>
        </p:nvSpPr>
        <p:spPr>
          <a:xfrm>
            <a:off x="1024320" y="1538353"/>
            <a:ext cx="10577130" cy="4093540"/>
          </a:xfrm>
        </p:spPr>
        <p:txBody>
          <a:bodyPr>
            <a:noAutofit/>
          </a:bodyPr>
          <a:lstStyle/>
          <a:p>
            <a:pPr>
              <a:lnSpc>
                <a:spcPct val="100000"/>
              </a:lnSpc>
              <a:spcBef>
                <a:spcPts val="0"/>
              </a:spcBef>
            </a:pPr>
            <a:r>
              <a:rPr lang="es-US" sz="2200" dirty="0">
                <a:latin typeface="Arial" panose="020B0604020202020204" pitchFamily="34" charset="0"/>
                <a:cs typeface="Arial" panose="020B0604020202020204" pitchFamily="34" charset="0"/>
              </a:rPr>
              <a:t>Cuando el empleador </a:t>
            </a:r>
            <a:r>
              <a:rPr lang="es-US" sz="2200" u="sng" dirty="0">
                <a:latin typeface="Arial" panose="020B0604020202020204" pitchFamily="34" charset="0"/>
                <a:cs typeface="Arial" panose="020B0604020202020204" pitchFamily="34" charset="0"/>
              </a:rPr>
              <a:t>tenga motivos para creer</a:t>
            </a:r>
            <a:r>
              <a:rPr lang="es-US" sz="2200" dirty="0">
                <a:latin typeface="Arial" panose="020B0604020202020204" pitchFamily="34" charset="0"/>
                <a:cs typeface="Arial" panose="020B0604020202020204" pitchFamily="34" charset="0"/>
              </a:rPr>
              <a:t> que cualquier empleado afectado que ya haya recibido capacitación no posee la comprensión y la habilidad requeridas, deberá </a:t>
            </a:r>
            <a:r>
              <a:rPr lang="es-US" sz="2200" u="sng" dirty="0">
                <a:latin typeface="Arial" panose="020B0604020202020204" pitchFamily="34" charset="0"/>
                <a:cs typeface="Arial" panose="020B0604020202020204" pitchFamily="34" charset="0"/>
              </a:rPr>
              <a:t>volver a capacitar</a:t>
            </a:r>
            <a:r>
              <a:rPr lang="es-US" sz="2200" dirty="0">
                <a:latin typeface="Arial" panose="020B0604020202020204" pitchFamily="34" charset="0"/>
                <a:cs typeface="Arial" panose="020B0604020202020204" pitchFamily="34" charset="0"/>
              </a:rPr>
              <a:t> a cada uno de dichos empleados. </a:t>
            </a:r>
          </a:p>
          <a:p>
            <a:pPr>
              <a:lnSpc>
                <a:spcPct val="100000"/>
              </a:lnSpc>
              <a:spcBef>
                <a:spcPts val="0"/>
              </a:spcBef>
            </a:pPr>
            <a:endParaRPr lang="en-US" sz="2200" dirty="0">
              <a:latin typeface="Arial" panose="020B0604020202020204" pitchFamily="34" charset="0"/>
              <a:cs typeface="Arial" panose="020B0604020202020204" pitchFamily="34" charset="0"/>
            </a:endParaRPr>
          </a:p>
          <a:p>
            <a:pPr>
              <a:lnSpc>
                <a:spcPct val="100000"/>
              </a:lnSpc>
              <a:spcBef>
                <a:spcPts val="0"/>
              </a:spcBef>
            </a:pPr>
            <a:r>
              <a:rPr lang="es-US" sz="2200" dirty="0">
                <a:latin typeface="Arial" panose="020B0604020202020204" pitchFamily="34" charset="0"/>
                <a:cs typeface="Arial" panose="020B0604020202020204" pitchFamily="34" charset="0"/>
              </a:rPr>
              <a:t>Las circunstancias en las que se requiere una nueva capacitación incluyen, entre otras, las siguientes:</a:t>
            </a:r>
          </a:p>
          <a:p>
            <a:pPr lvl="2">
              <a:lnSpc>
                <a:spcPct val="100000"/>
              </a:lnSpc>
              <a:spcBef>
                <a:spcPts val="0"/>
              </a:spcBef>
            </a:pPr>
            <a:r>
              <a:rPr lang="es-US" sz="2200" dirty="0">
                <a:latin typeface="Arial" panose="020B0604020202020204" pitchFamily="34" charset="0"/>
                <a:cs typeface="Arial" panose="020B0604020202020204" pitchFamily="34" charset="0"/>
              </a:rPr>
              <a:t>Cambios en el lugar de trabajo que dejan obsoleta la capacitación anterior.</a:t>
            </a:r>
          </a:p>
          <a:p>
            <a:pPr lvl="2">
              <a:lnSpc>
                <a:spcPct val="100000"/>
              </a:lnSpc>
              <a:spcBef>
                <a:spcPts val="0"/>
              </a:spcBef>
            </a:pPr>
            <a:r>
              <a:rPr lang="es-US" sz="2200" dirty="0">
                <a:latin typeface="Arial" panose="020B0604020202020204" pitchFamily="34" charset="0"/>
                <a:cs typeface="Arial" panose="020B0604020202020204" pitchFamily="34" charset="0"/>
              </a:rPr>
              <a:t>Cambios en los tipos de sistemas de protección contra caídas o equipos que se van a utilizar que dejan obsoleta la capacitación anterior.</a:t>
            </a:r>
          </a:p>
          <a:p>
            <a:pPr lvl="2">
              <a:lnSpc>
                <a:spcPct val="100000"/>
              </a:lnSpc>
              <a:spcBef>
                <a:spcPts val="0"/>
              </a:spcBef>
            </a:pPr>
            <a:r>
              <a:rPr lang="es-US" sz="2200" dirty="0">
                <a:latin typeface="Arial" panose="020B0604020202020204" pitchFamily="34" charset="0"/>
                <a:cs typeface="Arial" panose="020B0604020202020204" pitchFamily="34" charset="0"/>
              </a:rPr>
              <a:t>Insuficiencias en los conocimientos de un empleado afectado o en el uso de los sistemas o equipos de protección contra caídas que indican que el empleado no ha conservado la comprensión ni habilidad requeridas.</a:t>
            </a:r>
          </a:p>
        </p:txBody>
      </p:sp>
      <p:sp>
        <p:nvSpPr>
          <p:cNvPr id="4" name="Content Placeholder 3">
            <a:extLst>
              <a:ext uri="{FF2B5EF4-FFF2-40B4-BE49-F238E27FC236}">
                <a16:creationId xmlns:a16="http://schemas.microsoft.com/office/drawing/2014/main" id="{A07A0B62-ADCA-7537-EE8C-B21215E89418}"/>
              </a:ext>
              <a:ext uri="{C183D7F6-B498-43B3-948B-1728B52AA6E4}">
                <adec:decorative xmlns:adec="http://schemas.microsoft.com/office/drawing/2017/decorative" val="1"/>
              </a:ext>
            </a:extLst>
          </p:cNvPr>
          <p:cNvSpPr>
            <a:spLocks noGrp="1"/>
          </p:cNvSpPr>
          <p:nvPr>
            <p:ph sz="quarter" idx="14"/>
          </p:nvPr>
        </p:nvSpPr>
        <p:spPr>
          <a:xfrm>
            <a:off x="744699" y="6479489"/>
            <a:ext cx="4333875" cy="246063"/>
          </a:xfrm>
        </p:spPr>
        <p:txBody>
          <a:bodyPr/>
          <a:lstStyle/>
          <a:p>
            <a:r>
              <a:rPr lang="es-US" dirty="0">
                <a:latin typeface="Arial" panose="020B0604020202020204" pitchFamily="34" charset="0"/>
                <a:cs typeface="Arial" panose="020B0604020202020204" pitchFamily="34" charset="0"/>
              </a:rPr>
              <a:t>Sistemas de protección contra caídas II</a:t>
            </a:r>
          </a:p>
        </p:txBody>
      </p:sp>
    </p:spTree>
    <p:extLst>
      <p:ext uri="{BB962C8B-B14F-4D97-AF65-F5344CB8AC3E}">
        <p14:creationId xmlns:p14="http://schemas.microsoft.com/office/powerpoint/2010/main" val="449046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411">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411">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41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FA9EF77-1B61-F7A4-2D65-B42BC6C87A3E}"/>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Preguntas básicas</a:t>
            </a:r>
            <a:r>
              <a:rPr kumimoji="0" lang="es-US" sz="44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 1</a:t>
            </a:r>
          </a:p>
        </p:txBody>
      </p:sp>
      <p:sp>
        <p:nvSpPr>
          <p:cNvPr id="2" name="Text Placeholder 1">
            <a:extLst>
              <a:ext uri="{FF2B5EF4-FFF2-40B4-BE49-F238E27FC236}">
                <a16:creationId xmlns:a16="http://schemas.microsoft.com/office/drawing/2014/main" id="{9D645700-6E6E-B1AB-4CDB-2527118E1C2A}"/>
              </a:ext>
            </a:extLst>
          </p:cNvPr>
          <p:cNvSpPr>
            <a:spLocks noGrp="1"/>
          </p:cNvSpPr>
          <p:nvPr>
            <p:ph type="body" sz="quarter" idx="10"/>
          </p:nvPr>
        </p:nvSpPr>
        <p:spPr>
          <a:xfrm>
            <a:off x="1024320" y="1871831"/>
            <a:ext cx="9986580" cy="3075950"/>
          </a:xfrm>
        </p:spPr>
        <p:txBody>
          <a:bodyPr>
            <a:normAutofit/>
          </a:bodyPr>
          <a:lstStyle/>
          <a:p>
            <a:pPr>
              <a:lnSpc>
                <a:spcPct val="100000"/>
              </a:lnSpc>
            </a:pPr>
            <a:r>
              <a:rPr lang="es-US" sz="2800" dirty="0">
                <a:latin typeface="Arial" panose="020B0604020202020204" pitchFamily="34" charset="0"/>
                <a:cs typeface="Arial" panose="020B0604020202020204" pitchFamily="34" charset="0"/>
              </a:rPr>
              <a:t>¿A cuántos pies desde un borde sin protección se considera protección contra caídas? </a:t>
            </a:r>
          </a:p>
          <a:p>
            <a:pPr lvl="2">
              <a:lnSpc>
                <a:spcPct val="100000"/>
              </a:lnSpc>
            </a:pPr>
            <a:r>
              <a:rPr lang="es-US" sz="2800" dirty="0">
                <a:latin typeface="Arial" panose="020B0604020202020204" pitchFamily="34" charset="0"/>
                <a:cs typeface="Arial" panose="020B0604020202020204" pitchFamily="34" charset="0"/>
              </a:rPr>
              <a:t>Es decir, ¿qué distancia de un riesgo de caída es suficiente para no necesitar un sistema de protección?</a:t>
            </a:r>
          </a:p>
          <a:p>
            <a:pPr lvl="2"/>
            <a:endParaRPr lang="en-US" sz="1800" dirty="0">
              <a:latin typeface="Arial" panose="020B0604020202020204" pitchFamily="34" charset="0"/>
              <a:cs typeface="Arial" panose="020B0604020202020204" pitchFamily="34" charset="0"/>
            </a:endParaRPr>
          </a:p>
          <a:p>
            <a:pPr lvl="2"/>
            <a:endParaRPr lang="en-US" sz="1800" dirty="0">
              <a:latin typeface="Arial" panose="020B0604020202020204" pitchFamily="34" charset="0"/>
              <a:cs typeface="Arial" panose="020B0604020202020204" pitchFamily="34" charset="0"/>
            </a:endParaRPr>
          </a:p>
          <a:p>
            <a:pPr lvl="2"/>
            <a:endParaRPr lang="en-US" sz="1800" dirty="0">
              <a:latin typeface="Arial" panose="020B0604020202020204" pitchFamily="34" charset="0"/>
              <a:cs typeface="Arial" panose="020B0604020202020204" pitchFamily="34" charset="0"/>
            </a:endParaRPr>
          </a:p>
          <a:p>
            <a:pPr lvl="2"/>
            <a:endParaRPr lang="en-US" sz="2600" dirty="0">
              <a:latin typeface="Arial" panose="020B0604020202020204" pitchFamily="34" charset="0"/>
              <a:cs typeface="Arial" panose="020B0604020202020204" pitchFamily="34" charset="0"/>
            </a:endParaRPr>
          </a:p>
        </p:txBody>
      </p:sp>
      <p:sp>
        <p:nvSpPr>
          <p:cNvPr id="5" name="Content Placeholder 3">
            <a:extLst>
              <a:ext uri="{FF2B5EF4-FFF2-40B4-BE49-F238E27FC236}">
                <a16:creationId xmlns:a16="http://schemas.microsoft.com/office/drawing/2014/main" id="{5D45CCD6-604E-8DFC-C24F-ACAB73D686AA}"/>
              </a:ext>
              <a:ext uri="{C183D7F6-B498-43B3-948B-1728B52AA6E4}">
                <adec:decorative xmlns:adec="http://schemas.microsoft.com/office/drawing/2017/decorative" val="1"/>
              </a:ext>
            </a:extLst>
          </p:cNvPr>
          <p:cNvSpPr>
            <a:spLocks noGrp="1"/>
          </p:cNvSpPr>
          <p:nvPr>
            <p:ph sz="quarter" idx="14"/>
          </p:nvPr>
        </p:nvSpPr>
        <p:spPr>
          <a:xfrm>
            <a:off x="694595" y="6479489"/>
            <a:ext cx="4333875" cy="246063"/>
          </a:xfrm>
        </p:spPr>
        <p:txBody>
          <a:bodyPr/>
          <a:lstStyle/>
          <a:p>
            <a:r>
              <a:rPr lang="es-US">
                <a:latin typeface="Arial" panose="020B0604020202020204" pitchFamily="34" charset="0"/>
                <a:cs typeface="Arial" panose="020B0604020202020204" pitchFamily="34" charset="0"/>
              </a:rPr>
              <a:t>Sistemas de protección contra caídas II</a:t>
            </a:r>
          </a:p>
        </p:txBody>
      </p:sp>
    </p:spTree>
    <p:extLst>
      <p:ext uri="{BB962C8B-B14F-4D97-AF65-F5344CB8AC3E}">
        <p14:creationId xmlns:p14="http://schemas.microsoft.com/office/powerpoint/2010/main" val="316774861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CFC31CB-FB86-40A6-B8AD-890D4034B5D2}"/>
              </a:ext>
            </a:extLst>
          </p:cNvPr>
          <p:cNvSpPr>
            <a:spLocks noGrp="1"/>
          </p:cNvSpPr>
          <p:nvPr>
            <p:ph type="title" idx="4294967295"/>
          </p:nvPr>
        </p:nvSpPr>
        <p:spPr>
          <a:xfrm>
            <a:off x="1769754" y="1951984"/>
            <a:ext cx="8354397" cy="303149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marL="0" marR="0" lvl="0" indent="0" algn="ctr"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¿Tiene preguntas?</a:t>
            </a:r>
          </a:p>
        </p:txBody>
      </p:sp>
      <p:sp>
        <p:nvSpPr>
          <p:cNvPr id="7" name="Content Placeholder 3">
            <a:extLst>
              <a:ext uri="{FF2B5EF4-FFF2-40B4-BE49-F238E27FC236}">
                <a16:creationId xmlns:a16="http://schemas.microsoft.com/office/drawing/2014/main" id="{DAAB6184-7206-F0FB-7C18-1880E4121F85}"/>
              </a:ext>
              <a:ext uri="{C183D7F6-B498-43B3-948B-1728B52AA6E4}">
                <adec:decorative xmlns:adec="http://schemas.microsoft.com/office/drawing/2017/decorative" val="1"/>
              </a:ext>
            </a:extLst>
          </p:cNvPr>
          <p:cNvSpPr>
            <a:spLocks noGrp="1"/>
          </p:cNvSpPr>
          <p:nvPr>
            <p:ph sz="quarter" idx="14"/>
          </p:nvPr>
        </p:nvSpPr>
        <p:spPr>
          <a:xfrm>
            <a:off x="744699" y="6479489"/>
            <a:ext cx="4333875" cy="246063"/>
          </a:xfrm>
        </p:spPr>
        <p:txBody>
          <a:bodyPr/>
          <a:lstStyle/>
          <a:p>
            <a:r>
              <a:rPr lang="es-US" dirty="0">
                <a:latin typeface="Arial" panose="020B0604020202020204" pitchFamily="34" charset="0"/>
                <a:cs typeface="Arial" panose="020B0604020202020204" pitchFamily="34" charset="0"/>
              </a:rPr>
              <a:t>Sistemas de protección contra caídas II</a:t>
            </a:r>
          </a:p>
        </p:txBody>
      </p:sp>
    </p:spTree>
    <p:extLst>
      <p:ext uri="{BB962C8B-B14F-4D97-AF65-F5344CB8AC3E}">
        <p14:creationId xmlns:p14="http://schemas.microsoft.com/office/powerpoint/2010/main" val="11040968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FA9EF77-1B61-F7A4-2D65-B42BC6C87A3E}"/>
              </a:ext>
              <a:ext uri="{C183D7F6-B498-43B3-948B-1728B52AA6E4}">
                <adec:decorative xmlns:adec="http://schemas.microsoft.com/office/drawing/2017/decorative" val="1"/>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Preguntas básicas</a:t>
            </a:r>
            <a:r>
              <a:rPr kumimoji="0" lang="es-US" sz="44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 2</a:t>
            </a:r>
          </a:p>
        </p:txBody>
      </p:sp>
      <p:sp>
        <p:nvSpPr>
          <p:cNvPr id="5" name="Text Placeholder 1">
            <a:extLst>
              <a:ext uri="{FF2B5EF4-FFF2-40B4-BE49-F238E27FC236}">
                <a16:creationId xmlns:a16="http://schemas.microsoft.com/office/drawing/2014/main" id="{2B5CEBCC-A61F-DE10-03B6-B476A13B3429}"/>
              </a:ext>
              <a:ext uri="{C183D7F6-B498-43B3-948B-1728B52AA6E4}">
                <adec:decorative xmlns:adec="http://schemas.microsoft.com/office/drawing/2017/decorative" val="0"/>
              </a:ext>
            </a:extLst>
          </p:cNvPr>
          <p:cNvSpPr txBox="1">
            <a:spLocks/>
          </p:cNvSpPr>
          <p:nvPr/>
        </p:nvSpPr>
        <p:spPr>
          <a:xfrm>
            <a:off x="1024320" y="4609578"/>
            <a:ext cx="9660804" cy="800622"/>
          </a:xfrm>
          <a:prstGeom prst="rect">
            <a:avLst/>
          </a:prstGeom>
        </p:spPr>
        <p:txBody>
          <a:bodyPr>
            <a:noAutofit/>
          </a:bodyPr>
          <a:lstStyle>
            <a:lvl1pPr marL="285750" indent="-285750" algn="l" defTabSz="914400" rtl="0" eaLnBrk="1" latinLnBrk="0" hangingPunct="1">
              <a:lnSpc>
                <a:spcPct val="90000"/>
              </a:lnSpc>
              <a:spcBef>
                <a:spcPts val="1000"/>
              </a:spcBef>
              <a:buClr>
                <a:srgbClr val="FF0000"/>
              </a:buClr>
              <a:buSzPct val="150000"/>
              <a:buFont typeface="Arial" panose="020B0604020202020204" pitchFamily="34" charset="0"/>
              <a:buChar char="•"/>
              <a:defRPr sz="1800" b="0" i="0" kern="1200">
                <a:solidFill>
                  <a:schemeClr val="tx1"/>
                </a:solidFill>
                <a:latin typeface="Nunito" pitchFamily="2" charset="77"/>
                <a:ea typeface="+mn-ea"/>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US" sz="2800" cap="all" dirty="0">
                <a:solidFill>
                  <a:srgbClr val="FF0000"/>
                </a:solidFill>
                <a:latin typeface="Arial" panose="020B0604020202020204" pitchFamily="34" charset="0"/>
                <a:cs typeface="Arial" panose="020B0604020202020204" pitchFamily="34" charset="0"/>
              </a:rPr>
              <a:t>No hay una distancia segura con respecto a ningún borde sin protección. </a:t>
            </a:r>
          </a:p>
          <a:p>
            <a:pPr lvl="2"/>
            <a:endParaRPr lang="en-US" sz="2800" dirty="0">
              <a:solidFill>
                <a:srgbClr val="FF0000"/>
              </a:solidFill>
              <a:latin typeface="Arial" panose="020B0604020202020204" pitchFamily="34" charset="0"/>
              <a:cs typeface="Arial" panose="020B0604020202020204" pitchFamily="34" charset="0"/>
            </a:endParaRPr>
          </a:p>
          <a:p>
            <a:pPr lvl="2"/>
            <a:endParaRPr lang="en-US" sz="2800" dirty="0">
              <a:solidFill>
                <a:srgbClr val="FF0000"/>
              </a:solidFill>
              <a:latin typeface="Arial" panose="020B0604020202020204" pitchFamily="34" charset="0"/>
              <a:cs typeface="Arial" panose="020B0604020202020204" pitchFamily="34" charset="0"/>
            </a:endParaRPr>
          </a:p>
          <a:p>
            <a:pPr lvl="2"/>
            <a:endParaRPr lang="en-US" sz="2800" dirty="0">
              <a:solidFill>
                <a:srgbClr val="FF0000"/>
              </a:solidFill>
              <a:latin typeface="Arial" panose="020B0604020202020204" pitchFamily="34" charset="0"/>
              <a:cs typeface="Arial" panose="020B0604020202020204" pitchFamily="34" charset="0"/>
            </a:endParaRPr>
          </a:p>
        </p:txBody>
      </p:sp>
      <p:sp>
        <p:nvSpPr>
          <p:cNvPr id="2" name="Text Placeholder 1">
            <a:extLst>
              <a:ext uri="{FF2B5EF4-FFF2-40B4-BE49-F238E27FC236}">
                <a16:creationId xmlns:a16="http://schemas.microsoft.com/office/drawing/2014/main" id="{9D645700-6E6E-B1AB-4CDB-2527118E1C2A}"/>
              </a:ext>
              <a:ext uri="{C183D7F6-B498-43B3-948B-1728B52AA6E4}">
                <adec:decorative xmlns:adec="http://schemas.microsoft.com/office/drawing/2017/decorative" val="1"/>
              </a:ext>
            </a:extLst>
          </p:cNvPr>
          <p:cNvSpPr>
            <a:spLocks noGrp="1"/>
          </p:cNvSpPr>
          <p:nvPr>
            <p:ph type="body" sz="quarter" idx="10"/>
          </p:nvPr>
        </p:nvSpPr>
        <p:spPr>
          <a:xfrm>
            <a:off x="1024319" y="1871831"/>
            <a:ext cx="9929025" cy="1658769"/>
          </a:xfrm>
        </p:spPr>
        <p:txBody>
          <a:bodyPr>
            <a:normAutofit fontScale="92500" lnSpcReduction="20000"/>
          </a:bodyPr>
          <a:lstStyle/>
          <a:p>
            <a:pPr>
              <a:lnSpc>
                <a:spcPct val="110000"/>
              </a:lnSpc>
            </a:pPr>
            <a:r>
              <a:rPr lang="es-US" sz="2800" dirty="0">
                <a:latin typeface="Arial" panose="020B0604020202020204" pitchFamily="34" charset="0"/>
                <a:cs typeface="Arial" panose="020B0604020202020204" pitchFamily="34" charset="0"/>
              </a:rPr>
              <a:t>¿A cuántos pies desde un borde sin protección se considera protección contra caídas? </a:t>
            </a:r>
          </a:p>
          <a:p>
            <a:pPr lvl="2">
              <a:lnSpc>
                <a:spcPct val="110000"/>
              </a:lnSpc>
            </a:pPr>
            <a:r>
              <a:rPr lang="es-US" sz="2800" dirty="0">
                <a:latin typeface="Arial" panose="020B0604020202020204" pitchFamily="34" charset="0"/>
                <a:cs typeface="Arial" panose="020B0604020202020204" pitchFamily="34" charset="0"/>
              </a:rPr>
              <a:t>Es decir, ¿qué distancia de un riesgo de caída es suficiente para no necesitar un sistema de protección?</a:t>
            </a:r>
          </a:p>
          <a:p>
            <a:pPr lvl="2"/>
            <a:endParaRPr lang="en-US" sz="1800" dirty="0">
              <a:latin typeface="Arial" panose="020B0604020202020204" pitchFamily="34" charset="0"/>
              <a:cs typeface="Arial" panose="020B0604020202020204" pitchFamily="34" charset="0"/>
            </a:endParaRPr>
          </a:p>
          <a:p>
            <a:pPr lvl="2"/>
            <a:endParaRPr lang="en-US" sz="1800" dirty="0">
              <a:latin typeface="Arial" panose="020B0604020202020204" pitchFamily="34" charset="0"/>
              <a:cs typeface="Arial" panose="020B0604020202020204" pitchFamily="34" charset="0"/>
            </a:endParaRPr>
          </a:p>
          <a:p>
            <a:pPr lvl="2"/>
            <a:endParaRPr lang="en-US" sz="1800" dirty="0">
              <a:latin typeface="Arial" panose="020B0604020202020204" pitchFamily="34" charset="0"/>
              <a:cs typeface="Arial" panose="020B0604020202020204" pitchFamily="34" charset="0"/>
            </a:endParaRPr>
          </a:p>
          <a:p>
            <a:pPr lvl="2"/>
            <a:endParaRPr lang="en-US" sz="2600" dirty="0">
              <a:latin typeface="Arial" panose="020B0604020202020204" pitchFamily="34" charset="0"/>
              <a:cs typeface="Arial" panose="020B0604020202020204" pitchFamily="34" charset="0"/>
            </a:endParaRPr>
          </a:p>
        </p:txBody>
      </p:sp>
      <p:sp>
        <p:nvSpPr>
          <p:cNvPr id="6" name="Content Placeholder 3">
            <a:extLst>
              <a:ext uri="{FF2B5EF4-FFF2-40B4-BE49-F238E27FC236}">
                <a16:creationId xmlns:a16="http://schemas.microsoft.com/office/drawing/2014/main" id="{F172AA39-4A87-F11D-DD22-4A568D961D22}"/>
              </a:ext>
              <a:ext uri="{C183D7F6-B498-43B3-948B-1728B52AA6E4}">
                <adec:decorative xmlns:adec="http://schemas.microsoft.com/office/drawing/2017/decorative" val="1"/>
              </a:ext>
            </a:extLst>
          </p:cNvPr>
          <p:cNvSpPr>
            <a:spLocks noGrp="1"/>
          </p:cNvSpPr>
          <p:nvPr>
            <p:ph sz="quarter" idx="14"/>
          </p:nvPr>
        </p:nvSpPr>
        <p:spPr>
          <a:xfrm>
            <a:off x="694595" y="6479489"/>
            <a:ext cx="4333875" cy="246063"/>
          </a:xfrm>
        </p:spPr>
        <p:txBody>
          <a:bodyPr/>
          <a:lstStyle/>
          <a:p>
            <a:r>
              <a:rPr lang="es-US" dirty="0">
                <a:latin typeface="Arial" panose="020B0604020202020204" pitchFamily="34" charset="0"/>
                <a:cs typeface="Arial" panose="020B0604020202020204" pitchFamily="34" charset="0"/>
              </a:rPr>
              <a:t>Sistemas de protección contra caídas II</a:t>
            </a:r>
          </a:p>
        </p:txBody>
      </p:sp>
    </p:spTree>
    <p:extLst>
      <p:ext uri="{BB962C8B-B14F-4D97-AF65-F5344CB8AC3E}">
        <p14:creationId xmlns:p14="http://schemas.microsoft.com/office/powerpoint/2010/main" val="134204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35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Sistemas de dispositivos de posicionamiento</a:t>
            </a:r>
          </a:p>
        </p:txBody>
      </p:sp>
      <p:sp>
        <p:nvSpPr>
          <p:cNvPr id="17411" name="Rectangle 3"/>
          <p:cNvSpPr>
            <a:spLocks noGrp="1" noChangeArrowheads="1"/>
          </p:cNvSpPr>
          <p:nvPr>
            <p:ph type="body" sz="quarter" idx="10"/>
          </p:nvPr>
        </p:nvSpPr>
        <p:spPr>
          <a:xfrm>
            <a:off x="450937" y="1609550"/>
            <a:ext cx="9281785" cy="4579523"/>
          </a:xfrm>
        </p:spPr>
        <p:txBody>
          <a:bodyPr>
            <a:noAutofit/>
          </a:bodyPr>
          <a:lstStyle/>
          <a:p>
            <a:pPr>
              <a:lnSpc>
                <a:spcPct val="100000"/>
              </a:lnSpc>
              <a:spcBef>
                <a:spcPts val="0"/>
              </a:spcBef>
              <a:spcAft>
                <a:spcPts val="1200"/>
              </a:spcAft>
            </a:pPr>
            <a:r>
              <a:rPr lang="es-US" sz="2200" dirty="0">
                <a:latin typeface="Arial" panose="020B0604020202020204" pitchFamily="34" charset="0"/>
                <a:cs typeface="Arial" panose="020B0604020202020204" pitchFamily="34" charset="0"/>
              </a:rPr>
              <a:t>La OSHA define un sistema de dispositivos de posicionamiento como un sistema de arnés corporal o cinturón de seguridad instalado para permitir que un trabajador se apoye en una superficie vertical elevada, como una pared, con ambas manos libres mientras se inclina. </a:t>
            </a:r>
            <a:endParaRPr lang="en-US" sz="2200" dirty="0">
              <a:latin typeface="Arial" panose="020B0604020202020204" pitchFamily="34" charset="0"/>
              <a:cs typeface="Arial" panose="020B0604020202020204" pitchFamily="34" charset="0"/>
            </a:endParaRPr>
          </a:p>
          <a:p>
            <a:pPr>
              <a:lnSpc>
                <a:spcPct val="100000"/>
              </a:lnSpc>
              <a:spcBef>
                <a:spcPts val="0"/>
              </a:spcBef>
            </a:pPr>
            <a:r>
              <a:rPr lang="es-US" sz="2200" dirty="0">
                <a:latin typeface="Arial" panose="020B0604020202020204" pitchFamily="34" charset="0"/>
                <a:cs typeface="Arial" panose="020B0604020202020204" pitchFamily="34" charset="0"/>
              </a:rPr>
              <a:t>Los sistemas de arnés corporal o cinturón de seguridad deben colocarse de manera que un trabajador pueda caer libremente no más de 2 pies. </a:t>
            </a:r>
          </a:p>
          <a:p>
            <a:pPr lvl="2">
              <a:lnSpc>
                <a:spcPct val="100000"/>
              </a:lnSpc>
              <a:spcBef>
                <a:spcPts val="0"/>
              </a:spcBef>
              <a:spcAft>
                <a:spcPts val="1200"/>
              </a:spcAft>
            </a:pPr>
            <a:r>
              <a:rPr lang="es-US" sz="2200" dirty="0">
                <a:latin typeface="Arial" panose="020B0604020202020204" pitchFamily="34" charset="0"/>
                <a:cs typeface="Arial" panose="020B0604020202020204" pitchFamily="34" charset="0"/>
              </a:rPr>
              <a:t>¡LA PRÁCTICA RECOMENDADA ES DEJAR DE UTILIZAR CINTURONES DE SEGURIDAD!</a:t>
            </a:r>
            <a:endParaRPr lang="en-US" sz="2200" dirty="0">
              <a:latin typeface="Arial" panose="020B0604020202020204" pitchFamily="34" charset="0"/>
              <a:cs typeface="Arial" panose="020B0604020202020204" pitchFamily="34" charset="0"/>
            </a:endParaRPr>
          </a:p>
          <a:p>
            <a:pPr>
              <a:lnSpc>
                <a:spcPct val="100000"/>
              </a:lnSpc>
              <a:spcBef>
                <a:spcPts val="0"/>
              </a:spcBef>
              <a:spcAft>
                <a:spcPts val="1200"/>
              </a:spcAft>
            </a:pPr>
            <a:r>
              <a:rPr lang="es-US" sz="2200" dirty="0">
                <a:latin typeface="Arial" panose="020B0604020202020204" pitchFamily="34" charset="0"/>
                <a:cs typeface="Arial" panose="020B0604020202020204" pitchFamily="34" charset="0"/>
              </a:rPr>
              <a:t>Los arneses corporales o cinturones de seguridad deben fijarse a un anclaje capaz de soportar al menos el doble de la carga de impacto potencial de la caída de un trabajador o 3,000 libras, lo que sea mayor. </a:t>
            </a:r>
          </a:p>
          <a:p>
            <a:pPr marL="0" indent="0">
              <a:spcBef>
                <a:spcPts val="500"/>
              </a:spcBef>
              <a:spcAft>
                <a:spcPts val="500"/>
              </a:spcAft>
              <a:buNone/>
            </a:pPr>
            <a:endParaRPr lang="en-US" sz="2200" dirty="0">
              <a:latin typeface="Arial" panose="020B0604020202020204" pitchFamily="34" charset="0"/>
              <a:cs typeface="Arial" panose="020B0604020202020204" pitchFamily="34" charset="0"/>
            </a:endParaRPr>
          </a:p>
        </p:txBody>
      </p:sp>
      <p:pic>
        <p:nvPicPr>
          <p:cNvPr id="4" name="Picture 3" descr="Ganchos de dispositivos de posicionamiento. &#10;Gancho grande al anclaje y 2 ganchos más pequeños a los anillos en D.">
            <a:extLst>
              <a:ext uri="{FF2B5EF4-FFF2-40B4-BE49-F238E27FC236}">
                <a16:creationId xmlns:a16="http://schemas.microsoft.com/office/drawing/2014/main" id="{D0B440C7-FE19-3C69-142F-F29F8C9340D4}"/>
              </a:ext>
            </a:extLst>
          </p:cNvPr>
          <p:cNvPicPr>
            <a:picLocks noChangeAspect="1"/>
          </p:cNvPicPr>
          <p:nvPr/>
        </p:nvPicPr>
        <p:blipFill>
          <a:blip r:embed="rId3"/>
          <a:stretch>
            <a:fillRect/>
          </a:stretch>
        </p:blipFill>
        <p:spPr>
          <a:xfrm>
            <a:off x="10208020" y="1438100"/>
            <a:ext cx="1697564" cy="2114998"/>
          </a:xfrm>
          <a:prstGeom prst="rect">
            <a:avLst/>
          </a:prstGeom>
        </p:spPr>
      </p:pic>
      <p:pic>
        <p:nvPicPr>
          <p:cNvPr id="5" name="Picture 4" descr="Uso correcto del dispositivo de posicionamiento mientras se trabaja desde la barra de refuerzo.">
            <a:extLst>
              <a:ext uri="{FF2B5EF4-FFF2-40B4-BE49-F238E27FC236}">
                <a16:creationId xmlns:a16="http://schemas.microsoft.com/office/drawing/2014/main" id="{785B07DF-0344-1469-229A-9282FDCB1D6C}"/>
              </a:ext>
            </a:extLst>
          </p:cNvPr>
          <p:cNvPicPr>
            <a:picLocks noChangeAspect="1"/>
          </p:cNvPicPr>
          <p:nvPr/>
        </p:nvPicPr>
        <p:blipFill>
          <a:blip r:embed="rId4"/>
          <a:stretch>
            <a:fillRect/>
          </a:stretch>
        </p:blipFill>
        <p:spPr>
          <a:xfrm>
            <a:off x="10132149" y="3727861"/>
            <a:ext cx="1773435" cy="2345401"/>
          </a:xfrm>
          <a:prstGeom prst="rect">
            <a:avLst/>
          </a:prstGeom>
        </p:spPr>
      </p:pic>
      <p:sp>
        <p:nvSpPr>
          <p:cNvPr id="6" name="Content Placeholder 3">
            <a:extLst>
              <a:ext uri="{FF2B5EF4-FFF2-40B4-BE49-F238E27FC236}">
                <a16:creationId xmlns:a16="http://schemas.microsoft.com/office/drawing/2014/main" id="{8C020F98-FF67-4FDC-3046-028CBDE77B5B}"/>
              </a:ext>
              <a:ext uri="{C183D7F6-B498-43B3-948B-1728B52AA6E4}">
                <adec:decorative xmlns:adec="http://schemas.microsoft.com/office/drawing/2017/decorative" val="1"/>
              </a:ext>
            </a:extLst>
          </p:cNvPr>
          <p:cNvSpPr>
            <a:spLocks noGrp="1"/>
          </p:cNvSpPr>
          <p:nvPr>
            <p:ph sz="quarter" idx="14"/>
          </p:nvPr>
        </p:nvSpPr>
        <p:spPr>
          <a:xfrm>
            <a:off x="694595" y="6479489"/>
            <a:ext cx="4333875" cy="246063"/>
          </a:xfrm>
        </p:spPr>
        <p:txBody>
          <a:bodyPr/>
          <a:lstStyle/>
          <a:p>
            <a:r>
              <a:rPr lang="es-US">
                <a:latin typeface="Arial" panose="020B0604020202020204" pitchFamily="34" charset="0"/>
                <a:cs typeface="Arial" panose="020B0604020202020204" pitchFamily="34" charset="0"/>
              </a:rPr>
              <a:t>Sistemas de protección contra caídas II</a:t>
            </a:r>
          </a:p>
        </p:txBody>
      </p:sp>
    </p:spTree>
    <p:extLst>
      <p:ext uri="{BB962C8B-B14F-4D97-AF65-F5344CB8AC3E}">
        <p14:creationId xmlns:p14="http://schemas.microsoft.com/office/powerpoint/2010/main" val="242171547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74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Sistemas de retención de caídas</a:t>
            </a:r>
            <a:r>
              <a:rPr kumimoji="0" lang="es-US" sz="44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 1</a:t>
            </a:r>
          </a:p>
        </p:txBody>
      </p:sp>
      <p:sp>
        <p:nvSpPr>
          <p:cNvPr id="17411" name="Rectangle 3"/>
          <p:cNvSpPr>
            <a:spLocks noGrp="1" noChangeArrowheads="1"/>
          </p:cNvSpPr>
          <p:nvPr>
            <p:ph type="body" sz="quarter" idx="10"/>
          </p:nvPr>
        </p:nvSpPr>
        <p:spPr>
          <a:xfrm>
            <a:off x="1024320" y="1458473"/>
            <a:ext cx="10410034" cy="4145792"/>
          </a:xfrm>
        </p:spPr>
        <p:txBody>
          <a:bodyPr>
            <a:noAutofit/>
          </a:bodyPr>
          <a:lstStyle/>
          <a:p>
            <a:pPr>
              <a:lnSpc>
                <a:spcPct val="100000"/>
              </a:lnSpc>
              <a:spcBef>
                <a:spcPts val="0"/>
              </a:spcBef>
            </a:pPr>
            <a:r>
              <a:rPr lang="es-US" sz="2400" dirty="0">
                <a:latin typeface="Arial" panose="020B0604020202020204" pitchFamily="34" charset="0"/>
                <a:cs typeface="Arial" panose="020B0604020202020204" pitchFamily="34" charset="0"/>
              </a:rPr>
              <a:t>Aunque los sistemas de retención de caídas no se mencionan en la Subparte M, la OSHA reconoce un sistema de retención de caídas como medio de prevención. El sistema, si se utiliza correctamente, ata a un trabajador de manera que </a:t>
            </a:r>
            <a:r>
              <a:rPr lang="es-US" sz="2400" b="1" dirty="0">
                <a:latin typeface="Arial" panose="020B0604020202020204" pitchFamily="34" charset="0"/>
                <a:cs typeface="Arial" panose="020B0604020202020204" pitchFamily="34" charset="0"/>
              </a:rPr>
              <a:t>no permita una caída de ninguna distancia</a:t>
            </a:r>
            <a:r>
              <a:rPr lang="es-US" sz="2400" dirty="0">
                <a:latin typeface="Arial" panose="020B0604020202020204" pitchFamily="34" charset="0"/>
                <a:cs typeface="Arial" panose="020B0604020202020204" pitchFamily="34" charset="0"/>
              </a:rPr>
              <a:t>. </a:t>
            </a:r>
          </a:p>
          <a:p>
            <a:pPr marL="801688" lvl="2">
              <a:lnSpc>
                <a:spcPct val="100000"/>
              </a:lnSpc>
              <a:spcBef>
                <a:spcPts val="0"/>
              </a:spcBef>
            </a:pPr>
            <a:r>
              <a:rPr lang="es-US" sz="2400" dirty="0">
                <a:latin typeface="Arial" panose="020B0604020202020204" pitchFamily="34" charset="0"/>
                <a:cs typeface="Arial" panose="020B0604020202020204" pitchFamily="34" charset="0"/>
              </a:rPr>
              <a:t>Este sistema se compone de un cinturón de seguridad o arnés corporal, un anclaje, conectores y otros equipos necesarios. Otros componentes suelen ser una cuerda de seguridad, una cuerda salvavidas y otros dispositivos. </a:t>
            </a:r>
          </a:p>
          <a:p>
            <a:pPr marL="801688" lvl="2">
              <a:lnSpc>
                <a:spcPct val="100000"/>
              </a:lnSpc>
              <a:spcBef>
                <a:spcPts val="0"/>
              </a:spcBef>
            </a:pPr>
            <a:r>
              <a:rPr lang="es-US" sz="2400" dirty="0">
                <a:latin typeface="Arial" panose="020B0604020202020204" pitchFamily="34" charset="0"/>
                <a:cs typeface="Arial" panose="020B0604020202020204" pitchFamily="34" charset="0"/>
              </a:rPr>
              <a:t>Para que un sistema de retención funcione, el anclaje debe ser lo suficientemente fuerte como para impedir que el trabajador se desplace más allá del punto en el que el sistema está totalmente extendido, incluido un factor de seguridad adecuado.</a:t>
            </a:r>
          </a:p>
        </p:txBody>
      </p:sp>
      <p:sp>
        <p:nvSpPr>
          <p:cNvPr id="4" name="Content Placeholder 3">
            <a:extLst>
              <a:ext uri="{FF2B5EF4-FFF2-40B4-BE49-F238E27FC236}">
                <a16:creationId xmlns:a16="http://schemas.microsoft.com/office/drawing/2014/main" id="{8DC4C089-82A4-97B2-644B-D68CD1A51F19}"/>
              </a:ext>
              <a:ext uri="{C183D7F6-B498-43B3-948B-1728B52AA6E4}">
                <adec:decorative xmlns:adec="http://schemas.microsoft.com/office/drawing/2017/decorative" val="1"/>
              </a:ext>
            </a:extLst>
          </p:cNvPr>
          <p:cNvSpPr>
            <a:spLocks noGrp="1"/>
          </p:cNvSpPr>
          <p:nvPr>
            <p:ph sz="quarter" idx="14"/>
          </p:nvPr>
        </p:nvSpPr>
        <p:spPr>
          <a:xfrm>
            <a:off x="694595" y="6479489"/>
            <a:ext cx="4333875" cy="246063"/>
          </a:xfrm>
        </p:spPr>
        <p:txBody>
          <a:bodyPr/>
          <a:lstStyle/>
          <a:p>
            <a:r>
              <a:rPr lang="es-US" dirty="0">
                <a:latin typeface="Arial" panose="020B0604020202020204" pitchFamily="34" charset="0"/>
                <a:cs typeface="Arial" panose="020B0604020202020204" pitchFamily="34" charset="0"/>
              </a:rPr>
              <a:t>Sistemas de protección contra caídas II</a:t>
            </a:r>
          </a:p>
        </p:txBody>
      </p:sp>
    </p:spTree>
    <p:extLst>
      <p:ext uri="{BB962C8B-B14F-4D97-AF65-F5344CB8AC3E}">
        <p14:creationId xmlns:p14="http://schemas.microsoft.com/office/powerpoint/2010/main" val="92148803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D4CF9FC-F714-6131-B97E-1701303D3B90}"/>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4400" b="1" i="0" u="none" strike="noStrike" cap="none" normalizeH="0" baseline="0" noProof="0">
                <a:ln>
                  <a:noFill/>
                </a:ln>
                <a:solidFill>
                  <a:schemeClr val="tx1"/>
                </a:solidFill>
                <a:uLnTx/>
                <a:uFillTx/>
                <a:latin typeface="Arial" panose="020B0604020202020204" pitchFamily="34" charset="0"/>
                <a:ea typeface="+mn-ea"/>
                <a:cs typeface="Arial" panose="020B0604020202020204" pitchFamily="34" charset="0"/>
              </a:rPr>
              <a:t>Sistemas de retención de caídas</a:t>
            </a:r>
            <a:r>
              <a:rPr kumimoji="0" lang="es-US" sz="4400" b="1" i="0" u="none" strike="noStrike" cap="none" normalizeH="0" baseline="0" noProof="0">
                <a:ln>
                  <a:noFill/>
                </a:ln>
                <a:solidFill>
                  <a:schemeClr val="bg1"/>
                </a:solidFill>
                <a:uLnTx/>
                <a:uFillTx/>
                <a:latin typeface="Arial" panose="020B0604020202020204" pitchFamily="34" charset="0"/>
                <a:ea typeface="+mn-ea"/>
                <a:cs typeface="Arial" panose="020B0604020202020204" pitchFamily="34" charset="0"/>
              </a:rPr>
              <a:t> 2</a:t>
            </a:r>
          </a:p>
        </p:txBody>
      </p:sp>
      <p:sp>
        <p:nvSpPr>
          <p:cNvPr id="2" name="Text Placeholder 1">
            <a:extLst>
              <a:ext uri="{FF2B5EF4-FFF2-40B4-BE49-F238E27FC236}">
                <a16:creationId xmlns:a16="http://schemas.microsoft.com/office/drawing/2014/main" id="{9BAC95E4-D721-9D50-5E0B-2ABCDD33D07C}"/>
              </a:ext>
            </a:extLst>
          </p:cNvPr>
          <p:cNvSpPr>
            <a:spLocks noGrp="1"/>
          </p:cNvSpPr>
          <p:nvPr>
            <p:ph type="body" sz="quarter" idx="10"/>
          </p:nvPr>
        </p:nvSpPr>
        <p:spPr>
          <a:xfrm>
            <a:off x="574166" y="1389909"/>
            <a:ext cx="7229549" cy="4528239"/>
          </a:xfrm>
        </p:spPr>
        <p:txBody>
          <a:bodyPr>
            <a:normAutofit lnSpcReduction="10000"/>
          </a:bodyPr>
          <a:lstStyle/>
          <a:p>
            <a:pPr>
              <a:lnSpc>
                <a:spcPct val="100000"/>
              </a:lnSpc>
              <a:spcBef>
                <a:spcPts val="0"/>
              </a:spcBef>
            </a:pPr>
            <a:r>
              <a:rPr lang="es-US" dirty="0"/>
              <a:t>La retención de caídas presupone que el trabajador no puede alcanzar el borde.</a:t>
            </a:r>
          </a:p>
          <a:p>
            <a:pPr>
              <a:lnSpc>
                <a:spcPct val="100000"/>
              </a:lnSpc>
              <a:spcBef>
                <a:spcPts val="0"/>
              </a:spcBef>
            </a:pPr>
            <a:endParaRPr lang="en-US" dirty="0"/>
          </a:p>
          <a:p>
            <a:pPr>
              <a:lnSpc>
                <a:spcPct val="100000"/>
              </a:lnSpc>
              <a:spcBef>
                <a:spcPts val="0"/>
              </a:spcBef>
            </a:pPr>
            <a:r>
              <a:rPr lang="es-US" dirty="0"/>
              <a:t>Básicamente, está atado con una correa corta.</a:t>
            </a:r>
          </a:p>
          <a:p>
            <a:pPr>
              <a:lnSpc>
                <a:spcPct val="100000"/>
              </a:lnSpc>
              <a:spcBef>
                <a:spcPts val="0"/>
              </a:spcBef>
            </a:pPr>
            <a:endParaRPr lang="en-US" dirty="0"/>
          </a:p>
          <a:p>
            <a:pPr>
              <a:lnSpc>
                <a:spcPct val="100000"/>
              </a:lnSpc>
              <a:spcBef>
                <a:spcPts val="0"/>
              </a:spcBef>
            </a:pPr>
            <a:r>
              <a:rPr lang="es-US" dirty="0"/>
              <a:t>Si el empleado pudiera alcanzar el borde y caer por encima de él, debe considerarse en detención de caídas.</a:t>
            </a:r>
          </a:p>
          <a:p>
            <a:pPr>
              <a:lnSpc>
                <a:spcPct val="100000"/>
              </a:lnSpc>
              <a:spcBef>
                <a:spcPts val="0"/>
              </a:spcBef>
            </a:pPr>
            <a:endParaRPr lang="en-US" dirty="0"/>
          </a:p>
          <a:p>
            <a:pPr marL="0" indent="0">
              <a:lnSpc>
                <a:spcPct val="100000"/>
              </a:lnSpc>
              <a:spcBef>
                <a:spcPts val="0"/>
              </a:spcBef>
              <a:buNone/>
            </a:pPr>
            <a:r>
              <a:rPr lang="es-US" dirty="0"/>
              <a:t>Requisitos de seguridad 1910.140(b) y ANSI/</a:t>
            </a:r>
            <a:r>
              <a:rPr lang="es-US" dirty="0" err="1"/>
              <a:t>ASSP</a:t>
            </a:r>
            <a:r>
              <a:rPr lang="es-US" dirty="0"/>
              <a:t> </a:t>
            </a:r>
            <a:r>
              <a:rPr lang="es-US" dirty="0" err="1"/>
              <a:t>Z359.15</a:t>
            </a:r>
            <a:r>
              <a:rPr lang="es-US" dirty="0"/>
              <a:t>-2014 para cuerdas salvavidas de anclaje único y anticaídas para sistemas personales de detención de caídas.</a:t>
            </a:r>
          </a:p>
        </p:txBody>
      </p:sp>
      <p:pic>
        <p:nvPicPr>
          <p:cNvPr id="7" name="Picture 6" descr="Las imágenes muestran a un empleado que lleva puesto un sistema de retención que le impide caerse mientras mira por encima del borde del techo.">
            <a:extLst>
              <a:ext uri="{FF2B5EF4-FFF2-40B4-BE49-F238E27FC236}">
                <a16:creationId xmlns:a16="http://schemas.microsoft.com/office/drawing/2014/main" id="{DCA40AB3-8793-7B14-D71F-E443C67BDDCC}"/>
              </a:ext>
            </a:extLst>
          </p:cNvPr>
          <p:cNvPicPr>
            <a:picLocks noChangeAspect="1"/>
          </p:cNvPicPr>
          <p:nvPr/>
        </p:nvPicPr>
        <p:blipFill>
          <a:blip r:embed="rId2"/>
          <a:stretch>
            <a:fillRect/>
          </a:stretch>
        </p:blipFill>
        <p:spPr>
          <a:xfrm>
            <a:off x="8446009" y="1389909"/>
            <a:ext cx="3171825" cy="2381250"/>
          </a:xfrm>
          <a:prstGeom prst="rect">
            <a:avLst/>
          </a:prstGeom>
        </p:spPr>
      </p:pic>
      <p:pic>
        <p:nvPicPr>
          <p:cNvPr id="6" name="Content Placeholder 3">
            <a:extLst>
              <a:ext uri="{FF2B5EF4-FFF2-40B4-BE49-F238E27FC236}">
                <a16:creationId xmlns:a16="http://schemas.microsoft.com/office/drawing/2014/main" id="{C11ACEE8-5F09-66CF-E1CF-54A49FE2762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573538" y="3917079"/>
            <a:ext cx="2916766" cy="2187575"/>
          </a:xfrm>
          <a:prstGeom prst="rect">
            <a:avLst/>
          </a:prstGeom>
        </p:spPr>
      </p:pic>
      <p:sp>
        <p:nvSpPr>
          <p:cNvPr id="3" name="Content Placeholder 3">
            <a:extLst>
              <a:ext uri="{FF2B5EF4-FFF2-40B4-BE49-F238E27FC236}">
                <a16:creationId xmlns:a16="http://schemas.microsoft.com/office/drawing/2014/main" id="{5C886471-BCA8-CBA7-7210-D42188CC70BE}"/>
              </a:ext>
              <a:ext uri="{C183D7F6-B498-43B3-948B-1728B52AA6E4}">
                <adec:decorative xmlns:adec="http://schemas.microsoft.com/office/drawing/2017/decorative" val="1"/>
              </a:ext>
            </a:extLst>
          </p:cNvPr>
          <p:cNvSpPr txBox="1">
            <a:spLocks/>
          </p:cNvSpPr>
          <p:nvPr/>
        </p:nvSpPr>
        <p:spPr>
          <a:xfrm>
            <a:off x="694595" y="647948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US" sz="1000" dirty="0">
                <a:latin typeface="Arial" panose="020B0604020202020204" pitchFamily="34" charset="0"/>
                <a:cs typeface="Arial" panose="020B0604020202020204" pitchFamily="34" charset="0"/>
              </a:rPr>
              <a:t>Sistemas de protección contra caídas II</a:t>
            </a:r>
          </a:p>
        </p:txBody>
      </p:sp>
    </p:spTree>
    <p:extLst>
      <p:ext uri="{BB962C8B-B14F-4D97-AF65-F5344CB8AC3E}">
        <p14:creationId xmlns:p14="http://schemas.microsoft.com/office/powerpoint/2010/main" val="30794026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s-US" sz="3800" b="1" i="0" u="none" strike="noStrike" cap="none" normalizeH="0" baseline="0" noProof="0" dirty="0">
                <a:ln>
                  <a:noFill/>
                </a:ln>
                <a:solidFill>
                  <a:schemeClr val="tx1"/>
                </a:solidFill>
                <a:uLnTx/>
                <a:uFillTx/>
                <a:latin typeface="Arial" panose="020B0604020202020204" pitchFamily="34" charset="0"/>
                <a:ea typeface="+mn-ea"/>
                <a:cs typeface="Arial" panose="020B0604020202020204" pitchFamily="34" charset="0"/>
              </a:rPr>
              <a:t>Sistemas de líneas de advertencia</a:t>
            </a:r>
            <a:r>
              <a:rPr kumimoji="0" lang="es-US" sz="3800" b="1" i="0" u="none" strike="noStrike" cap="none" normalizeH="0" baseline="0" noProof="0" dirty="0">
                <a:ln>
                  <a:noFill/>
                </a:ln>
                <a:solidFill>
                  <a:schemeClr val="bg1"/>
                </a:solidFill>
                <a:uLnTx/>
                <a:uFillTx/>
                <a:latin typeface="Arial" panose="020B0604020202020204" pitchFamily="34" charset="0"/>
                <a:ea typeface="+mn-ea"/>
                <a:cs typeface="Arial" panose="020B0604020202020204" pitchFamily="34" charset="0"/>
              </a:rPr>
              <a:t> 1</a:t>
            </a:r>
          </a:p>
        </p:txBody>
      </p:sp>
      <p:sp>
        <p:nvSpPr>
          <p:cNvPr id="17411" name="Rectangle 3"/>
          <p:cNvSpPr>
            <a:spLocks noGrp="1" noChangeArrowheads="1"/>
          </p:cNvSpPr>
          <p:nvPr>
            <p:ph type="body" sz="quarter" idx="10"/>
          </p:nvPr>
        </p:nvSpPr>
        <p:spPr>
          <a:xfrm>
            <a:off x="1024320" y="1474154"/>
            <a:ext cx="7205280" cy="2867966"/>
          </a:xfrm>
        </p:spPr>
        <p:txBody>
          <a:bodyPr>
            <a:normAutofit/>
          </a:bodyPr>
          <a:lstStyle/>
          <a:p>
            <a:pPr>
              <a:lnSpc>
                <a:spcPct val="100000"/>
              </a:lnSpc>
              <a:spcBef>
                <a:spcPts val="0"/>
              </a:spcBef>
            </a:pPr>
            <a:r>
              <a:rPr lang="es-US" dirty="0">
                <a:latin typeface="Arial" panose="020B0604020202020204" pitchFamily="34" charset="0"/>
                <a:cs typeface="Arial" panose="020B0604020202020204" pitchFamily="34" charset="0"/>
              </a:rPr>
              <a:t>La OSHA define un sistema de líneas de advertencia como una barrera instalada en un techo para advertir a los trabajadores que se están acercando a un lado o borde del techo sin protección, y para designar una zona en la que se pueden realizar trabajos de techado sin utilizar barandas, arneses corporales o sistemas de redes de seguridad para proteger a los trabajadores en la zona. </a:t>
            </a:r>
          </a:p>
          <a:p>
            <a:pPr lvl="2">
              <a:lnSpc>
                <a:spcPct val="100000"/>
              </a:lnSpc>
              <a:spcBef>
                <a:spcPts val="0"/>
              </a:spcBef>
            </a:pPr>
            <a:r>
              <a:rPr lang="es-US" sz="1800" dirty="0">
                <a:latin typeface="Arial" panose="020B0604020202020204" pitchFamily="34" charset="0"/>
                <a:cs typeface="Arial" panose="020B0604020202020204" pitchFamily="34" charset="0"/>
              </a:rPr>
              <a:t>Los sistemas de líneas de advertencia consisten en sogas, cables o cadenas, además de montantes de soporte.</a:t>
            </a:r>
          </a:p>
        </p:txBody>
      </p:sp>
      <p:pic>
        <p:nvPicPr>
          <p:cNvPr id="6" name="Picture 5" descr="Se ha colocado una línea de advertencia a 6 pies del borde del techo. Incorrecto.">
            <a:extLst>
              <a:ext uri="{FF2B5EF4-FFF2-40B4-BE49-F238E27FC236}">
                <a16:creationId xmlns:a16="http://schemas.microsoft.com/office/drawing/2014/main" id="{7B69AC28-4A00-26DB-B060-BEC381CBE8ED}"/>
              </a:ext>
            </a:extLst>
          </p:cNvPr>
          <p:cNvPicPr>
            <a:picLocks noChangeAspect="1"/>
          </p:cNvPicPr>
          <p:nvPr/>
        </p:nvPicPr>
        <p:blipFill>
          <a:blip r:embed="rId3"/>
          <a:stretch>
            <a:fillRect/>
          </a:stretch>
        </p:blipFill>
        <p:spPr>
          <a:xfrm>
            <a:off x="603147" y="4125550"/>
            <a:ext cx="2114653" cy="1897324"/>
          </a:xfrm>
          <a:prstGeom prst="rect">
            <a:avLst/>
          </a:prstGeom>
        </p:spPr>
      </p:pic>
      <p:pic>
        <p:nvPicPr>
          <p:cNvPr id="4" name="Picture 3" descr="Dos empleados trabajan dentro de la línea de advertencia de un techo.">
            <a:extLst>
              <a:ext uri="{FF2B5EF4-FFF2-40B4-BE49-F238E27FC236}">
                <a16:creationId xmlns:a16="http://schemas.microsoft.com/office/drawing/2014/main" id="{113DCC37-1C20-318A-8FD7-1ADFD42A1008}"/>
              </a:ext>
            </a:extLst>
          </p:cNvPr>
          <p:cNvPicPr>
            <a:picLocks noChangeAspect="1"/>
          </p:cNvPicPr>
          <p:nvPr/>
        </p:nvPicPr>
        <p:blipFill rotWithShape="1">
          <a:blip r:embed="rId4"/>
          <a:srcRect b="21373"/>
          <a:stretch/>
        </p:blipFill>
        <p:spPr>
          <a:xfrm>
            <a:off x="4295067" y="4342119"/>
            <a:ext cx="3002716" cy="1680754"/>
          </a:xfrm>
          <a:prstGeom prst="rect">
            <a:avLst/>
          </a:prstGeom>
        </p:spPr>
      </p:pic>
      <p:pic>
        <p:nvPicPr>
          <p:cNvPr id="5" name="Picture 4" descr="Dibujo del uso correcto de los sistemas de líneas de advertencia.&#10;Extraído de la norma OSHA.">
            <a:extLst>
              <a:ext uri="{FF2B5EF4-FFF2-40B4-BE49-F238E27FC236}">
                <a16:creationId xmlns:a16="http://schemas.microsoft.com/office/drawing/2014/main" id="{9021425C-905D-4FC2-72EE-6A39C7575129}"/>
              </a:ext>
            </a:extLst>
          </p:cNvPr>
          <p:cNvPicPr>
            <a:picLocks noChangeAspect="1"/>
          </p:cNvPicPr>
          <p:nvPr/>
        </p:nvPicPr>
        <p:blipFill>
          <a:blip r:embed="rId5"/>
          <a:srcRect/>
          <a:stretch/>
        </p:blipFill>
        <p:spPr>
          <a:xfrm>
            <a:off x="8046826" y="2120899"/>
            <a:ext cx="3673647" cy="4151221"/>
          </a:xfrm>
          <a:prstGeom prst="rect">
            <a:avLst/>
          </a:prstGeom>
        </p:spPr>
      </p:pic>
      <p:sp>
        <p:nvSpPr>
          <p:cNvPr id="7" name="Content Placeholder 3">
            <a:extLst>
              <a:ext uri="{FF2B5EF4-FFF2-40B4-BE49-F238E27FC236}">
                <a16:creationId xmlns:a16="http://schemas.microsoft.com/office/drawing/2014/main" id="{8CD8FA20-60D5-AB14-6C9E-5B8422A055C6}"/>
              </a:ext>
              <a:ext uri="{C183D7F6-B498-43B3-948B-1728B52AA6E4}">
                <adec:decorative xmlns:adec="http://schemas.microsoft.com/office/drawing/2017/decorative" val="1"/>
              </a:ext>
            </a:extLst>
          </p:cNvPr>
          <p:cNvSpPr>
            <a:spLocks noGrp="1"/>
          </p:cNvSpPr>
          <p:nvPr>
            <p:ph sz="quarter" idx="14"/>
          </p:nvPr>
        </p:nvSpPr>
        <p:spPr>
          <a:xfrm>
            <a:off x="694595" y="6479489"/>
            <a:ext cx="4333875" cy="246063"/>
          </a:xfrm>
        </p:spPr>
        <p:txBody>
          <a:bodyPr/>
          <a:lstStyle/>
          <a:p>
            <a:r>
              <a:rPr lang="es-US" dirty="0">
                <a:latin typeface="Arial" panose="020B0604020202020204" pitchFamily="34" charset="0"/>
                <a:cs typeface="Arial" panose="020B0604020202020204" pitchFamily="34" charset="0"/>
              </a:rPr>
              <a:t>Sistemas de protección contra caídas II</a:t>
            </a:r>
          </a:p>
        </p:txBody>
      </p:sp>
    </p:spTree>
    <p:extLst>
      <p:ext uri="{BB962C8B-B14F-4D97-AF65-F5344CB8AC3E}">
        <p14:creationId xmlns:p14="http://schemas.microsoft.com/office/powerpoint/2010/main" val="406568951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CF059A2C8F87C4DAC64B902968D45F3" ma:contentTypeVersion="17" ma:contentTypeDescription="Create a new document." ma:contentTypeScope="" ma:versionID="ec0af80dec7f47702ea3bf5d41db7be6">
  <xsd:schema xmlns:xsd="http://www.w3.org/2001/XMLSchema" xmlns:xs="http://www.w3.org/2001/XMLSchema" xmlns:p="http://schemas.microsoft.com/office/2006/metadata/properties" xmlns:ns2="422d50a2-91e8-4738-97cd-d5a6a9b90bb7" xmlns:ns3="1c9a19bd-b907-49a7-9695-f54f6a240b79" xmlns:ns4="0c302b92-b59a-446b-bb5d-23d5c6e9fb4f" targetNamespace="http://schemas.microsoft.com/office/2006/metadata/properties" ma:root="true" ma:fieldsID="dde7d5243250d96d20abf20682cd11ce" ns2:_="" ns3:_="" ns4:_="">
    <xsd:import namespace="422d50a2-91e8-4738-97cd-d5a6a9b90bb7"/>
    <xsd:import namespace="1c9a19bd-b907-49a7-9695-f54f6a240b79"/>
    <xsd:import namespace="0c302b92-b59a-446b-bb5d-23d5c6e9fb4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2d50a2-91e8-4738-97cd-d5a6a9b90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ec17949-6c0e-45e8-b39e-0bd40c26b03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c9a19bd-b907-49a7-9695-f54f6a240b7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c302b92-b59a-446b-bb5d-23d5c6e9fb4f"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978bb0f1-19de-404f-af31-2f1f4229f3f6}" ma:internalName="TaxCatchAll" ma:showField="CatchAllData" ma:web="1c9a19bd-b907-49a7-9695-f54f6a240b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0c302b92-b59a-446b-bb5d-23d5c6e9fb4f" xsi:nil="true"/>
    <lcf76f155ced4ddcb4097134ff3c332f xmlns="422d50a2-91e8-4738-97cd-d5a6a9b90bb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BA00715-48B6-45C5-B6B2-073162D4B9C7}"/>
</file>

<file path=customXml/itemProps2.xml><?xml version="1.0" encoding="utf-8"?>
<ds:datastoreItem xmlns:ds="http://schemas.openxmlformats.org/officeDocument/2006/customXml" ds:itemID="{F4CB3F07-681F-444C-A6D7-1EA9CB0EB632}">
  <ds:schemaRefs>
    <ds:schemaRef ds:uri="http://schemas.microsoft.com/sharepoint/v3/contenttype/forms"/>
  </ds:schemaRefs>
</ds:datastoreItem>
</file>

<file path=customXml/itemProps3.xml><?xml version="1.0" encoding="utf-8"?>
<ds:datastoreItem xmlns:ds="http://schemas.openxmlformats.org/officeDocument/2006/customXml" ds:itemID="{031AA14B-9A1A-4EB6-A364-EA762763A18F}">
  <ds:schemaRefs>
    <ds:schemaRef ds:uri="http://schemas.microsoft.com/office/2006/metadata/properties"/>
    <ds:schemaRef ds:uri="http://schemas.microsoft.com/office/infopath/2007/PartnerControls"/>
    <ds:schemaRef ds:uri="0c302b92-b59a-446b-bb5d-23d5c6e9fb4f"/>
    <ds:schemaRef ds:uri="422d50a2-91e8-4738-97cd-d5a6a9b90bb7"/>
  </ds:schemaRefs>
</ds:datastoreItem>
</file>

<file path=docProps/app.xml><?xml version="1.0" encoding="utf-8"?>
<Properties xmlns="http://schemas.openxmlformats.org/officeDocument/2006/extended-properties" xmlns:vt="http://schemas.openxmlformats.org/officeDocument/2006/docPropsVTypes">
  <TotalTime>29205</TotalTime>
  <Words>11215</Words>
  <Application>Microsoft Office PowerPoint</Application>
  <PresentationFormat>Widescreen</PresentationFormat>
  <Paragraphs>472</Paragraphs>
  <Slides>40</Slides>
  <Notes>26</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40</vt:i4>
      </vt:variant>
    </vt:vector>
  </HeadingPairs>
  <TitlesOfParts>
    <vt:vector size="49" baseType="lpstr">
      <vt:lpstr>Arial</vt:lpstr>
      <vt:lpstr>Calibri</vt:lpstr>
      <vt:lpstr>Helvetica Neue</vt:lpstr>
      <vt:lpstr>Nunito</vt:lpstr>
      <vt:lpstr>Nunito ExtraLight</vt:lpstr>
      <vt:lpstr>Poppins</vt:lpstr>
      <vt:lpstr>Nunito Light</vt:lpstr>
      <vt:lpstr>Office Theme</vt:lpstr>
      <vt:lpstr>1_Office Theme</vt:lpstr>
      <vt:lpstr>Sistemas de protección contra caídas II</vt:lpstr>
      <vt:lpstr>Objetivos de aprendizaje 1</vt:lpstr>
      <vt:lpstr>Objetivos de aprendizaje 2</vt:lpstr>
      <vt:lpstr>Preguntas básicas 1</vt:lpstr>
      <vt:lpstr>Preguntas básicas 2</vt:lpstr>
      <vt:lpstr>Sistemas de dispositivos de posicionamiento</vt:lpstr>
      <vt:lpstr>Sistemas de retención de caídas 1</vt:lpstr>
      <vt:lpstr>Sistemas de retención de caídas 2</vt:lpstr>
      <vt:lpstr>Sistemas de líneas de advertencia 1</vt:lpstr>
      <vt:lpstr>Sistemas de líneas de advertencia 2</vt:lpstr>
      <vt:lpstr>Sistemas de líneas de advertencia 3</vt:lpstr>
      <vt:lpstr>Sistemas de líneas de advertencia 4</vt:lpstr>
      <vt:lpstr>Zonas de acceso controlado 1</vt:lpstr>
      <vt:lpstr>Zonas de acceso controlado 2</vt:lpstr>
      <vt:lpstr>Zonas de acceso controlado 3</vt:lpstr>
      <vt:lpstr>Zonas de acceso controlado 4</vt:lpstr>
      <vt:lpstr>Sistemas de control de seguridad 1</vt:lpstr>
      <vt:lpstr>Sistemas de control de seguridad 2</vt:lpstr>
      <vt:lpstr>Sistemas de control de seguridad 3</vt:lpstr>
      <vt:lpstr>Sistemas de control de seguridad 4</vt:lpstr>
      <vt:lpstr>Cubiertas 1</vt:lpstr>
      <vt:lpstr>Cubiertas 2</vt:lpstr>
      <vt:lpstr>Cubiertas 3</vt:lpstr>
      <vt:lpstr>Cubiertas 4</vt:lpstr>
      <vt:lpstr>Protección contra caída de objetos 1</vt:lpstr>
      <vt:lpstr>Protección contra caída de objetos 2</vt:lpstr>
      <vt:lpstr>Protección contra caída de objetos 3 </vt:lpstr>
      <vt:lpstr>Protección contra caída de objetos 4</vt:lpstr>
      <vt:lpstr>Plan de protección contra caídas 1</vt:lpstr>
      <vt:lpstr>Plan de protección contra caídas 2</vt:lpstr>
      <vt:lpstr>Plan de protección contra caídas 3</vt:lpstr>
      <vt:lpstr>Plan de protección contra caídas 4</vt:lpstr>
      <vt:lpstr>Plan de protección contra caídas 5</vt:lpstr>
      <vt:lpstr>Requisitos de capacitación de protección contra caídas 1</vt:lpstr>
      <vt:lpstr>Requisitos de capacitación de protección contra caídas 2</vt:lpstr>
      <vt:lpstr>Requisitos de capacitación de protección contra caídas 3</vt:lpstr>
      <vt:lpstr>Requisitos de capacitación de protección contra caídas 4</vt:lpstr>
      <vt:lpstr>Requisitos de capacitación de protección contra caídas 5</vt:lpstr>
      <vt:lpstr>Requisitos de capacitación de protección contra caídas 6</vt:lpstr>
      <vt:lpstr>¿Tiene preguntas?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Emily Hoffman</dc:creator>
  <cp:lastModifiedBy>Idea Translations</cp:lastModifiedBy>
  <cp:revision>147</cp:revision>
  <cp:lastPrinted>2020-03-03T16:06:55Z</cp:lastPrinted>
  <dcterms:created xsi:type="dcterms:W3CDTF">2019-05-30T18:50:33Z</dcterms:created>
  <dcterms:modified xsi:type="dcterms:W3CDTF">2023-06-06T14:47:37Z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0x010100EF579C8AFDA5A94EBF2BFEAA78126DEC</vt:lpwstr>
  </property>
  <property fmtid="{D5CDD505-2E9C-101B-9397-08002B2CF9AE}" pid="3" name="Order">
    <vt:r8>5195400</vt:r8>
  </property>
  <property fmtid="{D5CDD505-2E9C-101B-9397-08002B2CF9AE}" pid="4" name="MediaServiceImageTags">
    <vt:lpwstr/>
  </property>
</Properties>
</file>