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59" r:id="rId5"/>
  </p:sldMasterIdLst>
  <p:notesMasterIdLst>
    <p:notesMasterId r:id="rId28"/>
  </p:notesMasterIdLst>
  <p:handoutMasterIdLst>
    <p:handoutMasterId r:id="rId29"/>
  </p:handoutMasterIdLst>
  <p:sldIdLst>
    <p:sldId id="286" r:id="rId6"/>
    <p:sldId id="599" r:id="rId7"/>
    <p:sldId id="600" r:id="rId8"/>
    <p:sldId id="601" r:id="rId9"/>
    <p:sldId id="603" r:id="rId10"/>
    <p:sldId id="602" r:id="rId11"/>
    <p:sldId id="604" r:id="rId12"/>
    <p:sldId id="605" r:id="rId13"/>
    <p:sldId id="267" r:id="rId14"/>
    <p:sldId id="268" r:id="rId15"/>
    <p:sldId id="606" r:id="rId16"/>
    <p:sldId id="607" r:id="rId17"/>
    <p:sldId id="608" r:id="rId18"/>
    <p:sldId id="610" r:id="rId19"/>
    <p:sldId id="611" r:id="rId20"/>
    <p:sldId id="612" r:id="rId21"/>
    <p:sldId id="613" r:id="rId22"/>
    <p:sldId id="614" r:id="rId23"/>
    <p:sldId id="615" r:id="rId24"/>
    <p:sldId id="616" r:id="rId25"/>
    <p:sldId id="617" r:id="rId26"/>
    <p:sldId id="305" r:id="rId27"/>
  </p:sldIdLst>
  <p:sldSz cx="12192000" cy="6858000"/>
  <p:notesSz cx="7315200" cy="9601200"/>
  <p:embeddedFontLst>
    <p:embeddedFont>
      <p:font typeface="Calibri" panose="020F0502020204030204" pitchFamily="34" charset="0"/>
      <p:regular r:id="rId30"/>
      <p:bold r:id="rId31"/>
      <p:italic r:id="rId32"/>
      <p:boldItalic r:id="rId33"/>
    </p:embeddedFont>
    <p:embeddedFont>
      <p:font typeface="Impact" panose="020B0806030902050204" pitchFamily="34" charset="0"/>
      <p:regular r:id="rId34"/>
    </p:embeddedFont>
    <p:embeddedFont>
      <p:font typeface="Nunito" pitchFamily="2" charset="0"/>
      <p:regular r:id="rId35"/>
      <p:bold r:id="rId36"/>
      <p:italic r:id="rId37"/>
      <p:boldItalic r:id="rId38"/>
    </p:embeddedFont>
    <p:embeddedFont>
      <p:font typeface="Nunito ExtraLight" pitchFamily="2" charset="0"/>
      <p:regular r:id="rId39"/>
      <p:italic r:id="rId40"/>
    </p:embeddedFont>
    <p:embeddedFont>
      <p:font typeface="Nunito Light" pitchFamily="2" charset="0"/>
      <p:regular r:id="rId41"/>
      <p:italic r:id="rId42"/>
    </p:embeddedFont>
    <p:embeddedFont>
      <p:font typeface="Poppins" panose="00000500000000000000" pitchFamily="2" charset="0"/>
      <p:regular r:id="rId43"/>
      <p:bold r:id="rId44"/>
      <p:italic r:id="rId45"/>
      <p:boldItalic r:id="rId46"/>
    </p:embeddedFont>
  </p:embeddedFontLst>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D2ADF1-E77B-A6C4-8BC0-C7DD377A1D45}" name="Kinn, Steve (Contractor)" initials="KS(" userId="Kinn, Steve (Contract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Idea Translations" initials="IdT" lastIdx="3" clrIdx="0">
    <p:extLst>
      <p:ext uri="{19B8F6BF-5375-455C-9EA6-DF929625EA0E}">
        <p15:presenceInfo xmlns:p15="http://schemas.microsoft.com/office/powerpoint/2012/main" userId="Idea Translatio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2A0969-C930-4D52-B747-7B147114DBEE}" v="56" dt="2023-05-03T01:43:14.7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3" autoAdjust="0"/>
    <p:restoredTop sz="83266" autoAdjust="0"/>
  </p:normalViewPr>
  <p:slideViewPr>
    <p:cSldViewPr snapToGrid="0">
      <p:cViewPr varScale="1">
        <p:scale>
          <a:sx n="88" d="100"/>
          <a:sy n="88" d="100"/>
        </p:scale>
        <p:origin x="108" y="228"/>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handoutMaster" Target="handoutMasters/handoutMaster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4" Type="http://schemas.openxmlformats.org/officeDocument/2006/relationships/font" Target="fonts/font15.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0" Type="http://schemas.openxmlformats.org/officeDocument/2006/relationships/slide" Target="slides/slide15.xml"/><Relationship Id="rId41" Type="http://schemas.openxmlformats.org/officeDocument/2006/relationships/font" Target="fonts/font12.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7.fntdata"/><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osha.gov/laws-regs/interlinking/standards/1926.1053(b)(13)"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1053&amp;src_anchor_name=1926.1053(a)(19)"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osha.gov/pls/oshaweb/owalink.query_links?src_doc_type=STANDARDS&amp;src_unique_file=1926_1053&amp;src_anchor_name=1926.1053(a)(19)(iii)" TargetMode="External"/><Relationship Id="rId5" Type="http://schemas.openxmlformats.org/officeDocument/2006/relationships/hyperlink" Target="http://osha.gov/pls/oshaweb/owalink.query_links?src_doc_type=STANDARDS&amp;src_unique_file=1926_1053&amp;src_anchor_name=1926.1053(a)(19)(ii)" TargetMode="External"/><Relationship Id="rId4" Type="http://schemas.openxmlformats.org/officeDocument/2006/relationships/hyperlink" Target="http://osha.gov/pls/oshaweb/owalink.query_links?src_doc_type=STANDARDS&amp;src_unique_file=1926_1053&amp;src_anchor_name=1926.1053(a)(19)(i)"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0451&amp;src_anchor_name=1926.451(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osha.gov/pls/oshaweb/owalink.query_links?src_doc_type=STANDARDS&amp;src_unique_file=1926_0451&amp;src_anchor_name=1926.451(g)(1)"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www.osha.gov/laws-regs/interlinking/standards/1926.1053(a)(4)(i)" TargetMode="External"/><Relationship Id="rId13" Type="http://schemas.openxmlformats.org/officeDocument/2006/relationships/hyperlink" Target="https://www.osha.gov/laws-regs/interlinking/standards/1926.1053(a)(19)" TargetMode="External"/><Relationship Id="rId18" Type="http://schemas.openxmlformats.org/officeDocument/2006/relationships/hyperlink" Target="https://www.osha.gov/laws-regs/interlinking/standards/1926.1053(b)(1)" TargetMode="External"/><Relationship Id="rId26" Type="http://schemas.openxmlformats.org/officeDocument/2006/relationships/hyperlink" Target="https://www.osha.gov/laws-regs/interlinking/standards/1926.1053(b)(9)" TargetMode="External"/><Relationship Id="rId3" Type="http://schemas.openxmlformats.org/officeDocument/2006/relationships/hyperlink" Target="https://www.osha.gov/laws-regs/interlinking/standards/1926.1053(a)" TargetMode="External"/><Relationship Id="rId21" Type="http://schemas.openxmlformats.org/officeDocument/2006/relationships/hyperlink" Target="https://www.osha.gov/laws-regs/interlinking/standards/1926.1053(b)(5)(i)" TargetMode="External"/><Relationship Id="rId7" Type="http://schemas.openxmlformats.org/officeDocument/2006/relationships/hyperlink" Target="https://www.osha.gov/laws-regs/interlinking/standards/1926.1053(a)(2)" TargetMode="External"/><Relationship Id="rId12" Type="http://schemas.openxmlformats.org/officeDocument/2006/relationships/hyperlink" Target="https://www.osha.gov/laws-regs/interlinking/standards/1926.1053(a)(18)" TargetMode="External"/><Relationship Id="rId17" Type="http://schemas.openxmlformats.org/officeDocument/2006/relationships/hyperlink" Target="https://www.osha.gov/laws-regs/interlinking/standards/1926.1053(b)" TargetMode="External"/><Relationship Id="rId25" Type="http://schemas.openxmlformats.org/officeDocument/2006/relationships/hyperlink" Target="https://www.osha.gov/laws-regs/interlinking/standards/1926.1053(b)(8)" TargetMode="External"/><Relationship Id="rId2" Type="http://schemas.openxmlformats.org/officeDocument/2006/relationships/slide" Target="../slides/slide10.xml"/><Relationship Id="rId16" Type="http://schemas.openxmlformats.org/officeDocument/2006/relationships/hyperlink" Target="https://www.osha.gov/laws-regs/interlinking/standards/1926.1053(a)(19)(iii)" TargetMode="External"/><Relationship Id="rId20" Type="http://schemas.openxmlformats.org/officeDocument/2006/relationships/hyperlink" Target="https://www.osha.gov/laws-regs/interlinking/standards/1926.1053(b)(4)" TargetMode="External"/><Relationship Id="rId29" Type="http://schemas.openxmlformats.org/officeDocument/2006/relationships/hyperlink" Target="https://www.osha.gov/laws-regs/interlinking/standards/1926.1053(b)(13)" TargetMode="External"/><Relationship Id="rId1" Type="http://schemas.openxmlformats.org/officeDocument/2006/relationships/notesMaster" Target="../notesMasters/notesMaster1.xml"/><Relationship Id="rId6" Type="http://schemas.openxmlformats.org/officeDocument/2006/relationships/hyperlink" Target="https://www.osha.gov/laws-regs/interlinking/standards/1926.1053(a)(1)(ii)" TargetMode="External"/><Relationship Id="rId11" Type="http://schemas.openxmlformats.org/officeDocument/2006/relationships/hyperlink" Target="https://www.osha.gov/laws-regs/interlinking/standards/1926.1053(a)(17)" TargetMode="External"/><Relationship Id="rId24" Type="http://schemas.openxmlformats.org/officeDocument/2006/relationships/hyperlink" Target="https://www.osha.gov/laws-regs/interlinking/standards/1926.1053(b)(7)" TargetMode="External"/><Relationship Id="rId5" Type="http://schemas.openxmlformats.org/officeDocument/2006/relationships/hyperlink" Target="https://www.osha.gov/laws-regs/interlinking/standards/1926.1053(a)(1)(i)" TargetMode="External"/><Relationship Id="rId15" Type="http://schemas.openxmlformats.org/officeDocument/2006/relationships/hyperlink" Target="https://www.osha.gov/laws-regs/interlinking/standards/1926.1053(a)(19)(ii)" TargetMode="External"/><Relationship Id="rId23" Type="http://schemas.openxmlformats.org/officeDocument/2006/relationships/hyperlink" Target="https://www.osha.gov/laws-regs/interlinking/standards/1926.1053(b)(6)" TargetMode="External"/><Relationship Id="rId28" Type="http://schemas.openxmlformats.org/officeDocument/2006/relationships/hyperlink" Target="https://www.osha.gov/laws-regs/interlinking/standards/1926.1053(b)(12)" TargetMode="External"/><Relationship Id="rId10" Type="http://schemas.openxmlformats.org/officeDocument/2006/relationships/hyperlink" Target="https://www.osha.gov/laws-regs/interlinking/standards/1926.1053(a)(13)" TargetMode="External"/><Relationship Id="rId19" Type="http://schemas.openxmlformats.org/officeDocument/2006/relationships/hyperlink" Target="https://www.osha.gov/laws-regs/interlinking/standards/1926.1053(b)(3)" TargetMode="External"/><Relationship Id="rId4" Type="http://schemas.openxmlformats.org/officeDocument/2006/relationships/hyperlink" Target="https://www.osha.gov/laws-regs/interlinking/standards/1926.1053(a)(1)" TargetMode="External"/><Relationship Id="rId9" Type="http://schemas.openxmlformats.org/officeDocument/2006/relationships/hyperlink" Target="https://www.osha.gov/laws-regs/interlinking/standards/1926.1053(a)(6)(i)" TargetMode="External"/><Relationship Id="rId14" Type="http://schemas.openxmlformats.org/officeDocument/2006/relationships/hyperlink" Target="https://www.osha.gov/laws-regs/interlinking/standards/1926.1053(a)(19)(i)" TargetMode="External"/><Relationship Id="rId22" Type="http://schemas.openxmlformats.org/officeDocument/2006/relationships/hyperlink" Target="https://www.osha.gov/laws-regs/interlinking/standards/1926.1053(b)(5)(iii)" TargetMode="External"/><Relationship Id="rId27" Type="http://schemas.openxmlformats.org/officeDocument/2006/relationships/hyperlink" Target="https://www.osha.gov/laws-regs/interlinking/standards/1926.1053(b)(10)" TargetMode="External"/><Relationship Id="rId30" Type="http://schemas.openxmlformats.org/officeDocument/2006/relationships/hyperlink" Target="https://www.osha.gov/laws-regs/interlinking/standards/1926.1053(b)(22)"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1518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Picture 1 &amp; 2 depicts improper use of a step </a:t>
            </a:r>
            <a:r>
              <a:rPr lang="en-US" dirty="0" err="1">
                <a:latin typeface="Arial" charset="0"/>
              </a:rPr>
              <a:t>ladderOSHA</a:t>
            </a:r>
            <a:r>
              <a:rPr lang="en-US" dirty="0">
                <a:latin typeface="Arial" charset="0"/>
              </a:rPr>
              <a:t> Interpretation Letter #200801220-8196</a:t>
            </a:r>
          </a:p>
          <a:p>
            <a:pPr eaLnBrk="1" hangingPunct="1"/>
            <a:r>
              <a:rPr lang="en-US" dirty="0">
                <a:latin typeface="Arial" charset="0"/>
              </a:rPr>
              <a:t>Re: Using a stepladder as a non-self-supporting ladder</a:t>
            </a:r>
          </a:p>
          <a:p>
            <a:pPr eaLnBrk="1" hangingPunct="1"/>
            <a:r>
              <a:rPr lang="en-US" dirty="0">
                <a:latin typeface="Arial" charset="0"/>
              </a:rPr>
              <a:t>Would the use of a stepladder as described above violate 29 CFR 1926.1053(b)(4)? If so, would such use be a de minimis violation?</a:t>
            </a:r>
          </a:p>
          <a:p>
            <a:pPr eaLnBrk="1" hangingPunct="1"/>
            <a:r>
              <a:rPr lang="en-US" b="1" dirty="0">
                <a:latin typeface="Arial" charset="0"/>
              </a:rPr>
              <a:t>Answer: </a:t>
            </a:r>
            <a:r>
              <a:rPr lang="en-US" dirty="0">
                <a:latin typeface="Arial" charset="0"/>
              </a:rPr>
              <a:t>In 29 CFR 1926 Subpart X, 1926.1053(b)(4) states:</a:t>
            </a:r>
          </a:p>
          <a:p>
            <a:pPr eaLnBrk="1" hangingPunct="1"/>
            <a:r>
              <a:rPr lang="en-US" dirty="0">
                <a:latin typeface="Arial" charset="0"/>
              </a:rPr>
              <a:t>Ladders shall be used only for the purpose </a:t>
            </a:r>
            <a:r>
              <a:rPr lang="en-US" b="1" dirty="0">
                <a:latin typeface="Arial" charset="0"/>
              </a:rPr>
              <a:t>for which they were designed</a:t>
            </a:r>
            <a:r>
              <a:rPr lang="en-US" dirty="0">
                <a:latin typeface="Arial" charset="0"/>
              </a:rPr>
              <a:t>. [Emphasis added]</a:t>
            </a:r>
          </a:p>
          <a:p>
            <a:pPr eaLnBrk="1" hangingPunct="1"/>
            <a:r>
              <a:rPr lang="en-US" dirty="0">
                <a:latin typeface="Arial" charset="0"/>
              </a:rPr>
              <a:t>Thus, using a stepladder as a non-self-supporting ladder would violate §1926.1053(b)(4) if the ladder were not designed for that purpose.</a:t>
            </a:r>
          </a:p>
          <a:p>
            <a:pPr eaLnBrk="1" hangingPunct="1"/>
            <a:r>
              <a:rPr lang="en-US" dirty="0">
                <a:latin typeface="Arial" charset="0"/>
              </a:rPr>
              <a:t>The particular design of a stepladder varies from manufacturer to manufacturer. Therefore, whether or not the scenario you describe</a:t>
            </a:r>
          </a:p>
          <a:p>
            <a:pPr eaLnBrk="1" hangingPunct="1"/>
            <a:r>
              <a:rPr lang="en-US" dirty="0">
                <a:latin typeface="Arial" charset="0"/>
              </a:rPr>
              <a:t>constitutes a violation of §1926.1053(b)(4) would depend on whether such use is consistent with the purpose intended by the manufacturer</a:t>
            </a:r>
          </a:p>
          <a:p>
            <a:endParaRPr lang="en-US" dirty="0"/>
          </a:p>
        </p:txBody>
      </p:sp>
    </p:spTree>
    <p:extLst>
      <p:ext uri="{BB962C8B-B14F-4D97-AF65-F5344CB8AC3E}">
        <p14:creationId xmlns:p14="http://schemas.microsoft.com/office/powerpoint/2010/main" val="3026733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1 depicts a label off of a ladder</a:t>
            </a:r>
          </a:p>
          <a:p>
            <a:endParaRPr lang="en-US" dirty="0"/>
          </a:p>
          <a:p>
            <a:r>
              <a:rPr lang="en-US" dirty="0"/>
              <a:t>Picture 2 depicts a worker on the top plate of a step ladder</a:t>
            </a:r>
          </a:p>
        </p:txBody>
      </p:sp>
    </p:spTree>
    <p:extLst>
      <p:ext uri="{BB962C8B-B14F-4D97-AF65-F5344CB8AC3E}">
        <p14:creationId xmlns:p14="http://schemas.microsoft.com/office/powerpoint/2010/main" val="3744551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98806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46536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Set up ladders on level, stable ground and not in </a:t>
            </a:r>
            <a:r>
              <a:rPr lang="en-US" dirty="0" err="1"/>
              <a:t>fronast</a:t>
            </a:r>
            <a:r>
              <a:rPr lang="en-US" dirty="0"/>
              <a:t> of closed doors</a:t>
            </a:r>
          </a:p>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3"/>
              </a:rPr>
              <a:t>1926.1053(b)(13)</a:t>
            </a:r>
            <a:r>
              <a:rPr lang="en-US" b="0" i="0" dirty="0">
                <a:solidFill>
                  <a:srgbClr val="333333"/>
                </a:solidFill>
                <a:effectLst/>
                <a:latin typeface="Helvetica Neue"/>
              </a:rPr>
              <a:t>The top or top step of a stepladder shall not be used as a step.</a:t>
            </a:r>
          </a:p>
          <a:p>
            <a:endParaRPr lang="en-US" dirty="0"/>
          </a:p>
          <a:p>
            <a:endParaRPr lang="en-US" dirty="0"/>
          </a:p>
        </p:txBody>
      </p:sp>
    </p:spTree>
    <p:extLst>
      <p:ext uri="{BB962C8B-B14F-4D97-AF65-F5344CB8AC3E}">
        <p14:creationId xmlns:p14="http://schemas.microsoft.com/office/powerpoint/2010/main" val="3049574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Ladderways and stairwells should planned well in advance to ensure their safe operation from phase to phase.</a:t>
            </a:r>
          </a:p>
          <a:p>
            <a:r>
              <a:rPr lang="en-US" dirty="0"/>
              <a:t>Additionally, proper guardrails and handrail systems should be installed and maintained throughout the project.</a:t>
            </a:r>
          </a:p>
          <a:p>
            <a:r>
              <a:rPr lang="en-US" dirty="0"/>
              <a:t>Offset guardrail systems are an ideal way to protect areas where access must be made through perimeter protection. </a:t>
            </a:r>
          </a:p>
          <a:p>
            <a:endParaRPr lang="en-US" dirty="0"/>
          </a:p>
        </p:txBody>
      </p:sp>
    </p:spTree>
    <p:extLst>
      <p:ext uri="{BB962C8B-B14F-4D97-AF65-F5344CB8AC3E}">
        <p14:creationId xmlns:p14="http://schemas.microsoft.com/office/powerpoint/2010/main" val="2995866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Arial" charset="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Arial" charset="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charset="0"/>
                <a:hlinkClick r:id="rId3"/>
              </a:rPr>
              <a:t>1926.1053(a)(19)</a:t>
            </a:r>
            <a:r>
              <a:rPr lang="en-US" dirty="0">
                <a:latin typeface="Arial" charset="0"/>
              </a:rPr>
              <a:t> Where the total length of a climb equals or exceeds 24 feet (7.3 m), fixed ladders shall be equipped with one of the following:</a:t>
            </a:r>
            <a:r>
              <a:rPr lang="en-US" b="1" dirty="0">
                <a:latin typeface="Arial" charset="0"/>
                <a:hlinkClick r:id="rId4"/>
              </a:rPr>
              <a:t>1926.1053(a)(19)(</a:t>
            </a:r>
            <a:r>
              <a:rPr lang="en-US" b="1" dirty="0" err="1">
                <a:latin typeface="Arial" charset="0"/>
                <a:hlinkClick r:id="rId4"/>
              </a:rPr>
              <a:t>i</a:t>
            </a:r>
            <a:r>
              <a:rPr lang="en-US" b="1" dirty="0">
                <a:latin typeface="Arial" charset="0"/>
                <a:hlinkClick r:id="rId4"/>
              </a:rPr>
              <a:t>)</a:t>
            </a:r>
            <a:r>
              <a:rPr lang="en-US" dirty="0">
                <a:latin typeface="Arial" charset="0"/>
              </a:rPr>
              <a:t> Ladder safety devices; or</a:t>
            </a:r>
            <a:r>
              <a:rPr lang="en-US" b="1" dirty="0">
                <a:latin typeface="Arial" charset="0"/>
                <a:hlinkClick r:id="rId5"/>
              </a:rPr>
              <a:t>1926.1053(a)(19)(ii)</a:t>
            </a:r>
            <a:r>
              <a:rPr lang="en-US" dirty="0">
                <a:latin typeface="Arial" charset="0"/>
              </a:rPr>
              <a:t> Self-retracting lifelines, and rest platforms at intervals not to exceed 150 feet (45.7 m); or</a:t>
            </a:r>
            <a:r>
              <a:rPr lang="en-US" b="1" dirty="0">
                <a:latin typeface="Arial" charset="0"/>
                <a:hlinkClick r:id="rId6"/>
              </a:rPr>
              <a:t>1926.1053(a)(19)(iii)</a:t>
            </a:r>
            <a:r>
              <a:rPr lang="en-US" dirty="0">
                <a:latin typeface="Arial" charset="0"/>
              </a:rPr>
              <a:t> A cage or well, and multiple ladder sections, each ladder section not to exceed 50 feet (15.2 m) in length. Ladder sections shall be offset from adjacent sections, and landing platforms shall be provided at maximum intervals of 50 feet (15.2 m). </a:t>
            </a:r>
          </a:p>
          <a:p>
            <a:endParaRPr lang="en-US" dirty="0"/>
          </a:p>
        </p:txBody>
      </p:sp>
    </p:spTree>
    <p:extLst>
      <p:ext uri="{BB962C8B-B14F-4D97-AF65-F5344CB8AC3E}">
        <p14:creationId xmlns:p14="http://schemas.microsoft.com/office/powerpoint/2010/main" val="3958626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“Under subpart L, employers must ensure that employees tie off at all times when working from an aerial lift [§1926.453(b)(2)(v)].” </a:t>
            </a:r>
          </a:p>
          <a:p>
            <a:pPr eaLnBrk="1" hangingPunct="1"/>
            <a:r>
              <a:rPr lang="en-US" dirty="0">
                <a:latin typeface="Arial" charset="0"/>
              </a:rPr>
              <a:t>August 22, 2011 MEMORANDUM FOR: REGIONAL ADMINISTRATORS, FROM: JAMES G. MADDUX, Director Directorate of Construction</a:t>
            </a:r>
          </a:p>
          <a:p>
            <a:pPr eaLnBrk="1" hangingPunct="1"/>
            <a:r>
              <a:rPr lang="en-US" dirty="0">
                <a:latin typeface="Arial" charset="0"/>
              </a:rPr>
              <a:t>SUBJECT: Fall protection on aerial lifts during construction activities.</a:t>
            </a:r>
          </a:p>
          <a:p>
            <a:pPr eaLnBrk="1" hangingPunct="1"/>
            <a:r>
              <a:rPr lang="en-US" dirty="0">
                <a:latin typeface="Arial" charset="0"/>
              </a:rPr>
              <a:t>Tie-off is required even at low heights to restraint from possible ejection even especially when traveling</a:t>
            </a:r>
          </a:p>
        </p:txBody>
      </p:sp>
    </p:spTree>
    <p:extLst>
      <p:ext uri="{BB962C8B-B14F-4D97-AF65-F5344CB8AC3E}">
        <p14:creationId xmlns:p14="http://schemas.microsoft.com/office/powerpoint/2010/main" val="2845809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latin typeface="Arial" charset="0"/>
            </a:endParaRPr>
          </a:p>
          <a:p>
            <a:pPr eaLnBrk="1" hangingPunct="1"/>
            <a:r>
              <a:rPr lang="en-US" dirty="0">
                <a:latin typeface="Arial" charset="0"/>
              </a:rPr>
              <a:t>“Under subpart L, employers must ensure that employees tie off at all times when working from an aerial lift [§1926.453(b)(2)(v)].” </a:t>
            </a:r>
          </a:p>
          <a:p>
            <a:pPr eaLnBrk="1" hangingPunct="1"/>
            <a:r>
              <a:rPr lang="en-US" dirty="0">
                <a:latin typeface="Arial" charset="0"/>
              </a:rPr>
              <a:t>August 22, 2011 MEMORANDUM FOR: REGIONAL ADMINISTRATORS, FROM: JAMES G. MADDUX, Director Directorate of Construction</a:t>
            </a:r>
          </a:p>
          <a:p>
            <a:pPr eaLnBrk="1" hangingPunct="1"/>
            <a:r>
              <a:rPr lang="en-US" dirty="0">
                <a:latin typeface="Arial" charset="0"/>
              </a:rPr>
              <a:t>SUBJECT: Fall protection on aerial lifts during construction activities.</a:t>
            </a:r>
          </a:p>
          <a:p>
            <a:pPr eaLnBrk="1" hangingPunct="1"/>
            <a:r>
              <a:rPr lang="en-US" dirty="0">
                <a:latin typeface="Arial" charset="0"/>
              </a:rPr>
              <a:t>Tie-off is required even at low heights to restraint from possible ejection even especially when traveling</a:t>
            </a:r>
          </a:p>
        </p:txBody>
      </p:sp>
    </p:spTree>
    <p:extLst>
      <p:ext uri="{BB962C8B-B14F-4D97-AF65-F5344CB8AC3E}">
        <p14:creationId xmlns:p14="http://schemas.microsoft.com/office/powerpoint/2010/main" val="3642649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902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698541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53" indent="-241653"/>
            <a:r>
              <a:rPr lang="en-US" dirty="0">
                <a:latin typeface="Arial" charset="0"/>
              </a:rPr>
              <a:t>OSHA Interp. 8/22/11 Under subpart L, employers must ensure that employees tie off at all times when working from an aerial lift [§1926.453(b)(2)(v)].  Employers must ensure that employees using personal fall arrest systems while working on aerial lifts at heights six feet or more above a lower level comply with §1926.502(d) of subpart M, specifically:</a:t>
            </a:r>
          </a:p>
          <a:p>
            <a:pPr marL="241653" indent="-241653"/>
            <a:r>
              <a:rPr lang="en-US" dirty="0">
                <a:latin typeface="Arial" charset="0"/>
              </a:rPr>
              <a:t>Personal fall arrest systems, when stopping a fall, shall:</a:t>
            </a:r>
            <a:br>
              <a:rPr lang="en-US" dirty="0">
                <a:latin typeface="Arial" charset="0"/>
              </a:rPr>
            </a:br>
            <a:r>
              <a:rPr lang="en-US" dirty="0">
                <a:latin typeface="Arial" charset="0"/>
              </a:rPr>
              <a:t>...</a:t>
            </a:r>
            <a:br>
              <a:rPr lang="en-US" dirty="0">
                <a:latin typeface="Arial" charset="0"/>
              </a:rPr>
            </a:br>
            <a:r>
              <a:rPr lang="en-US" dirty="0">
                <a:latin typeface="Arial" charset="0"/>
              </a:rPr>
              <a:t>(iii) be rigged such that an employee can neither free fall more than 6 feet (1.8 m), nor contact any lower level.  [§1926.502(d)(16)(iii)] However, §1926.502(d) does not require employers to comply with manufacturer's instructions when using personal fall arrest systems.  To cite §1926.502(d)(16)(iii), the facts must show that the personal fall arrest system would permit a free fall of more than six feet or would permit contact with a lower level - and not base this conclusion solely on information provided by the manufacturer. </a:t>
            </a:r>
            <a:br>
              <a:rPr lang="en-US" dirty="0">
                <a:latin typeface="Arial" charset="0"/>
              </a:rPr>
            </a:br>
            <a:br>
              <a:rPr lang="en-US" dirty="0">
                <a:latin typeface="Arial" charset="0"/>
              </a:rPr>
            </a:br>
            <a:r>
              <a:rPr lang="en-US" dirty="0">
                <a:latin typeface="Arial" charset="0"/>
              </a:rPr>
              <a:t>As has been the Agency's longstanding policy, an employer may comply with OSHA's fall protection requirements for aerial lifts in one of three ways:</a:t>
            </a:r>
          </a:p>
          <a:p>
            <a:pPr marL="241653" indent="-241653"/>
            <a:r>
              <a:rPr lang="en-US" dirty="0">
                <a:latin typeface="Arial" charset="0"/>
              </a:rPr>
              <a:t>Use of a body belt with a tether anchored to the boom or basket (fall restraint system), </a:t>
            </a:r>
          </a:p>
          <a:p>
            <a:pPr marL="241653" indent="-241653"/>
            <a:r>
              <a:rPr lang="en-US" dirty="0">
                <a:latin typeface="Arial" charset="0"/>
              </a:rPr>
              <a:t>Use of a body harness with a tether (fall restraint system), or </a:t>
            </a:r>
          </a:p>
          <a:p>
            <a:pPr marL="241653" indent="-241653"/>
            <a:r>
              <a:rPr lang="en-US" dirty="0">
                <a:latin typeface="Arial" charset="0"/>
              </a:rPr>
              <a:t>Use of a body harness with a lanyard (fall arrest system). </a:t>
            </a:r>
          </a:p>
          <a:p>
            <a:endParaRPr lang="en-US" dirty="0"/>
          </a:p>
        </p:txBody>
      </p:sp>
    </p:spTree>
    <p:extLst>
      <p:ext uri="{BB962C8B-B14F-4D97-AF65-F5344CB8AC3E}">
        <p14:creationId xmlns:p14="http://schemas.microsoft.com/office/powerpoint/2010/main" val="437895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 "Access." This paragraph applies to scaffold access for all employees. Access requirements for employees erecting or dismantling supported scaffolds are specifically addressed in paragraph (e)(9) of this section.</a:t>
            </a:r>
          </a:p>
          <a:p>
            <a:r>
              <a:rPr lang="en-US" dirty="0"/>
              <a:t>1926.451(e)(1) When scaffold platforms are more than 2 feet (0.6 m) above or below a point of access, portable ladders, hook-on ladders, attachable ladders, stair towers (scaffold stairways/towers), stairway-type ladders (such as ladder stands), ramps, walkways, integral prefabricated scaffold access, or direct access from another scaffold, structure, personnel hoist, or similar surface shall be used. </a:t>
            </a:r>
            <a:r>
              <a:rPr lang="en-US" dirty="0" err="1"/>
              <a:t>Crossbraces</a:t>
            </a:r>
            <a:r>
              <a:rPr lang="en-US" dirty="0"/>
              <a:t> shall not be used as a means of access.</a:t>
            </a:r>
          </a:p>
          <a:p>
            <a:r>
              <a:rPr lang="en-US" dirty="0"/>
              <a:t>1926.451(e)(2) Portable, hook-on, and attachable ladders (Additional requirements for the proper construction and use of portable ladders are contained in subpart X of this part -- Stairways and Ladders):</a:t>
            </a:r>
          </a:p>
          <a:p>
            <a:endParaRPr lang="en-US" dirty="0"/>
          </a:p>
        </p:txBody>
      </p:sp>
    </p:spTree>
    <p:extLst>
      <p:ext uri="{BB962C8B-B14F-4D97-AF65-F5344CB8AC3E}">
        <p14:creationId xmlns:p14="http://schemas.microsoft.com/office/powerpoint/2010/main" val="1212882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Ladder frame must be uniform and less than 16-3/4 inches.</a:t>
            </a:r>
          </a:p>
          <a:p>
            <a:r>
              <a:rPr lang="en-US" dirty="0"/>
              <a:t>You should check with the manufacturer’s requirements.</a:t>
            </a:r>
          </a:p>
          <a:p>
            <a:endParaRPr lang="en-US" dirty="0"/>
          </a:p>
        </p:txBody>
      </p:sp>
    </p:spTree>
    <p:extLst>
      <p:ext uri="{BB962C8B-B14F-4D97-AF65-F5344CB8AC3E}">
        <p14:creationId xmlns:p14="http://schemas.microsoft.com/office/powerpoint/2010/main" val="3482045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b="1" dirty="0">
              <a:solidFill>
                <a:srgbClr val="0563C1"/>
              </a:solidFill>
              <a:latin typeface="Arial" charset="0"/>
              <a:hlinkClick r:id="rId3">
                <a:extLst>
                  <a:ext uri="{A12FA001-AC4F-418D-AE19-62706E023703}">
                    <ahyp:hlinkClr xmlns:ahyp="http://schemas.microsoft.com/office/drawing/2018/hyperlinkcolor" val="tx"/>
                  </a:ext>
                </a:extLst>
              </a:hlinkClick>
            </a:endParaRPr>
          </a:p>
          <a:p>
            <a:pPr eaLnBrk="1" hangingPunct="1"/>
            <a:r>
              <a:rPr lang="en-US" b="1" dirty="0">
                <a:solidFill>
                  <a:srgbClr val="0563C1"/>
                </a:solidFill>
                <a:latin typeface="Arial" charset="0"/>
                <a:hlinkClick r:id="rId3">
                  <a:extLst>
                    <a:ext uri="{A12FA001-AC4F-418D-AE19-62706E023703}">
                      <ahyp:hlinkClr xmlns:ahyp="http://schemas.microsoft.com/office/drawing/2018/hyperlinkcolor" val="tx"/>
                    </a:ext>
                  </a:extLst>
                </a:hlinkClick>
              </a:rPr>
              <a:t>1926.451(g)</a:t>
            </a:r>
            <a:r>
              <a:rPr lang="en-US" dirty="0">
                <a:latin typeface="Arial" charset="0"/>
              </a:rPr>
              <a:t> </a:t>
            </a:r>
          </a:p>
          <a:p>
            <a:pPr eaLnBrk="1" hangingPunct="1"/>
            <a:r>
              <a:rPr lang="en-US" dirty="0">
                <a:latin typeface="Arial" charset="0"/>
              </a:rPr>
              <a:t>"</a:t>
            </a:r>
            <a:r>
              <a:rPr lang="en-US">
                <a:latin typeface="Arial" charset="0"/>
              </a:rPr>
              <a:t>Fall protection.”</a:t>
            </a:r>
            <a:endParaRPr lang="en-US" b="1" dirty="0">
              <a:latin typeface="Arial" charset="0"/>
              <a:hlinkClick r:id="rId4"/>
            </a:endParaRPr>
          </a:p>
          <a:p>
            <a:pPr eaLnBrk="1" hangingPunct="1"/>
            <a:r>
              <a:rPr lang="en-US" b="1" dirty="0">
                <a:latin typeface="Arial" charset="0"/>
                <a:hlinkClick r:id="rId4"/>
              </a:rPr>
              <a:t>1926.451(g)(1)</a:t>
            </a:r>
            <a:r>
              <a:rPr lang="en-US" dirty="0">
                <a:latin typeface="Arial" charset="0"/>
              </a:rPr>
              <a:t> </a:t>
            </a:r>
          </a:p>
          <a:p>
            <a:pPr eaLnBrk="1" hangingPunct="1"/>
            <a:r>
              <a:rPr lang="en-US" dirty="0">
                <a:latin typeface="Arial" charset="0"/>
              </a:rPr>
              <a:t>Each employee on a scaffold more than 10 feet (3.1 m) above a lower level shall be protected from falling to that lower level. Paragraphs (g)(1)(</a:t>
            </a:r>
            <a:r>
              <a:rPr lang="en-US" dirty="0" err="1">
                <a:latin typeface="Arial" charset="0"/>
              </a:rPr>
              <a:t>i</a:t>
            </a:r>
            <a:r>
              <a:rPr lang="en-US" dirty="0">
                <a:latin typeface="Arial" charset="0"/>
              </a:rPr>
              <a:t>) through (vii) of this section establish the types of fall protection to be provided to the employees on each type of scaffold. Paragraph (g)(2) of this section addresses fall protection for scaffold erectors and dismantlers.</a:t>
            </a:r>
          </a:p>
          <a:p>
            <a:pPr eaLnBrk="1" hangingPunct="1"/>
            <a:r>
              <a:rPr lang="en-US" dirty="0">
                <a:latin typeface="Arial" charset="0"/>
              </a:rPr>
              <a:t>Note to paragraph (g)(1): The fall protection requirements for employees installing suspension scaffold support systems on floors, roofs, and other elevated surfaces are set forth in subpart M of this part.</a:t>
            </a:r>
          </a:p>
          <a:p>
            <a:endParaRPr lang="en-US" dirty="0"/>
          </a:p>
        </p:txBody>
      </p:sp>
    </p:spTree>
    <p:extLst>
      <p:ext uri="{BB962C8B-B14F-4D97-AF65-F5344CB8AC3E}">
        <p14:creationId xmlns:p14="http://schemas.microsoft.com/office/powerpoint/2010/main" val="3152351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b="1" dirty="0">
              <a:latin typeface="Arial" charset="0"/>
            </a:endParaRPr>
          </a:p>
          <a:p>
            <a:pPr eaLnBrk="1" hangingPunct="1"/>
            <a:endParaRPr lang="en-US" b="1" dirty="0">
              <a:latin typeface="Arial" charset="0"/>
            </a:endParaRPr>
          </a:p>
          <a:p>
            <a:pPr eaLnBrk="1" hangingPunct="1"/>
            <a:r>
              <a:rPr lang="en-US" b="1" dirty="0">
                <a:latin typeface="Arial" charset="0"/>
              </a:rPr>
              <a:t>1926.451(g)(4)(xv)</a:t>
            </a:r>
            <a:r>
              <a:rPr lang="en-US" dirty="0">
                <a:latin typeface="Arial" charset="0"/>
              </a:rPr>
              <a:t> </a:t>
            </a:r>
          </a:p>
          <a:p>
            <a:pPr eaLnBrk="1" hangingPunct="1"/>
            <a:r>
              <a:rPr lang="en-US" dirty="0" err="1">
                <a:latin typeface="Arial" charset="0"/>
              </a:rPr>
              <a:t>Crossbracing</a:t>
            </a:r>
            <a:r>
              <a:rPr lang="en-US" dirty="0">
                <a:latin typeface="Arial" charset="0"/>
              </a:rPr>
              <a:t> is acceptable in place of a </a:t>
            </a:r>
            <a:r>
              <a:rPr lang="en-US" dirty="0" err="1">
                <a:latin typeface="Arial" charset="0"/>
              </a:rPr>
              <a:t>midrail</a:t>
            </a:r>
            <a:r>
              <a:rPr lang="en-US" dirty="0">
                <a:latin typeface="Arial" charset="0"/>
              </a:rPr>
              <a:t> when the crossing point of two braces is between 20 inches (0.5 m) and 30 inches (0.8 m) above the work platform or as a </a:t>
            </a:r>
            <a:r>
              <a:rPr lang="en-US" dirty="0" err="1">
                <a:latin typeface="Arial" charset="0"/>
              </a:rPr>
              <a:t>toprail</a:t>
            </a:r>
            <a:r>
              <a:rPr lang="en-US" dirty="0">
                <a:latin typeface="Arial" charset="0"/>
              </a:rPr>
              <a:t> when the crossing point of two braces is between 38 inches (0.97 m) and 48 inches (1.3 m) above the work platform. The end points at each upright shall be no more than 48 inches (1.3 m) apart.</a:t>
            </a:r>
          </a:p>
        </p:txBody>
      </p:sp>
    </p:spTree>
    <p:extLst>
      <p:ext uri="{BB962C8B-B14F-4D97-AF65-F5344CB8AC3E}">
        <p14:creationId xmlns:p14="http://schemas.microsoft.com/office/powerpoint/2010/main" val="1166384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latin typeface="Arial" charset="0"/>
            </a:endParaRPr>
          </a:p>
          <a:p>
            <a:pPr eaLnBrk="1" hangingPunct="1"/>
            <a:r>
              <a:rPr lang="en-US" dirty="0">
                <a:latin typeface="Arial" charset="0"/>
              </a:rPr>
              <a:t>A minimum of three wheels must be locked when employees are working on the platform, it is recommended that all wheels should be locked when working on the platform.</a:t>
            </a:r>
          </a:p>
          <a:p>
            <a:pPr eaLnBrk="1" hangingPunct="1"/>
            <a:endParaRPr lang="en-US" dirty="0">
              <a:latin typeface="Arial" charset="0"/>
            </a:endParaRPr>
          </a:p>
          <a:p>
            <a:pPr eaLnBrk="1" hangingPunct="1"/>
            <a:r>
              <a:rPr lang="en-US" dirty="0">
                <a:latin typeface="Arial" charset="0"/>
              </a:rPr>
              <a:t>Where possible, consider the use of scissor lifts when a mobile scaffold is required. </a:t>
            </a:r>
          </a:p>
          <a:p>
            <a:pPr eaLnBrk="1" hangingPunct="1"/>
            <a:r>
              <a:rPr lang="en-US" b="1" dirty="0">
                <a:latin typeface="Arial" charset="0"/>
              </a:rPr>
              <a:t> </a:t>
            </a:r>
          </a:p>
          <a:p>
            <a:endParaRPr lang="en-US" dirty="0"/>
          </a:p>
        </p:txBody>
      </p:sp>
    </p:spTree>
    <p:extLst>
      <p:ext uri="{BB962C8B-B14F-4D97-AF65-F5344CB8AC3E}">
        <p14:creationId xmlns:p14="http://schemas.microsoft.com/office/powerpoint/2010/main" val="2476197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defTabSz="1021992" eaLnBrk="0" hangingPunct="0">
              <a:defRPr>
                <a:solidFill>
                  <a:schemeClr val="tx1"/>
                </a:solidFill>
                <a:latin typeface="Arial" charset="0"/>
              </a:defRPr>
            </a:lvl1pPr>
            <a:lvl2pPr marL="785372" indent="-302066" defTabSz="1021992" eaLnBrk="0" hangingPunct="0">
              <a:defRPr>
                <a:solidFill>
                  <a:schemeClr val="tx1"/>
                </a:solidFill>
                <a:latin typeface="Arial" charset="0"/>
              </a:defRPr>
            </a:lvl2pPr>
            <a:lvl3pPr marL="1208265" indent="-241653" defTabSz="1021992" eaLnBrk="0" hangingPunct="0">
              <a:defRPr>
                <a:solidFill>
                  <a:schemeClr val="tx1"/>
                </a:solidFill>
                <a:latin typeface="Arial" charset="0"/>
              </a:defRPr>
            </a:lvl3pPr>
            <a:lvl4pPr marL="1691571" indent="-241653" defTabSz="1021992" eaLnBrk="0" hangingPunct="0">
              <a:defRPr>
                <a:solidFill>
                  <a:schemeClr val="tx1"/>
                </a:solidFill>
                <a:latin typeface="Arial" charset="0"/>
              </a:defRPr>
            </a:lvl4pPr>
            <a:lvl5pPr marL="2174878" indent="-241653" defTabSz="1021992" eaLnBrk="0" hangingPunct="0">
              <a:defRPr>
                <a:solidFill>
                  <a:schemeClr val="tx1"/>
                </a:solidFill>
                <a:latin typeface="Arial" charset="0"/>
              </a:defRPr>
            </a:lvl5pPr>
            <a:lvl6pPr marL="2658184" indent="-241653" defTabSz="1021992" eaLnBrk="0" fontAlgn="base" hangingPunct="0">
              <a:spcBef>
                <a:spcPct val="0"/>
              </a:spcBef>
              <a:spcAft>
                <a:spcPct val="0"/>
              </a:spcAft>
              <a:defRPr>
                <a:solidFill>
                  <a:schemeClr val="tx1"/>
                </a:solidFill>
                <a:latin typeface="Arial" charset="0"/>
              </a:defRPr>
            </a:lvl6pPr>
            <a:lvl7pPr marL="3141490" indent="-241653" defTabSz="1021992" eaLnBrk="0" fontAlgn="base" hangingPunct="0">
              <a:spcBef>
                <a:spcPct val="0"/>
              </a:spcBef>
              <a:spcAft>
                <a:spcPct val="0"/>
              </a:spcAft>
              <a:defRPr>
                <a:solidFill>
                  <a:schemeClr val="tx1"/>
                </a:solidFill>
                <a:latin typeface="Arial" charset="0"/>
              </a:defRPr>
            </a:lvl7pPr>
            <a:lvl8pPr marL="3624796" indent="-241653" defTabSz="1021992" eaLnBrk="0" fontAlgn="base" hangingPunct="0">
              <a:spcBef>
                <a:spcPct val="0"/>
              </a:spcBef>
              <a:spcAft>
                <a:spcPct val="0"/>
              </a:spcAft>
              <a:defRPr>
                <a:solidFill>
                  <a:schemeClr val="tx1"/>
                </a:solidFill>
                <a:latin typeface="Arial" charset="0"/>
              </a:defRPr>
            </a:lvl8pPr>
            <a:lvl9pPr marL="4108102" indent="-241653" defTabSz="1021992" eaLnBrk="0" fontAlgn="base" hangingPunct="0">
              <a:spcBef>
                <a:spcPct val="0"/>
              </a:spcBef>
              <a:spcAft>
                <a:spcPct val="0"/>
              </a:spcAft>
              <a:defRPr>
                <a:solidFill>
                  <a:schemeClr val="tx1"/>
                </a:solidFill>
                <a:latin typeface="Arial" charset="0"/>
              </a:defRPr>
            </a:lvl9pPr>
          </a:lstStyle>
          <a:p>
            <a:pPr marL="0" marR="0" lvl="0" indent="0" algn="r" defTabSz="1021992" rtl="0" eaLnBrk="1" fontAlgn="auto" latinLnBrk="0" hangingPunct="1">
              <a:lnSpc>
                <a:spcPct val="100000"/>
              </a:lnSpc>
              <a:spcBef>
                <a:spcPts val="0"/>
              </a:spcBef>
              <a:spcAft>
                <a:spcPts val="0"/>
              </a:spcAft>
              <a:buClrTx/>
              <a:buSzTx/>
              <a:buFontTx/>
              <a:buNone/>
              <a:tabLst/>
              <a:defRPr/>
            </a:pPr>
            <a:fld id="{6DC0EF9B-3055-460D-93BB-89664419D7AD}" type="slidenum">
              <a:rPr kumimoji="0" lang="en-US" sz="1300" b="0" i="0" u="none" strike="noStrike" kern="1200" cap="none" spc="0" normalizeH="0" baseline="0" noProof="0">
                <a:ln>
                  <a:noFill/>
                </a:ln>
                <a:solidFill>
                  <a:prstClr val="black"/>
                </a:solidFill>
                <a:effectLst/>
                <a:uLnTx/>
                <a:uFillTx/>
                <a:latin typeface="Arial" charset="0"/>
                <a:ea typeface="+mn-ea"/>
                <a:cs typeface="+mn-cs"/>
              </a:rPr>
              <a:pPr marL="0" marR="0" lvl="0" indent="0" algn="r" defTabSz="1021992"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5"/>
          <p:cNvSpPr txBox="1">
            <a:spLocks noGrp="1" noChangeArrowheads="1"/>
          </p:cNvSpPr>
          <p:nvPr/>
        </p:nvSpPr>
        <p:spPr bwMode="auto">
          <a:xfrm>
            <a:off x="4419600" y="9576198"/>
            <a:ext cx="3381587" cy="503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180" tIns="51091" rIns="102180" bIns="51091" anchor="b"/>
          <a:lstStyle>
            <a:lvl1pPr defTabSz="966788" eaLnBrk="0" hangingPunct="0">
              <a:defRPr>
                <a:solidFill>
                  <a:schemeClr val="tx1"/>
                </a:solidFill>
                <a:latin typeface="Arial" charset="0"/>
              </a:defRPr>
            </a:lvl1pPr>
            <a:lvl2pPr marL="742950" indent="-285750" defTabSz="966788" eaLnBrk="0" hangingPunct="0">
              <a:defRPr>
                <a:solidFill>
                  <a:schemeClr val="tx1"/>
                </a:solidFill>
                <a:latin typeface="Arial" charset="0"/>
              </a:defRPr>
            </a:lvl2pPr>
            <a:lvl3pPr marL="1143000" indent="-228600" defTabSz="966788" eaLnBrk="0" hangingPunct="0">
              <a:defRPr>
                <a:solidFill>
                  <a:schemeClr val="tx1"/>
                </a:solidFill>
                <a:latin typeface="Arial" charset="0"/>
              </a:defRPr>
            </a:lvl3pPr>
            <a:lvl4pPr marL="1600200" indent="-228600" defTabSz="966788" eaLnBrk="0" hangingPunct="0">
              <a:defRPr>
                <a:solidFill>
                  <a:schemeClr val="tx1"/>
                </a:solidFill>
                <a:latin typeface="Arial" charset="0"/>
              </a:defRPr>
            </a:lvl4pPr>
            <a:lvl5pPr marL="2057400" indent="-228600" defTabSz="966788" eaLnBrk="0" hangingPunct="0">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pPr marL="0" marR="0" lvl="0" indent="0" algn="r" defTabSz="966788" rtl="0" eaLnBrk="1" fontAlgn="auto" latinLnBrk="0" hangingPunct="1">
              <a:lnSpc>
                <a:spcPct val="100000"/>
              </a:lnSpc>
              <a:spcBef>
                <a:spcPts val="0"/>
              </a:spcBef>
              <a:spcAft>
                <a:spcPts val="0"/>
              </a:spcAft>
              <a:buClrTx/>
              <a:buSzTx/>
              <a:buFontTx/>
              <a:buNone/>
              <a:tabLst/>
              <a:defRPr/>
            </a:pPr>
            <a:fld id="{B2C9CDBB-54D0-4831-866D-880BFDA58EA3}" type="slidenum">
              <a:rPr kumimoji="0" lang="en-US" sz="1400" b="0" i="0" u="none" strike="noStrike" kern="1200" cap="none" spc="0" normalizeH="0" baseline="0" noProof="0">
                <a:ln>
                  <a:noFill/>
                </a:ln>
                <a:solidFill>
                  <a:prstClr val="black"/>
                </a:solidFill>
                <a:effectLst/>
                <a:uLnTx/>
                <a:uFillTx/>
                <a:latin typeface="Calibri" pitchFamily="34" charset="0"/>
                <a:ea typeface="+mn-ea"/>
                <a:cs typeface="+mn-cs"/>
              </a:rPr>
              <a:pPr marL="0" marR="0" lvl="0" indent="0" algn="r" defTabSz="966788" rtl="0" eaLnBrk="1" fontAlgn="auto" latinLnBrk="0" hangingPunct="1">
                <a:lnSpc>
                  <a:spcPct val="100000"/>
                </a:lnSpc>
                <a:spcBef>
                  <a:spcPts val="0"/>
                </a:spcBef>
                <a:spcAft>
                  <a:spcPts val="0"/>
                </a:spcAft>
                <a:buClrTx/>
                <a:buSzTx/>
                <a:buFontTx/>
                <a:buNone/>
                <a:tabLst/>
                <a:defRPr/>
              </a:pPr>
              <a:t>9</a:t>
            </a:fld>
            <a:endParaRPr kumimoji="0" lang="en-US" sz="1400" b="0" i="0" u="none" strike="noStrike" kern="1200" cap="none" spc="0" normalizeH="0" baseline="0" noProof="0">
              <a:ln>
                <a:noFill/>
              </a:ln>
              <a:solidFill>
                <a:prstClr val="black"/>
              </a:solidFill>
              <a:effectLst/>
              <a:uLnTx/>
              <a:uFillTx/>
              <a:latin typeface="Calibri" pitchFamily="34" charset="0"/>
              <a:ea typeface="+mn-ea"/>
              <a:cs typeface="+mn-cs"/>
            </a:endParaRPr>
          </a:p>
        </p:txBody>
      </p:sp>
      <p:sp>
        <p:nvSpPr>
          <p:cNvPr id="39940" name="Rectangle 2"/>
          <p:cNvSpPr>
            <a:spLocks noGrp="1" noRot="1" noChangeAspect="1" noChangeArrowheads="1" noTextEdit="1"/>
          </p:cNvSpPr>
          <p:nvPr>
            <p:ph type="sldImg"/>
          </p:nvPr>
        </p:nvSpPr>
        <p:spPr>
          <a:ln/>
        </p:spPr>
      </p:sp>
      <p:sp>
        <p:nvSpPr>
          <p:cNvPr id="39941" name="Rectangle 3"/>
          <p:cNvSpPr>
            <a:spLocks noGrp="1" noChangeArrowheads="1"/>
          </p:cNvSpPr>
          <p:nvPr>
            <p:ph type="body" idx="1"/>
          </p:nvPr>
        </p:nvSpPr>
        <p:spPr>
          <a:noFill/>
        </p:spPr>
        <p:txBody>
          <a:bodyPr/>
          <a:lstStyle/>
          <a:p>
            <a:pPr eaLnBrk="1" hangingPunct="1"/>
            <a:endParaRPr lang="en-US" dirty="0">
              <a:latin typeface="Arial" charset="0"/>
            </a:endParaRPr>
          </a:p>
          <a:p>
            <a:pPr eaLnBrk="1" hangingPunct="1"/>
            <a:endParaRPr lang="en-US" dirty="0">
              <a:latin typeface="Arial" charset="0"/>
            </a:endParaRPr>
          </a:p>
          <a:p>
            <a:pPr eaLnBrk="1" hangingPunct="1"/>
            <a:r>
              <a:rPr lang="en-US" dirty="0">
                <a:latin typeface="Arial" charset="0"/>
              </a:rPr>
              <a:t>Scaffold outriggers that are not secured to the working surface must have appropriate tie-backs in line with the outrigger to a proper anchor separate from the fall arrest anchors.</a:t>
            </a:r>
          </a:p>
        </p:txBody>
      </p:sp>
    </p:spTree>
    <p:extLst>
      <p:ext uri="{BB962C8B-B14F-4D97-AF65-F5344CB8AC3E}">
        <p14:creationId xmlns:p14="http://schemas.microsoft.com/office/powerpoint/2010/main" val="204150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defTabSz="1021992" eaLnBrk="0" hangingPunct="0">
              <a:defRPr>
                <a:solidFill>
                  <a:schemeClr val="tx1"/>
                </a:solidFill>
                <a:latin typeface="Arial" charset="0"/>
              </a:defRPr>
            </a:lvl1pPr>
            <a:lvl2pPr marL="785372" indent="-302066" defTabSz="1021992" eaLnBrk="0" hangingPunct="0">
              <a:defRPr>
                <a:solidFill>
                  <a:schemeClr val="tx1"/>
                </a:solidFill>
                <a:latin typeface="Arial" charset="0"/>
              </a:defRPr>
            </a:lvl2pPr>
            <a:lvl3pPr marL="1208265" indent="-241653" defTabSz="1021992" eaLnBrk="0" hangingPunct="0">
              <a:defRPr>
                <a:solidFill>
                  <a:schemeClr val="tx1"/>
                </a:solidFill>
                <a:latin typeface="Arial" charset="0"/>
              </a:defRPr>
            </a:lvl3pPr>
            <a:lvl4pPr marL="1691571" indent="-241653" defTabSz="1021992" eaLnBrk="0" hangingPunct="0">
              <a:defRPr>
                <a:solidFill>
                  <a:schemeClr val="tx1"/>
                </a:solidFill>
                <a:latin typeface="Arial" charset="0"/>
              </a:defRPr>
            </a:lvl4pPr>
            <a:lvl5pPr marL="2174878" indent="-241653" defTabSz="1021992" eaLnBrk="0" hangingPunct="0">
              <a:defRPr>
                <a:solidFill>
                  <a:schemeClr val="tx1"/>
                </a:solidFill>
                <a:latin typeface="Arial" charset="0"/>
              </a:defRPr>
            </a:lvl5pPr>
            <a:lvl6pPr marL="2658184" indent="-241653" defTabSz="1021992" eaLnBrk="0" fontAlgn="base" hangingPunct="0">
              <a:spcBef>
                <a:spcPct val="0"/>
              </a:spcBef>
              <a:spcAft>
                <a:spcPct val="0"/>
              </a:spcAft>
              <a:defRPr>
                <a:solidFill>
                  <a:schemeClr val="tx1"/>
                </a:solidFill>
                <a:latin typeface="Arial" charset="0"/>
              </a:defRPr>
            </a:lvl6pPr>
            <a:lvl7pPr marL="3141490" indent="-241653" defTabSz="1021992" eaLnBrk="0" fontAlgn="base" hangingPunct="0">
              <a:spcBef>
                <a:spcPct val="0"/>
              </a:spcBef>
              <a:spcAft>
                <a:spcPct val="0"/>
              </a:spcAft>
              <a:defRPr>
                <a:solidFill>
                  <a:schemeClr val="tx1"/>
                </a:solidFill>
                <a:latin typeface="Arial" charset="0"/>
              </a:defRPr>
            </a:lvl7pPr>
            <a:lvl8pPr marL="3624796" indent="-241653" defTabSz="1021992" eaLnBrk="0" fontAlgn="base" hangingPunct="0">
              <a:spcBef>
                <a:spcPct val="0"/>
              </a:spcBef>
              <a:spcAft>
                <a:spcPct val="0"/>
              </a:spcAft>
              <a:defRPr>
                <a:solidFill>
                  <a:schemeClr val="tx1"/>
                </a:solidFill>
                <a:latin typeface="Arial" charset="0"/>
              </a:defRPr>
            </a:lvl8pPr>
            <a:lvl9pPr marL="4108102" indent="-241653" defTabSz="1021992" eaLnBrk="0" fontAlgn="base" hangingPunct="0">
              <a:spcBef>
                <a:spcPct val="0"/>
              </a:spcBef>
              <a:spcAft>
                <a:spcPct val="0"/>
              </a:spcAft>
              <a:defRPr>
                <a:solidFill>
                  <a:schemeClr val="tx1"/>
                </a:solidFill>
                <a:latin typeface="Arial" charset="0"/>
              </a:defRPr>
            </a:lvl9pPr>
          </a:lstStyle>
          <a:p>
            <a:pPr marL="0" marR="0" lvl="0" indent="0" algn="r" defTabSz="1021992" rtl="0" eaLnBrk="1" fontAlgn="auto" latinLnBrk="0" hangingPunct="1">
              <a:lnSpc>
                <a:spcPct val="100000"/>
              </a:lnSpc>
              <a:spcBef>
                <a:spcPts val="0"/>
              </a:spcBef>
              <a:spcAft>
                <a:spcPts val="0"/>
              </a:spcAft>
              <a:buClrTx/>
              <a:buSzTx/>
              <a:buFontTx/>
              <a:buNone/>
              <a:tabLst/>
              <a:defRPr/>
            </a:pPr>
            <a:fld id="{BB412147-08E1-4BBF-8D9A-9C3C2FF44731}" type="slidenum">
              <a:rPr kumimoji="0" lang="en-US" sz="1300" b="0" i="0" u="none" strike="noStrike" kern="1200" cap="none" spc="0" normalizeH="0" baseline="0" noProof="0">
                <a:ln>
                  <a:noFill/>
                </a:ln>
                <a:solidFill>
                  <a:prstClr val="black"/>
                </a:solidFill>
                <a:effectLst/>
                <a:uLnTx/>
                <a:uFillTx/>
                <a:latin typeface="Arial" charset="0"/>
                <a:ea typeface="+mn-ea"/>
                <a:cs typeface="+mn-cs"/>
              </a:rPr>
              <a:pPr marL="0" marR="0" lvl="0" indent="0" algn="r" defTabSz="1021992" rtl="0" eaLnBrk="1" fontAlgn="auto" latinLnBrk="0" hangingPunct="1">
                <a:lnSpc>
                  <a:spcPct val="100000"/>
                </a:lnSpc>
                <a:spcBef>
                  <a:spcPts val="0"/>
                </a:spcBef>
                <a:spcAft>
                  <a:spcPts val="0"/>
                </a:spcAft>
                <a:buClrTx/>
                <a:buSzTx/>
                <a:buFontTx/>
                <a:buNone/>
                <a:tabLst/>
                <a:defRPr/>
              </a:pPr>
              <a:t>10</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algn="l"/>
            <a:endPar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endParaRPr>
          </a:p>
          <a:p>
            <a:pPr algn="l"/>
            <a:r>
              <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rPr>
              <a:t>1926.1053(a)</a:t>
            </a:r>
            <a:r>
              <a:rPr lang="en-US" b="0" i="1" dirty="0">
                <a:solidFill>
                  <a:srgbClr val="333333"/>
                </a:solidFill>
                <a:effectLst/>
                <a:latin typeface="Helvetica Neue"/>
              </a:rPr>
              <a:t>General</a:t>
            </a:r>
            <a:r>
              <a:rPr lang="en-US" b="0" i="0" dirty="0">
                <a:solidFill>
                  <a:srgbClr val="333333"/>
                </a:solidFill>
                <a:effectLst/>
                <a:latin typeface="Helvetica Neue"/>
              </a:rPr>
              <a:t>. The following requirements apply to all ladders as indicated, including job-made ladders.</a:t>
            </a:r>
          </a:p>
          <a:p>
            <a:pPr algn="l"/>
            <a:r>
              <a:rPr lang="en-US" b="0" i="0" u="none" strike="noStrike" dirty="0">
                <a:solidFill>
                  <a:srgbClr val="003399"/>
                </a:solidFill>
                <a:effectLst/>
                <a:latin typeface="Helvetica Neue"/>
                <a:hlinkClick r:id="rId4"/>
              </a:rPr>
              <a:t>1926.1053(a)(1)</a:t>
            </a:r>
            <a:r>
              <a:rPr lang="en-US" b="0" i="0" dirty="0">
                <a:solidFill>
                  <a:srgbClr val="333333"/>
                </a:solidFill>
                <a:effectLst/>
                <a:latin typeface="Helvetica Neue"/>
              </a:rPr>
              <a:t>Ladders shall be capable of supporting the following loads without failure:</a:t>
            </a:r>
          </a:p>
          <a:p>
            <a:pPr algn="l"/>
            <a:r>
              <a:rPr lang="en-US" b="0" i="0" u="none" strike="noStrike" dirty="0">
                <a:solidFill>
                  <a:srgbClr val="003399"/>
                </a:solidFill>
                <a:effectLst/>
                <a:latin typeface="Helvetica Neue"/>
                <a:hlinkClick r:id="rId5"/>
              </a:rPr>
              <a:t>1926.1053(a)(1)(</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a:solidFill>
                  <a:srgbClr val="333333"/>
                </a:solidFill>
                <a:effectLst/>
                <a:latin typeface="Helvetica Neue"/>
              </a:rPr>
              <a:t>Each self-supporting portable ladder: At least four times the maximum intended load, except that each extra-heavy-duty type 1A metal or plastic ladder shall sustain at least 3.3 times the maximum intended load. The ability of a ladder to sustain the loads indicated in this paragraph shall be determined by applying or transmitting the requisite load to the ladder in a downward vertical direction. Ladders built and tested in conformance with the applicable provisions of appendix A of this subpart will be deemed to meet this requirement.</a:t>
            </a:r>
          </a:p>
          <a:p>
            <a:pPr algn="l"/>
            <a:r>
              <a:rPr lang="en-US" b="0" i="0" u="none" strike="noStrike" dirty="0">
                <a:solidFill>
                  <a:srgbClr val="003399"/>
                </a:solidFill>
                <a:effectLst/>
                <a:latin typeface="Helvetica Neue"/>
                <a:hlinkClick r:id="rId6"/>
              </a:rPr>
              <a:t>1926.1053(a)(1)(ii)</a:t>
            </a:r>
            <a:r>
              <a:rPr lang="en-US" b="0" i="0" dirty="0">
                <a:solidFill>
                  <a:srgbClr val="333333"/>
                </a:solidFill>
                <a:effectLst/>
                <a:latin typeface="Helvetica Neue"/>
              </a:rPr>
              <a:t>Each portable ladder that is not self-supporting: At least four times the maximum intended load, except that each extra-heavy-duty type 1A metal or plastic ladders shall sustain at least 3.3 times the maximum intended load. The ability of a ladder to sustain the loads indicated in this paragraph shall be determined by applying or transmitting the requisite load to the ladder in a downward vertical direction when the ladder is placed at an angle of 75 1/2 degrees from the horizontal. Ladders built and tested in conformance with the applicable provisions of appendix A will be deemed to meet this requirement.</a:t>
            </a:r>
          </a:p>
          <a:p>
            <a:pPr algn="l"/>
            <a:r>
              <a:rPr lang="en-US" b="0" i="0" dirty="0">
                <a:solidFill>
                  <a:srgbClr val="333333"/>
                </a:solidFill>
                <a:effectLst/>
                <a:latin typeface="Helvetica Neue"/>
              </a:rPr>
              <a:t>1926.1053(a)(1)(iii)Each fixed ladder: At least two loads of 250 pounds (114 kg) each, concentrated between any two consecutive attachments (the number and position of additional concentrated loads of 250 pounds (114 kg) each, determined from anticipated usage of the ladder, shall also be included), plus anticipated loads caused by ice buildup, winds, rigging, and impact loads resulting from the use of ladder safety devices. Each step or rung shall be capable of supporting a single concentrated load of at least 250 pounds (114 kg) applied in the middle of the step or rung. Ladders built in conformance with the applicable provisions of appendix A will be deemed to meet this requirement.</a:t>
            </a:r>
          </a:p>
          <a:p>
            <a:pPr algn="l"/>
            <a:r>
              <a:rPr lang="en-US" b="0" i="0" u="none" strike="noStrike" dirty="0">
                <a:solidFill>
                  <a:srgbClr val="003399"/>
                </a:solidFill>
                <a:effectLst/>
                <a:latin typeface="Helvetica Neue"/>
                <a:hlinkClick r:id="rId7"/>
              </a:rPr>
              <a:t>1926.1053(a)(2)</a:t>
            </a:r>
            <a:r>
              <a:rPr lang="en-US" b="0" i="0" dirty="0">
                <a:solidFill>
                  <a:srgbClr val="333333"/>
                </a:solidFill>
                <a:effectLst/>
                <a:latin typeface="Helvetica Neue"/>
              </a:rPr>
              <a:t>Ladder rungs, cleats, and steps shall be parallel, level, and uniformly spaced when the ladder is in position for use.</a:t>
            </a:r>
          </a:p>
          <a:p>
            <a:pPr algn="l"/>
            <a:r>
              <a:rPr lang="en-US" b="0" i="0" dirty="0">
                <a:solidFill>
                  <a:srgbClr val="333333"/>
                </a:solidFill>
                <a:effectLst/>
                <a:latin typeface="Helvetica Neue"/>
              </a:rPr>
              <a:t>1926.1053(a)(3)(</a:t>
            </a:r>
            <a:r>
              <a:rPr lang="en-US" b="0" i="0" dirty="0" err="1">
                <a:solidFill>
                  <a:srgbClr val="333333"/>
                </a:solidFill>
                <a:effectLst/>
                <a:latin typeface="Helvetica Neue"/>
              </a:rPr>
              <a:t>i</a:t>
            </a:r>
            <a:r>
              <a:rPr lang="en-US" b="0" i="0" dirty="0">
                <a:solidFill>
                  <a:srgbClr val="333333"/>
                </a:solidFill>
                <a:effectLst/>
                <a:latin typeface="Helvetica Neue"/>
              </a:rPr>
              <a:t>)Rungs, cleats, and steps of portable ladders (except as provided below) and fixed ladders (including individual-rung/step ladders) shall be spaced not less than 10 inches (25 cm) apart, nor more than 14 inches (36 cm) apart, as measured between center lines of the rungs, cleats, and steps.</a:t>
            </a:r>
          </a:p>
          <a:p>
            <a:pPr algn="l"/>
            <a:r>
              <a:rPr lang="en-US" b="0" i="0" dirty="0">
                <a:solidFill>
                  <a:srgbClr val="333333"/>
                </a:solidFill>
                <a:effectLst/>
                <a:latin typeface="Helvetica Neue"/>
              </a:rPr>
              <a:t>1926.1053(a)(3)(ii)Rungs, cleats, and steps of step stools shall be not less than 8 inches (20 cm) apart, nor more than 12 inches (31 cm) apart, as measured between center lines of the rungs, cleats, and steps.</a:t>
            </a:r>
          </a:p>
          <a:p>
            <a:pPr algn="l"/>
            <a:r>
              <a:rPr lang="en-US" b="0" i="0" dirty="0">
                <a:solidFill>
                  <a:srgbClr val="333333"/>
                </a:solidFill>
                <a:effectLst/>
                <a:latin typeface="Helvetica Neue"/>
              </a:rPr>
              <a:t>1926.1053(a)(3)(iii)Rungs, cleats, and steps of the base section of extension trestle ladders shall not be less than 8 inches (20 cm) nor more than 18 inches (46 cm) apart, as measured between center lines of the rungs, cleats, and steps. The rung spacing on the extension section of the extension trestle ladder shall be not less than 6 inches (15 cm) nor more than 12 inches (31 cm), as measured between center lines of the rungs, cleats, and steps.</a:t>
            </a:r>
          </a:p>
          <a:p>
            <a:pPr algn="l"/>
            <a:r>
              <a:rPr lang="en-US" b="0" i="0" u="none" strike="noStrike" dirty="0">
                <a:solidFill>
                  <a:srgbClr val="003399"/>
                </a:solidFill>
                <a:effectLst/>
                <a:latin typeface="Helvetica Neue"/>
                <a:hlinkClick r:id="rId8"/>
              </a:rPr>
              <a:t>1926.1053(a)(4)(</a:t>
            </a:r>
            <a:r>
              <a:rPr lang="en-US" b="0" i="0" u="none" strike="noStrike" dirty="0" err="1">
                <a:solidFill>
                  <a:srgbClr val="003399"/>
                </a:solidFill>
                <a:effectLst/>
                <a:latin typeface="Helvetica Neue"/>
                <a:hlinkClick r:id="rId8"/>
              </a:rPr>
              <a:t>i</a:t>
            </a:r>
            <a:r>
              <a:rPr lang="en-US" b="0" i="0" u="none" strike="noStrike" dirty="0">
                <a:solidFill>
                  <a:srgbClr val="003399"/>
                </a:solidFill>
                <a:effectLst/>
                <a:latin typeface="Helvetica Neue"/>
                <a:hlinkClick r:id="rId8"/>
              </a:rPr>
              <a:t>)</a:t>
            </a:r>
            <a:r>
              <a:rPr lang="en-US" b="0" i="0" dirty="0">
                <a:solidFill>
                  <a:srgbClr val="333333"/>
                </a:solidFill>
                <a:effectLst/>
                <a:latin typeface="Helvetica Neue"/>
              </a:rPr>
              <a:t>The minimum clear distance between the sides of individual-rung/step ladders and the minimum clear distance between the side rails of other fixed ladders shall be 16 inches (41 cm).</a:t>
            </a:r>
          </a:p>
          <a:p>
            <a:pPr algn="l"/>
            <a:r>
              <a:rPr lang="en-US" b="0" i="0" dirty="0">
                <a:solidFill>
                  <a:srgbClr val="333333"/>
                </a:solidFill>
                <a:effectLst/>
                <a:latin typeface="Helvetica Neue"/>
              </a:rPr>
              <a:t>1926.1053(a)(4)(ii)The minimum clear distance between side rails for all portable ladders shall be 11 1/2 inches (29 cm).</a:t>
            </a:r>
          </a:p>
          <a:p>
            <a:pPr algn="l"/>
            <a:r>
              <a:rPr lang="en-US" b="0" i="0" dirty="0">
                <a:solidFill>
                  <a:srgbClr val="333333"/>
                </a:solidFill>
                <a:effectLst/>
                <a:latin typeface="Helvetica Neue"/>
              </a:rPr>
              <a:t>1926.1053(a)(5)The rungs of individual-rung/step ladders shall be shaped such that employees' feet cannot slide off the end of the rungs.</a:t>
            </a:r>
          </a:p>
          <a:p>
            <a:pPr algn="l"/>
            <a:r>
              <a:rPr lang="en-US" b="0" i="0" u="none" strike="noStrike" dirty="0">
                <a:solidFill>
                  <a:srgbClr val="003399"/>
                </a:solidFill>
                <a:effectLst/>
                <a:latin typeface="Helvetica Neue"/>
                <a:hlinkClick r:id="rId9"/>
              </a:rPr>
              <a:t>1926.1053(a)(6)(</a:t>
            </a:r>
            <a:r>
              <a:rPr lang="en-US" b="0" i="0" u="none" strike="noStrike" dirty="0" err="1">
                <a:solidFill>
                  <a:srgbClr val="003399"/>
                </a:solidFill>
                <a:effectLst/>
                <a:latin typeface="Helvetica Neue"/>
                <a:hlinkClick r:id="rId9"/>
              </a:rPr>
              <a:t>i</a:t>
            </a:r>
            <a:r>
              <a:rPr lang="en-US" b="0" i="0" u="none" strike="noStrike" dirty="0">
                <a:solidFill>
                  <a:srgbClr val="003399"/>
                </a:solidFill>
                <a:effectLst/>
                <a:latin typeface="Helvetica Neue"/>
                <a:hlinkClick r:id="rId9"/>
              </a:rPr>
              <a:t>)</a:t>
            </a:r>
            <a:r>
              <a:rPr lang="en-US" b="0" i="0" dirty="0">
                <a:solidFill>
                  <a:srgbClr val="333333"/>
                </a:solidFill>
                <a:effectLst/>
                <a:latin typeface="Helvetica Neue"/>
              </a:rPr>
              <a:t>The rungs and steps of fixed metal ladders manufactured after March 15, 1991, shall be corrugated, knurled, dimpled, coated with skid-resistant material, or otherwise treated to minimize slipping.</a:t>
            </a:r>
          </a:p>
          <a:p>
            <a:pPr algn="l"/>
            <a:r>
              <a:rPr lang="en-US" b="0" i="0" dirty="0">
                <a:solidFill>
                  <a:srgbClr val="333333"/>
                </a:solidFill>
                <a:effectLst/>
                <a:latin typeface="Helvetica Neue"/>
              </a:rPr>
              <a:t>1926.1053(a)(6)(ii)The rungs and steps of portable metal ladders shall be corrugated, knurled, dimpled, coated with skid-resistant material, or otherwise treated to minimize slipping.</a:t>
            </a:r>
          </a:p>
          <a:p>
            <a:pPr algn="l"/>
            <a:r>
              <a:rPr lang="en-US" b="0" i="0" dirty="0">
                <a:solidFill>
                  <a:srgbClr val="333333"/>
                </a:solidFill>
                <a:effectLst/>
                <a:latin typeface="Helvetica Neue"/>
              </a:rPr>
              <a:t>1926.1053(a)(7)Ladders shall not be tied or fastened together to provide longer sections unless they are specifically designed for such use.</a:t>
            </a:r>
          </a:p>
          <a:p>
            <a:pPr algn="l"/>
            <a:r>
              <a:rPr lang="en-US" b="0" i="0" dirty="0">
                <a:solidFill>
                  <a:srgbClr val="333333"/>
                </a:solidFill>
                <a:effectLst/>
                <a:latin typeface="Helvetica Neue"/>
              </a:rPr>
              <a:t>1926.1053(a)(8)A metal spreader or locking device shall be provided on each stepladder to hold the front and back sections in an open position when the ladder is being used.</a:t>
            </a:r>
          </a:p>
          <a:p>
            <a:pPr algn="l"/>
            <a:r>
              <a:rPr lang="en-US" b="0" i="0" dirty="0">
                <a:solidFill>
                  <a:srgbClr val="333333"/>
                </a:solidFill>
                <a:effectLst/>
                <a:latin typeface="Helvetica Neue"/>
              </a:rPr>
              <a:t>1926.1053(a)(9)When splicing is required to obtain a given length of side rail, the resulting side rail must be at least equivalent in strength to a one-piece side rail made of the same material.</a:t>
            </a:r>
          </a:p>
          <a:p>
            <a:pPr algn="l"/>
            <a:r>
              <a:rPr lang="en-US" b="0" i="0" dirty="0">
                <a:solidFill>
                  <a:srgbClr val="333333"/>
                </a:solidFill>
                <a:effectLst/>
                <a:latin typeface="Helvetica Neue"/>
              </a:rPr>
              <a:t>1926.1053(a)(10)Except when portable ladders are used to gain access to fixed ladders (such as those on utility towers, billboards, and other structures where the bottom of the fixed ladder is elevated to limit access), when two or more separate ladders are used to reach an elevated work area, the ladders shall be offset with a platform or landing between the ladders. (The requirements to have guardrail systems with </a:t>
            </a:r>
            <a:r>
              <a:rPr lang="en-US" b="0" i="0" dirty="0" err="1">
                <a:solidFill>
                  <a:srgbClr val="333333"/>
                </a:solidFill>
                <a:effectLst/>
                <a:latin typeface="Helvetica Neue"/>
              </a:rPr>
              <a:t>toeboards</a:t>
            </a:r>
            <a:r>
              <a:rPr lang="en-US" b="0" i="0" dirty="0">
                <a:solidFill>
                  <a:srgbClr val="333333"/>
                </a:solidFill>
                <a:effectLst/>
                <a:latin typeface="Helvetica Neue"/>
              </a:rPr>
              <a:t> for falling object and overhead protection on platforms and landings are set forth in subpart M of this part.)</a:t>
            </a:r>
          </a:p>
          <a:p>
            <a:pPr algn="l"/>
            <a:r>
              <a:rPr lang="en-US" b="0" i="0" dirty="0">
                <a:solidFill>
                  <a:srgbClr val="333333"/>
                </a:solidFill>
                <a:effectLst/>
                <a:latin typeface="Helvetica Neue"/>
              </a:rPr>
              <a:t>1926.1053(a)(11)Ladder components shall be surfaced so as to prevent injury to an employee from punctures or lacerations, and to prevent snagging of clothing.</a:t>
            </a:r>
          </a:p>
          <a:p>
            <a:pPr algn="l"/>
            <a:r>
              <a:rPr lang="en-US" b="0" i="0" dirty="0">
                <a:solidFill>
                  <a:srgbClr val="333333"/>
                </a:solidFill>
                <a:effectLst/>
                <a:latin typeface="Helvetica Neue"/>
              </a:rPr>
              <a:t>1926.1053(a)(12)Wood ladders shall not be coated with any opaque covering, except for identification or warning labels which may be placed on one face only of a side rail.</a:t>
            </a:r>
          </a:p>
          <a:p>
            <a:pPr algn="l"/>
            <a:r>
              <a:rPr lang="en-US" b="0" i="0" u="none" strike="noStrike" dirty="0">
                <a:solidFill>
                  <a:srgbClr val="003399"/>
                </a:solidFill>
                <a:effectLst/>
                <a:latin typeface="Helvetica Neue"/>
                <a:hlinkClick r:id="rId10"/>
              </a:rPr>
              <a:t>1926.1053(a)(13)</a:t>
            </a:r>
            <a:r>
              <a:rPr lang="en-US" b="0" i="0" dirty="0">
                <a:solidFill>
                  <a:srgbClr val="333333"/>
                </a:solidFill>
                <a:effectLst/>
                <a:latin typeface="Helvetica Neue"/>
              </a:rPr>
              <a:t>The minimum perpendicular clearance between fixed ladder rungs, cleats, and steps, and any obstruction behind the ladder shall be 7 inches (18 cm), except in the case of an elevator pit ladder, for which a minimum perpendicular clearance of 4 1/2 inches (11 cm) is required.</a:t>
            </a:r>
          </a:p>
          <a:p>
            <a:pPr algn="l"/>
            <a:r>
              <a:rPr lang="en-US" b="0" i="0" dirty="0">
                <a:solidFill>
                  <a:srgbClr val="333333"/>
                </a:solidFill>
                <a:effectLst/>
                <a:latin typeface="Helvetica Neue"/>
              </a:rPr>
              <a:t>1926.1053(a)(14)The minimum perpendicular clearance between the center line of fixed ladder rungs, cleats, and steps, and any obstruction on the climbing side of the ladder shall be 30 inches (76 cm), except as provided in paragraph (a)(15) of this section.</a:t>
            </a:r>
          </a:p>
          <a:p>
            <a:pPr algn="l"/>
            <a:r>
              <a:rPr lang="en-US" b="0" i="0" dirty="0">
                <a:solidFill>
                  <a:srgbClr val="333333"/>
                </a:solidFill>
                <a:effectLst/>
                <a:latin typeface="Helvetica Neue"/>
              </a:rPr>
              <a:t>1926.1053(a)(15)When unavoidable obstructions are encountered, the minimum perpendicular clearance between the centerline of fixed ladder rungs, cleats, and steps, and the obstruction on the climbing side of the ladder may be reduced to 24 inches (61 cm), provided that a deflection device is installed to guide employees around the obstruction.</a:t>
            </a:r>
          </a:p>
          <a:p>
            <a:pPr algn="l"/>
            <a:r>
              <a:rPr lang="en-US" b="0" i="0" dirty="0">
                <a:solidFill>
                  <a:srgbClr val="333333"/>
                </a:solidFill>
                <a:effectLst/>
                <a:latin typeface="Helvetica Neue"/>
              </a:rPr>
              <a:t>1926.1053(a)(16)Through fixed ladders at their point of access/egress shall have a step-across distance of not less than 7 inches (18 cm) nor more than 12 inches (30 cm) as measured from the centerline of the steps or rungs to the nearest edge of the landing area. If the normal step-across distance exceeds 12 inches (30 cm), a landing platform shall be provided to reduce the distance to the specified limit.</a:t>
            </a:r>
          </a:p>
          <a:p>
            <a:pPr algn="l"/>
            <a:r>
              <a:rPr lang="en-US" b="0" i="0" u="none" strike="noStrike" dirty="0">
                <a:solidFill>
                  <a:srgbClr val="003399"/>
                </a:solidFill>
                <a:effectLst/>
                <a:latin typeface="Helvetica Neue"/>
                <a:hlinkClick r:id="rId11"/>
              </a:rPr>
              <a:t>1926.1053(a)(17)</a:t>
            </a:r>
            <a:r>
              <a:rPr lang="en-US" b="0" i="0" dirty="0">
                <a:solidFill>
                  <a:srgbClr val="333333"/>
                </a:solidFill>
                <a:effectLst/>
                <a:latin typeface="Helvetica Neue"/>
              </a:rPr>
              <a:t>Fixed ladders without cages or wells shall have a clear width to the nearest permanent object of at least 15 inches (38 cm) on each side of the centerline of the ladder.</a:t>
            </a:r>
          </a:p>
          <a:p>
            <a:pPr algn="l"/>
            <a:r>
              <a:rPr lang="en-US" b="0" i="0" u="none" strike="noStrike" dirty="0">
                <a:solidFill>
                  <a:srgbClr val="003399"/>
                </a:solidFill>
                <a:effectLst/>
                <a:latin typeface="Helvetica Neue"/>
                <a:hlinkClick r:id="rId12"/>
              </a:rPr>
              <a:t>1926.1053(a)(18)</a:t>
            </a:r>
            <a:r>
              <a:rPr lang="en-US" b="0" i="0" dirty="0">
                <a:solidFill>
                  <a:srgbClr val="333333"/>
                </a:solidFill>
                <a:effectLst/>
                <a:latin typeface="Helvetica Neue"/>
              </a:rPr>
              <a:t>Fixed ladders shall be provided with cages, wells, ladder safety devices, or self-retracting lifelines where the length of climb is less than 24 feet (7.3 m) but the top of the ladder is at a distance greater than 24 feet (7.3 m) above lower levels.</a:t>
            </a:r>
          </a:p>
          <a:p>
            <a:pPr algn="l"/>
            <a:r>
              <a:rPr lang="en-US" b="0" i="0" u="none" strike="noStrike" dirty="0">
                <a:solidFill>
                  <a:srgbClr val="003399"/>
                </a:solidFill>
                <a:effectLst/>
                <a:latin typeface="Helvetica Neue"/>
                <a:hlinkClick r:id="rId13"/>
              </a:rPr>
              <a:t>1926.1053(a)(19)</a:t>
            </a:r>
            <a:r>
              <a:rPr lang="en-US" b="0" i="0" dirty="0">
                <a:solidFill>
                  <a:srgbClr val="333333"/>
                </a:solidFill>
                <a:effectLst/>
                <a:latin typeface="Helvetica Neue"/>
              </a:rPr>
              <a:t>Where the total length of a climb equals or exceeds 24 feet (7.3 m), fixed ladders shall be equipped with one of the following:</a:t>
            </a:r>
          </a:p>
          <a:p>
            <a:pPr algn="l"/>
            <a:r>
              <a:rPr lang="en-US" b="0" i="0" u="none" strike="noStrike" dirty="0">
                <a:solidFill>
                  <a:srgbClr val="003399"/>
                </a:solidFill>
                <a:effectLst/>
                <a:latin typeface="Helvetica Neue"/>
                <a:hlinkClick r:id="rId14"/>
              </a:rPr>
              <a:t>1926.1053(a)(19)(</a:t>
            </a:r>
            <a:r>
              <a:rPr lang="en-US" b="0" i="0" u="none" strike="noStrike" dirty="0" err="1">
                <a:solidFill>
                  <a:srgbClr val="003399"/>
                </a:solidFill>
                <a:effectLst/>
                <a:latin typeface="Helvetica Neue"/>
                <a:hlinkClick r:id="rId14"/>
              </a:rPr>
              <a:t>i</a:t>
            </a:r>
            <a:r>
              <a:rPr lang="en-US" b="0" i="0" u="none" strike="noStrike" dirty="0">
                <a:solidFill>
                  <a:srgbClr val="003399"/>
                </a:solidFill>
                <a:effectLst/>
                <a:latin typeface="Helvetica Neue"/>
                <a:hlinkClick r:id="rId14"/>
              </a:rPr>
              <a:t>)</a:t>
            </a:r>
            <a:r>
              <a:rPr lang="en-US" b="0" i="0" dirty="0">
                <a:solidFill>
                  <a:srgbClr val="333333"/>
                </a:solidFill>
                <a:effectLst/>
                <a:latin typeface="Helvetica Neue"/>
              </a:rPr>
              <a:t>Ladder safety devices; or</a:t>
            </a:r>
          </a:p>
          <a:p>
            <a:pPr algn="l"/>
            <a:r>
              <a:rPr lang="en-US" b="0" i="0" u="none" strike="noStrike" dirty="0">
                <a:solidFill>
                  <a:srgbClr val="003399"/>
                </a:solidFill>
                <a:effectLst/>
                <a:latin typeface="Helvetica Neue"/>
                <a:hlinkClick r:id="rId15"/>
              </a:rPr>
              <a:t>1926.1053(a)(19)(ii)</a:t>
            </a:r>
            <a:r>
              <a:rPr lang="en-US" b="0" i="0" dirty="0">
                <a:solidFill>
                  <a:srgbClr val="333333"/>
                </a:solidFill>
                <a:effectLst/>
                <a:latin typeface="Helvetica Neue"/>
              </a:rPr>
              <a:t>Self-retracting lifelines, and rest platforms at intervals not to exceed 150 feet (45.7 m); or</a:t>
            </a:r>
          </a:p>
          <a:p>
            <a:pPr algn="l"/>
            <a:r>
              <a:rPr lang="en-US" b="0" i="0" u="none" strike="noStrike" dirty="0">
                <a:solidFill>
                  <a:srgbClr val="003399"/>
                </a:solidFill>
                <a:effectLst/>
                <a:latin typeface="Helvetica Neue"/>
                <a:hlinkClick r:id="rId16"/>
              </a:rPr>
              <a:t>1926.1053(a)(19)(iii)</a:t>
            </a:r>
            <a:r>
              <a:rPr lang="en-US" b="0" i="0" dirty="0">
                <a:solidFill>
                  <a:srgbClr val="333333"/>
                </a:solidFill>
                <a:effectLst/>
                <a:latin typeface="Helvetica Neue"/>
              </a:rPr>
              <a:t>A cage or well, and multiple ladder sections, each ladder section not to exceed 50 feet (15.2 m) in length. Ladder sections shall be offset from adjacent sections, and landing platforms shall be provided at maximum intervals of 50 feet (15.2 m).</a:t>
            </a:r>
          </a:p>
          <a:p>
            <a:pPr algn="l"/>
            <a:r>
              <a:rPr lang="en-US" b="0" i="0" dirty="0">
                <a:solidFill>
                  <a:srgbClr val="333333"/>
                </a:solidFill>
                <a:effectLst/>
                <a:latin typeface="Helvetica Neue"/>
              </a:rPr>
              <a:t>1926.1053(a)(20)Cages for fixed ladders shall conform to all of the following:</a:t>
            </a:r>
          </a:p>
          <a:p>
            <a:pPr algn="l"/>
            <a:r>
              <a:rPr lang="en-US" b="0" i="0" dirty="0">
                <a:solidFill>
                  <a:srgbClr val="333333"/>
                </a:solidFill>
                <a:effectLst/>
                <a:latin typeface="Helvetica Neue"/>
              </a:rPr>
              <a:t>1926.1053(a)(20)(</a:t>
            </a:r>
            <a:r>
              <a:rPr lang="en-US" b="0" i="0" dirty="0" err="1">
                <a:solidFill>
                  <a:srgbClr val="333333"/>
                </a:solidFill>
                <a:effectLst/>
                <a:latin typeface="Helvetica Neue"/>
              </a:rPr>
              <a:t>i</a:t>
            </a:r>
            <a:r>
              <a:rPr lang="en-US" b="0" i="0" dirty="0">
                <a:solidFill>
                  <a:srgbClr val="333333"/>
                </a:solidFill>
                <a:effectLst/>
                <a:latin typeface="Helvetica Neue"/>
              </a:rPr>
              <a:t>)Horizontal bands shall be fastened to the side rails of rail ladders, or directly to the structure, building, or equipment for individual-rung ladders;</a:t>
            </a:r>
          </a:p>
          <a:p>
            <a:pPr algn="l"/>
            <a:r>
              <a:rPr lang="en-US" b="0" i="0" dirty="0">
                <a:solidFill>
                  <a:srgbClr val="333333"/>
                </a:solidFill>
                <a:effectLst/>
                <a:latin typeface="Helvetica Neue"/>
              </a:rPr>
              <a:t>1926.1053(a)(20)(ii)Vertical bars shall be on the inside of the horizontal bands and shall be fastened to them;</a:t>
            </a:r>
          </a:p>
          <a:p>
            <a:pPr algn="l"/>
            <a:r>
              <a:rPr lang="en-US" b="0" i="0" dirty="0">
                <a:solidFill>
                  <a:srgbClr val="333333"/>
                </a:solidFill>
                <a:effectLst/>
                <a:latin typeface="Helvetica Neue"/>
              </a:rPr>
              <a:t>1926.1053(a)(20)(iii)Cages shall extend not less than 27 inches (68 cm), or more than 30 inches (76 cm) from the centerline of the step or rung (excluding the flare at the bottom of the cage), and shall not be less than 27 inches (68 cm) in width;</a:t>
            </a:r>
          </a:p>
          <a:p>
            <a:pPr algn="l"/>
            <a:r>
              <a:rPr lang="en-US" b="0" i="0" dirty="0">
                <a:solidFill>
                  <a:srgbClr val="333333"/>
                </a:solidFill>
                <a:effectLst/>
                <a:latin typeface="Helvetica Neue"/>
              </a:rPr>
              <a:t>1926.1053(a)(20)(iv)The inside of the cage shall be clear of projections;</a:t>
            </a:r>
          </a:p>
          <a:p>
            <a:pPr algn="l"/>
            <a:r>
              <a:rPr lang="en-US" b="0" i="0" dirty="0">
                <a:solidFill>
                  <a:srgbClr val="333333"/>
                </a:solidFill>
                <a:effectLst/>
                <a:latin typeface="Helvetica Neue"/>
              </a:rPr>
              <a:t>1926.1053(a)(20)(v)Horizontal bands shall be spaced not more than 4 feet (1.2 m) on center vertically;</a:t>
            </a:r>
          </a:p>
          <a:p>
            <a:pPr algn="l"/>
            <a:r>
              <a:rPr lang="en-US" b="0" i="0" dirty="0">
                <a:solidFill>
                  <a:srgbClr val="333333"/>
                </a:solidFill>
                <a:effectLst/>
                <a:latin typeface="Helvetica Neue"/>
              </a:rPr>
              <a:t>1926.1053(a)(20)(vi)Vertical bars shall be spaced at intervals not more than 9 1/2 inches (24 cm) on center horizontally;</a:t>
            </a:r>
          </a:p>
          <a:p>
            <a:pPr algn="l"/>
            <a:r>
              <a:rPr lang="en-US" b="0" i="0" dirty="0">
                <a:solidFill>
                  <a:srgbClr val="333333"/>
                </a:solidFill>
                <a:effectLst/>
                <a:latin typeface="Helvetica Neue"/>
              </a:rPr>
              <a:t>1926.1053(a)(20)(vii)The bottom of the cage shall be at a level not less than 7 feet (2.1 m) nor more than 8 feet (2.4 m) above the point of access to the bottom of the ladder. The bottom of the cage shall be flared not less than 4 inches (10 cm) all around within the distance between the bottom horizontal band and the next higher band;</a:t>
            </a:r>
          </a:p>
          <a:p>
            <a:pPr algn="l"/>
            <a:r>
              <a:rPr lang="en-US" b="0" i="0" dirty="0">
                <a:solidFill>
                  <a:srgbClr val="333333"/>
                </a:solidFill>
                <a:effectLst/>
                <a:latin typeface="Helvetica Neue"/>
              </a:rPr>
              <a:t>1926.1053(a)(20)(viii)The top of the cage shall be a minimum of 42 inches (1.1 m) above the top of the platform, or the point of access at the top of the ladder, with provision for access to the platform or other point of access.</a:t>
            </a:r>
          </a:p>
          <a:p>
            <a:pPr algn="l"/>
            <a:r>
              <a:rPr lang="en-US" b="0" i="0" dirty="0">
                <a:solidFill>
                  <a:srgbClr val="333333"/>
                </a:solidFill>
                <a:effectLst/>
                <a:latin typeface="Helvetica Neue"/>
              </a:rPr>
              <a:t>1926.1053(a)(21)Wells for fixed ladders shall conform to all of the following:</a:t>
            </a:r>
          </a:p>
          <a:p>
            <a:pPr algn="l"/>
            <a:r>
              <a:rPr lang="en-US" b="0" i="0" dirty="0">
                <a:solidFill>
                  <a:srgbClr val="333333"/>
                </a:solidFill>
                <a:effectLst/>
                <a:latin typeface="Helvetica Neue"/>
              </a:rPr>
              <a:t>1926.1053(a)(21)(</a:t>
            </a:r>
            <a:r>
              <a:rPr lang="en-US" b="0" i="0" dirty="0" err="1">
                <a:solidFill>
                  <a:srgbClr val="333333"/>
                </a:solidFill>
                <a:effectLst/>
                <a:latin typeface="Helvetica Neue"/>
              </a:rPr>
              <a:t>i</a:t>
            </a:r>
            <a:r>
              <a:rPr lang="en-US" b="0" i="0" dirty="0">
                <a:solidFill>
                  <a:srgbClr val="333333"/>
                </a:solidFill>
                <a:effectLst/>
                <a:latin typeface="Helvetica Neue"/>
              </a:rPr>
              <a:t>)They shall completely encircle the ladder;</a:t>
            </a:r>
          </a:p>
          <a:p>
            <a:pPr algn="l"/>
            <a:r>
              <a:rPr lang="en-US" b="0" i="0" dirty="0">
                <a:solidFill>
                  <a:srgbClr val="333333"/>
                </a:solidFill>
                <a:effectLst/>
                <a:latin typeface="Helvetica Neue"/>
              </a:rPr>
              <a:t>1926.1053(a)(21)(ii)They shall be free of projections;</a:t>
            </a:r>
          </a:p>
          <a:p>
            <a:pPr algn="l"/>
            <a:r>
              <a:rPr lang="en-US" b="0" i="0" dirty="0">
                <a:solidFill>
                  <a:srgbClr val="333333"/>
                </a:solidFill>
                <a:effectLst/>
                <a:latin typeface="Helvetica Neue"/>
              </a:rPr>
              <a:t>1926.1053(a)(21)(iii)Their inside face on the climbing side of the ladder shall extend not less than 27 inches (68 cm) nor more than 30 inches (76 cm) from the centerline of the step or rung;</a:t>
            </a:r>
          </a:p>
          <a:p>
            <a:pPr algn="l"/>
            <a:r>
              <a:rPr lang="en-US" b="0" i="0" dirty="0">
                <a:solidFill>
                  <a:srgbClr val="333333"/>
                </a:solidFill>
                <a:effectLst/>
                <a:latin typeface="Helvetica Neue"/>
              </a:rPr>
              <a:t>1926.1053(a)(21)(iv)The inside clear width shall be at least 30 inches (76 cm);</a:t>
            </a:r>
          </a:p>
          <a:p>
            <a:pPr algn="l"/>
            <a:r>
              <a:rPr lang="en-US" b="0" i="0" dirty="0">
                <a:solidFill>
                  <a:srgbClr val="333333"/>
                </a:solidFill>
                <a:effectLst/>
                <a:latin typeface="Helvetica Neue"/>
              </a:rPr>
              <a:t>1926.1053(a)(21)(v)The bottom of the wall on the access side shall start at a level not less than 7 feet (2.1 m) nor more than 8 feet (2.4 m) above the point of access to the bottom of the ladder.</a:t>
            </a:r>
          </a:p>
          <a:p>
            <a:pPr algn="l"/>
            <a:r>
              <a:rPr lang="en-US" b="0" i="0" dirty="0">
                <a:solidFill>
                  <a:srgbClr val="333333"/>
                </a:solidFill>
                <a:effectLst/>
                <a:latin typeface="Helvetica Neue"/>
              </a:rPr>
              <a:t>1926.1053(a)(22)Ladder safety devices, and related support systems, for fixed ladders shall conform to all of the following:</a:t>
            </a:r>
          </a:p>
          <a:p>
            <a:pPr algn="l"/>
            <a:r>
              <a:rPr lang="en-US" b="0" i="0" dirty="0">
                <a:solidFill>
                  <a:srgbClr val="333333"/>
                </a:solidFill>
                <a:effectLst/>
                <a:latin typeface="Helvetica Neue"/>
              </a:rPr>
              <a:t>1926.1053(a)(22)(</a:t>
            </a:r>
            <a:r>
              <a:rPr lang="en-US" b="0" i="0" dirty="0" err="1">
                <a:solidFill>
                  <a:srgbClr val="333333"/>
                </a:solidFill>
                <a:effectLst/>
                <a:latin typeface="Helvetica Neue"/>
              </a:rPr>
              <a:t>i</a:t>
            </a:r>
            <a:r>
              <a:rPr lang="en-US" b="0" i="0" dirty="0">
                <a:solidFill>
                  <a:srgbClr val="333333"/>
                </a:solidFill>
                <a:effectLst/>
                <a:latin typeface="Helvetica Neue"/>
              </a:rPr>
              <a:t>)They shall be capable of withstanding without failure a drop test consisting of an 18-inch (41 cm) drop of a 500-pound (226 kg) weight;</a:t>
            </a:r>
          </a:p>
          <a:p>
            <a:pPr algn="l"/>
            <a:r>
              <a:rPr lang="en-US" b="0" i="0" dirty="0">
                <a:solidFill>
                  <a:srgbClr val="333333"/>
                </a:solidFill>
                <a:effectLst/>
                <a:latin typeface="Helvetica Neue"/>
              </a:rPr>
              <a:t>1926.1053(a)(22)(ii)They shall permit the employee using the device to ascend or descend without continually having to hold, push or pull any part of the device, leaving both hands free for climbing;</a:t>
            </a:r>
          </a:p>
          <a:p>
            <a:pPr algn="l"/>
            <a:r>
              <a:rPr lang="en-US" b="0" i="0" dirty="0">
                <a:solidFill>
                  <a:srgbClr val="333333"/>
                </a:solidFill>
                <a:effectLst/>
                <a:latin typeface="Helvetica Neue"/>
              </a:rPr>
              <a:t>1926.1053(a)(22)(iii)They shall be activated within 2 feet (.61 m) after a fall occurs, and limit the descending velocity of an employee to 7 feet/sec. (2.1 m/sec.) or less;</a:t>
            </a:r>
          </a:p>
          <a:p>
            <a:pPr algn="l"/>
            <a:r>
              <a:rPr lang="en-US" b="0" i="0" dirty="0">
                <a:solidFill>
                  <a:srgbClr val="333333"/>
                </a:solidFill>
                <a:effectLst/>
                <a:latin typeface="Helvetica Neue"/>
              </a:rPr>
              <a:t>1926.1053(a)(22)(iv)The connection between the carrier or lifeline and the point of attachment to the body belt or harness shall not exceed 9 inches (23 cm) in length.</a:t>
            </a:r>
          </a:p>
          <a:p>
            <a:pPr algn="l"/>
            <a:r>
              <a:rPr lang="en-US" b="0" i="0" dirty="0">
                <a:solidFill>
                  <a:srgbClr val="333333"/>
                </a:solidFill>
                <a:effectLst/>
                <a:latin typeface="Helvetica Neue"/>
              </a:rPr>
              <a:t>1926.1053(a)(23)The mounting of ladder safety devices for fixed ladders shall conform to the following:</a:t>
            </a:r>
          </a:p>
          <a:p>
            <a:pPr algn="l"/>
            <a:r>
              <a:rPr lang="en-US" b="0" i="0" dirty="0">
                <a:solidFill>
                  <a:srgbClr val="333333"/>
                </a:solidFill>
                <a:effectLst/>
                <a:latin typeface="Helvetica Neue"/>
              </a:rPr>
              <a:t>1926.1053(a)(23)(</a:t>
            </a:r>
            <a:r>
              <a:rPr lang="en-US" b="0" i="0" dirty="0" err="1">
                <a:solidFill>
                  <a:srgbClr val="333333"/>
                </a:solidFill>
                <a:effectLst/>
                <a:latin typeface="Helvetica Neue"/>
              </a:rPr>
              <a:t>i</a:t>
            </a:r>
            <a:r>
              <a:rPr lang="en-US" b="0" i="0" dirty="0">
                <a:solidFill>
                  <a:srgbClr val="333333"/>
                </a:solidFill>
                <a:effectLst/>
                <a:latin typeface="Helvetica Neue"/>
              </a:rPr>
              <a:t>)Mountings for rigid carriers shall be attached at each end of the carrier, with intermediate mountings, as necessary, spaced along the entire length of the carrier, to provide the strength necessary to stop employees' falls.</a:t>
            </a:r>
          </a:p>
          <a:p>
            <a:pPr algn="l"/>
            <a:r>
              <a:rPr lang="en-US" b="0" i="0" dirty="0">
                <a:solidFill>
                  <a:srgbClr val="333333"/>
                </a:solidFill>
                <a:effectLst/>
                <a:latin typeface="Helvetica Neue"/>
              </a:rPr>
              <a:t>1926.1053(a)(23)(ii)Mountings for flexible carriers shall be attached at each end of the carrier. When the system is exposed to wind, cable guides for flexible carriers shall be installed at a minimum spacing of 25 feet (7.6 m) and maximum spacing of 40 feet (12.2 m) along the entire length of the carrier, to prevent wind damage to the system.</a:t>
            </a:r>
          </a:p>
          <a:p>
            <a:pPr algn="l"/>
            <a:r>
              <a:rPr lang="en-US" b="0" i="0" dirty="0">
                <a:solidFill>
                  <a:srgbClr val="333333"/>
                </a:solidFill>
                <a:effectLst/>
                <a:latin typeface="Helvetica Neue"/>
              </a:rPr>
              <a:t>1926.1053(a)(23)(iii)The design and installation of mountings and cable guides shall not reduce the design strength of the ladder.</a:t>
            </a:r>
          </a:p>
          <a:p>
            <a:pPr algn="l"/>
            <a:r>
              <a:rPr lang="en-US" b="0" i="0" dirty="0">
                <a:solidFill>
                  <a:srgbClr val="333333"/>
                </a:solidFill>
                <a:effectLst/>
                <a:latin typeface="Helvetica Neue"/>
              </a:rPr>
              <a:t>1926.1053(a)(24)The side rails of through or side-step fixed ladders shall extend 42 inches (1.1 m) above the top of the access level or landing platform served by the ladder. For a parapet ladder, the access level shall be the roof if the parapet is cut to permit passage through the parapet; if the parapet is continuous, the access level shall be the top of the parapet.</a:t>
            </a:r>
          </a:p>
          <a:p>
            <a:pPr algn="l"/>
            <a:r>
              <a:rPr lang="en-US" b="0" i="0" dirty="0">
                <a:solidFill>
                  <a:srgbClr val="333333"/>
                </a:solidFill>
                <a:effectLst/>
                <a:latin typeface="Helvetica Neue"/>
              </a:rPr>
              <a:t>1926.1053(a)(25)For through-fixed-ladder extensions, the steps or rungs shall be omitted from the extension and the extension of the side rails shall be flared to provide not less than 24 inches (61 cm) nor more than 30 inches (76 cm) clearance between side rails. Where ladder safety devices are provided, the maximum clearance between side rails of the extensions shall not exceed 36 inches (91 cm).</a:t>
            </a:r>
          </a:p>
          <a:p>
            <a:pPr algn="l"/>
            <a:r>
              <a:rPr lang="en-US" b="0" i="0" dirty="0">
                <a:solidFill>
                  <a:srgbClr val="333333"/>
                </a:solidFill>
                <a:effectLst/>
                <a:latin typeface="Helvetica Neue"/>
              </a:rPr>
              <a:t>1926.1053(a)(26)For side-step fixed ladders, the side rails and the steps or rungs shall be continuous in the extension.</a:t>
            </a:r>
          </a:p>
          <a:p>
            <a:pPr algn="l"/>
            <a:r>
              <a:rPr lang="en-US" b="0" i="0" dirty="0">
                <a:solidFill>
                  <a:srgbClr val="333333"/>
                </a:solidFill>
                <a:effectLst/>
                <a:latin typeface="Helvetica Neue"/>
              </a:rPr>
              <a:t>1926.1053(a)(27)Individual-rung/step ladders, except those used where their access openings are covered with manhole covers or hatches, shall extend at least 42 inches (1.1 m) above an access level or landing platform either by the continuation of the rung spacings as horizontal grab bars or by providing vertical grab bars that shall have the same lateral spacing as the vertical legs of the rungs.</a:t>
            </a:r>
          </a:p>
          <a:p>
            <a:pPr algn="l"/>
            <a:r>
              <a:rPr lang="en-US" b="0" i="0" u="none" strike="noStrike" dirty="0">
                <a:solidFill>
                  <a:srgbClr val="003399"/>
                </a:solidFill>
                <a:effectLst/>
                <a:latin typeface="Helvetica Neue"/>
                <a:hlinkClick r:id="rId17"/>
              </a:rPr>
              <a:t>1926.1053(b)</a:t>
            </a:r>
            <a:r>
              <a:rPr lang="en-US" b="0" i="1" dirty="0">
                <a:solidFill>
                  <a:srgbClr val="333333"/>
                </a:solidFill>
                <a:effectLst/>
                <a:latin typeface="Helvetica Neue"/>
              </a:rPr>
              <a:t>Use</a:t>
            </a:r>
            <a:r>
              <a:rPr lang="en-US" b="0" i="0" dirty="0">
                <a:solidFill>
                  <a:srgbClr val="333333"/>
                </a:solidFill>
                <a:effectLst/>
                <a:latin typeface="Helvetica Neue"/>
              </a:rPr>
              <a:t>. The following requirements apply to the use of all ladders, including job-made ladders, except as otherwise indicated:</a:t>
            </a:r>
          </a:p>
          <a:p>
            <a:pPr algn="l"/>
            <a:r>
              <a:rPr lang="en-US" b="0" i="0" u="none" strike="noStrike" dirty="0">
                <a:solidFill>
                  <a:srgbClr val="003399"/>
                </a:solidFill>
                <a:effectLst/>
                <a:latin typeface="Helvetica Neue"/>
                <a:hlinkClick r:id="rId18"/>
              </a:rPr>
              <a:t>1926.1053(b)(1)</a:t>
            </a:r>
            <a:r>
              <a:rPr lang="en-US" b="0" i="0" dirty="0">
                <a:solidFill>
                  <a:srgbClr val="333333"/>
                </a:solidFill>
                <a:effectLst/>
                <a:latin typeface="Helvetica Neue"/>
              </a:rPr>
              <a:t>When portable ladders are used for access to an upper landing surface, the ladder side rails shall extend at least 3 feet (.9 m) above the upper landing surface to which the ladder is used to gain access; or, when such an extension is not possible because of the ladder's length, then the ladder shall be secured at its top to a rigid support that will not deflect, and a grasping device, such as a grabrail, shall be provided to assist employees in mounting and dismounting the ladder. In no case shall the extension be such that ladder deflection under a load would, by itself, cause the ladder to slip off its support.</a:t>
            </a:r>
          </a:p>
          <a:p>
            <a:pPr algn="l"/>
            <a:r>
              <a:rPr lang="en-US" b="0" i="0" dirty="0">
                <a:solidFill>
                  <a:srgbClr val="333333"/>
                </a:solidFill>
                <a:effectLst/>
                <a:latin typeface="Helvetica Neue"/>
              </a:rPr>
              <a:t>1926.1053(b)(2)Ladders shall be maintained free of oil, grease, and other slipping hazards.</a:t>
            </a:r>
          </a:p>
          <a:p>
            <a:pPr algn="l"/>
            <a:r>
              <a:rPr lang="en-US" b="0" i="0" u="none" strike="noStrike" dirty="0">
                <a:solidFill>
                  <a:srgbClr val="003399"/>
                </a:solidFill>
                <a:effectLst/>
                <a:latin typeface="Helvetica Neue"/>
                <a:hlinkClick r:id="rId19"/>
              </a:rPr>
              <a:t>1926.1053(b)(3)</a:t>
            </a:r>
            <a:r>
              <a:rPr lang="en-US" b="0" i="0" dirty="0">
                <a:solidFill>
                  <a:srgbClr val="333333"/>
                </a:solidFill>
                <a:effectLst/>
                <a:latin typeface="Helvetica Neue"/>
              </a:rPr>
              <a:t>Ladders shall not be loaded beyond the maximum intended load for which they were built, nor beyond their manufacturer's rated capacity.</a:t>
            </a:r>
          </a:p>
          <a:p>
            <a:pPr algn="l"/>
            <a:r>
              <a:rPr lang="en-US" b="0" i="0" u="none" strike="noStrike" dirty="0">
                <a:solidFill>
                  <a:srgbClr val="003399"/>
                </a:solidFill>
                <a:effectLst/>
                <a:latin typeface="Helvetica Neue"/>
                <a:hlinkClick r:id="rId20"/>
              </a:rPr>
              <a:t>1926.1053(b)(4)</a:t>
            </a:r>
            <a:r>
              <a:rPr lang="en-US" b="0" i="0" dirty="0">
                <a:solidFill>
                  <a:srgbClr val="333333"/>
                </a:solidFill>
                <a:effectLst/>
                <a:latin typeface="Helvetica Neue"/>
              </a:rPr>
              <a:t>Ladders shall be used only for the purpose for which they were designed.</a:t>
            </a:r>
          </a:p>
          <a:p>
            <a:pPr algn="l"/>
            <a:r>
              <a:rPr lang="en-US" b="0" i="0" u="none" strike="noStrike" dirty="0">
                <a:solidFill>
                  <a:srgbClr val="003399"/>
                </a:solidFill>
                <a:effectLst/>
                <a:latin typeface="Helvetica Neue"/>
                <a:hlinkClick r:id="rId21"/>
              </a:rPr>
              <a:t>1926.1053(b)(5)(</a:t>
            </a:r>
            <a:r>
              <a:rPr lang="en-US" b="0" i="0" u="none" strike="noStrike" dirty="0" err="1">
                <a:solidFill>
                  <a:srgbClr val="003399"/>
                </a:solidFill>
                <a:effectLst/>
                <a:latin typeface="Helvetica Neue"/>
                <a:hlinkClick r:id="rId21"/>
              </a:rPr>
              <a:t>i</a:t>
            </a:r>
            <a:r>
              <a:rPr lang="en-US" b="0" i="0" u="none" strike="noStrike" dirty="0">
                <a:solidFill>
                  <a:srgbClr val="003399"/>
                </a:solidFill>
                <a:effectLst/>
                <a:latin typeface="Helvetica Neue"/>
                <a:hlinkClick r:id="rId21"/>
              </a:rPr>
              <a:t>)</a:t>
            </a:r>
            <a:r>
              <a:rPr lang="en-US" b="0" i="0" dirty="0">
                <a:solidFill>
                  <a:srgbClr val="333333"/>
                </a:solidFill>
                <a:effectLst/>
                <a:latin typeface="Helvetica Neue"/>
              </a:rPr>
              <a:t>Non-self-supporting ladders shall be used at an angle such that the horizontal distance from the top support to the foot of the ladder is approximately one-quarter of the working length of the ladder (the distance along the ladder between the foot and the top support).</a:t>
            </a:r>
          </a:p>
          <a:p>
            <a:pPr algn="l"/>
            <a:r>
              <a:rPr lang="en-US" b="0" i="0" dirty="0">
                <a:solidFill>
                  <a:srgbClr val="333333"/>
                </a:solidFill>
                <a:effectLst/>
                <a:latin typeface="Helvetica Neue"/>
              </a:rPr>
              <a:t>1926.1053(b)(5)(ii)Wood job-made ladders with spliced side rails shall be used at an angle such that the horizontal distance is one-eighth the working length of the ladder.</a:t>
            </a:r>
          </a:p>
          <a:p>
            <a:pPr algn="l"/>
            <a:r>
              <a:rPr lang="en-US" b="0" i="0" u="none" strike="noStrike" dirty="0">
                <a:solidFill>
                  <a:srgbClr val="003399"/>
                </a:solidFill>
                <a:effectLst/>
                <a:latin typeface="Helvetica Neue"/>
                <a:hlinkClick r:id="rId22"/>
              </a:rPr>
              <a:t>1926.1053(b)(5)(iii)</a:t>
            </a:r>
            <a:r>
              <a:rPr lang="en-US" b="0" i="0" dirty="0">
                <a:solidFill>
                  <a:srgbClr val="333333"/>
                </a:solidFill>
                <a:effectLst/>
                <a:latin typeface="Helvetica Neue"/>
              </a:rPr>
              <a:t>Fixed ladders shall be used at a pitch no greater than 90 degrees from the horizontal, as measured to the back side of the ladder.</a:t>
            </a:r>
          </a:p>
          <a:p>
            <a:pPr algn="l"/>
            <a:r>
              <a:rPr lang="en-US" b="0" i="0" u="none" strike="noStrike" dirty="0">
                <a:solidFill>
                  <a:srgbClr val="003399"/>
                </a:solidFill>
                <a:effectLst/>
                <a:latin typeface="Helvetica Neue"/>
                <a:hlinkClick r:id="rId23"/>
              </a:rPr>
              <a:t>1926.1053(b)(6)</a:t>
            </a:r>
            <a:r>
              <a:rPr lang="en-US" b="0" i="0" dirty="0">
                <a:solidFill>
                  <a:srgbClr val="333333"/>
                </a:solidFill>
                <a:effectLst/>
                <a:latin typeface="Helvetica Neue"/>
              </a:rPr>
              <a:t>Ladders shall be used only on stable and level surfaces unless secured to prevent accidental displacement.</a:t>
            </a:r>
          </a:p>
          <a:p>
            <a:pPr algn="l"/>
            <a:r>
              <a:rPr lang="en-US" b="0" i="0" u="none" strike="noStrike" dirty="0">
                <a:solidFill>
                  <a:srgbClr val="003399"/>
                </a:solidFill>
                <a:effectLst/>
                <a:latin typeface="Helvetica Neue"/>
                <a:hlinkClick r:id="rId24"/>
              </a:rPr>
              <a:t>1926.1053(b)(7)</a:t>
            </a:r>
            <a:r>
              <a:rPr lang="en-US" b="0" i="0" dirty="0">
                <a:solidFill>
                  <a:srgbClr val="333333"/>
                </a:solidFill>
                <a:effectLst/>
                <a:latin typeface="Helvetica Neue"/>
              </a:rPr>
              <a:t>Ladders shall not be used on slippery surfaces unless secured or provided with slip-resistant feet to prevent accidental displacement. Slip-resistant feet shall not be used as a substitute for care in placing, lashing, or holding a ladder that is used upon slippery surfaces including, but not limited to, flat metal or concrete surfaces that are constructed so they cannot be prevented from becoming slippery.</a:t>
            </a:r>
          </a:p>
          <a:p>
            <a:pPr algn="l"/>
            <a:r>
              <a:rPr lang="en-US" b="0" i="0" u="none" strike="noStrike" dirty="0">
                <a:solidFill>
                  <a:srgbClr val="003399"/>
                </a:solidFill>
                <a:effectLst/>
                <a:latin typeface="Helvetica Neue"/>
                <a:hlinkClick r:id="rId25"/>
              </a:rPr>
              <a:t>1926.1053(b)(8)</a:t>
            </a:r>
            <a:r>
              <a:rPr lang="en-US" b="0" i="0" dirty="0">
                <a:solidFill>
                  <a:srgbClr val="333333"/>
                </a:solidFill>
                <a:effectLst/>
                <a:latin typeface="Helvetica Neue"/>
              </a:rPr>
              <a:t>Ladders placed in any location where they can be displaced by workplace activities or traffic, such as in passageways, doorways, or driveways, shall be secured to prevent accidental displacement, or a barricade shall be used to keep the activities or traffic away from the ladder.</a:t>
            </a:r>
          </a:p>
          <a:p>
            <a:pPr algn="l"/>
            <a:r>
              <a:rPr lang="en-US" b="0" i="0" u="none" strike="noStrike" dirty="0">
                <a:solidFill>
                  <a:srgbClr val="003399"/>
                </a:solidFill>
                <a:effectLst/>
                <a:latin typeface="Helvetica Neue"/>
                <a:hlinkClick r:id="rId26"/>
              </a:rPr>
              <a:t>1926.1053(b)(9)</a:t>
            </a:r>
            <a:r>
              <a:rPr lang="en-US" b="0" i="0" dirty="0">
                <a:solidFill>
                  <a:srgbClr val="333333"/>
                </a:solidFill>
                <a:effectLst/>
                <a:latin typeface="Helvetica Neue"/>
              </a:rPr>
              <a:t>The area around the top and bottom of ladders shall be kept clear.</a:t>
            </a:r>
          </a:p>
          <a:p>
            <a:pPr algn="l"/>
            <a:r>
              <a:rPr lang="en-US" b="0" i="0" u="none" strike="noStrike" dirty="0">
                <a:solidFill>
                  <a:srgbClr val="003399"/>
                </a:solidFill>
                <a:effectLst/>
                <a:latin typeface="Helvetica Neue"/>
                <a:hlinkClick r:id="rId27"/>
              </a:rPr>
              <a:t>1926.1053(b)(10)</a:t>
            </a:r>
            <a:r>
              <a:rPr lang="en-US" b="0" i="0" dirty="0">
                <a:solidFill>
                  <a:srgbClr val="333333"/>
                </a:solidFill>
                <a:effectLst/>
                <a:latin typeface="Helvetica Neue"/>
              </a:rPr>
              <a:t>The top of a non-self-supporting ladder shall be placed with the two rails supported equally unless it is equipped with a single support attachment.</a:t>
            </a:r>
          </a:p>
          <a:p>
            <a:pPr algn="l"/>
            <a:r>
              <a:rPr lang="en-US" b="0" i="0" dirty="0">
                <a:solidFill>
                  <a:srgbClr val="333333"/>
                </a:solidFill>
                <a:effectLst/>
                <a:latin typeface="Helvetica Neue"/>
              </a:rPr>
              <a:t>1926.1053(b)(11)Ladders shall not be moved, shifted, or extended while occupied.</a:t>
            </a:r>
          </a:p>
          <a:p>
            <a:pPr algn="l"/>
            <a:r>
              <a:rPr lang="en-US" b="0" i="0" u="none" strike="noStrike" dirty="0">
                <a:solidFill>
                  <a:srgbClr val="003399"/>
                </a:solidFill>
                <a:effectLst/>
                <a:latin typeface="Helvetica Neue"/>
                <a:hlinkClick r:id="rId28"/>
              </a:rPr>
              <a:t>1926.1053(b)(12)</a:t>
            </a:r>
            <a:r>
              <a:rPr lang="en-US" b="0" i="0" dirty="0">
                <a:solidFill>
                  <a:srgbClr val="333333"/>
                </a:solidFill>
                <a:effectLst/>
                <a:latin typeface="Helvetica Neue"/>
              </a:rPr>
              <a:t>Ladders shall have nonconductive siderails if they are used where the employee or the ladder could contact exposed energized electrical equipment, except as provided in §1926.955(b) and (c) of this part.</a:t>
            </a:r>
          </a:p>
          <a:p>
            <a:pPr algn="l"/>
            <a:r>
              <a:rPr lang="en-US" b="0" i="0" u="none" strike="noStrike" dirty="0">
                <a:solidFill>
                  <a:srgbClr val="003399"/>
                </a:solidFill>
                <a:effectLst/>
                <a:latin typeface="Helvetica Neue"/>
                <a:hlinkClick r:id="rId29"/>
              </a:rPr>
              <a:t>1926.1053(b)(13)</a:t>
            </a:r>
            <a:r>
              <a:rPr lang="en-US" b="0" i="0" dirty="0">
                <a:solidFill>
                  <a:srgbClr val="333333"/>
                </a:solidFill>
                <a:effectLst/>
                <a:latin typeface="Helvetica Neue"/>
              </a:rPr>
              <a:t>The top or top step of a stepladder shall not be used as a step.</a:t>
            </a:r>
          </a:p>
          <a:p>
            <a:pPr algn="l"/>
            <a:r>
              <a:rPr lang="en-US" b="0" i="0" dirty="0">
                <a:solidFill>
                  <a:srgbClr val="333333"/>
                </a:solidFill>
                <a:effectLst/>
                <a:latin typeface="Helvetica Neue"/>
              </a:rPr>
              <a:t>1926.1053(b)(14)Cross-bracing on the rear section of stepladders shall not be used for climbing unless the ladders are designed and provided with steps for climbing on both front and rear sections.</a:t>
            </a:r>
          </a:p>
          <a:p>
            <a:pPr algn="l"/>
            <a:r>
              <a:rPr lang="en-US" b="0" i="0" dirty="0">
                <a:solidFill>
                  <a:srgbClr val="333333"/>
                </a:solidFill>
                <a:effectLst/>
                <a:latin typeface="Helvetica Neue"/>
              </a:rPr>
              <a:t>1926.1053(b)(15)Ladders shall be inspected by a competent person for visible defects on a periodic basis and after any occurrence that could affect their safe use.</a:t>
            </a:r>
          </a:p>
          <a:p>
            <a:pPr algn="l"/>
            <a:r>
              <a:rPr lang="en-US" b="0" i="0" dirty="0">
                <a:solidFill>
                  <a:srgbClr val="333333"/>
                </a:solidFill>
                <a:effectLst/>
                <a:latin typeface="Helvetica Neue"/>
              </a:rPr>
              <a:t>1926.1053(b)(16)Portable ladders with structural defects, such as, but not limited to, broken or missing rungs, cleats, or steps, broken or split rails, corroded components, or other faulty or defective components, shall either be immediately marked in a manner that readily identifies them as defective, or be tagged with "Do Not Use" or similar language, and shall be withdrawn from service until repaired.</a:t>
            </a:r>
          </a:p>
          <a:p>
            <a:pPr algn="l"/>
            <a:r>
              <a:rPr lang="en-US" b="0" i="0" dirty="0">
                <a:solidFill>
                  <a:srgbClr val="333333"/>
                </a:solidFill>
                <a:effectLst/>
                <a:latin typeface="Helvetica Neue"/>
              </a:rPr>
              <a:t>1926.1053(b)(17)Fixed ladders with structural defects, such as, but not limited to, broken or missing rungs, cleats, or steps, broken or split rails, or corroded components, shall be withdrawn from service until repaired. The requirement to withdraw a defective ladder from service is satisfied if the ladder is either:</a:t>
            </a:r>
          </a:p>
          <a:p>
            <a:pPr algn="l"/>
            <a:r>
              <a:rPr lang="en-US" b="0" i="0" dirty="0">
                <a:solidFill>
                  <a:srgbClr val="333333"/>
                </a:solidFill>
                <a:effectLst/>
                <a:latin typeface="Helvetica Neue"/>
              </a:rPr>
              <a:t>1926.1053(b)(17)(</a:t>
            </a:r>
            <a:r>
              <a:rPr lang="en-US" b="0" i="0" dirty="0" err="1">
                <a:solidFill>
                  <a:srgbClr val="333333"/>
                </a:solidFill>
                <a:effectLst/>
                <a:latin typeface="Helvetica Neue"/>
              </a:rPr>
              <a:t>i</a:t>
            </a:r>
            <a:r>
              <a:rPr lang="en-US" b="0" i="0" dirty="0">
                <a:solidFill>
                  <a:srgbClr val="333333"/>
                </a:solidFill>
                <a:effectLst/>
                <a:latin typeface="Helvetica Neue"/>
              </a:rPr>
              <a:t>)Immediately tagged with "Do Not Use" or similar language,</a:t>
            </a:r>
          </a:p>
          <a:p>
            <a:pPr algn="l"/>
            <a:r>
              <a:rPr lang="en-US" b="0" i="0" dirty="0">
                <a:solidFill>
                  <a:srgbClr val="333333"/>
                </a:solidFill>
                <a:effectLst/>
                <a:latin typeface="Helvetica Neue"/>
              </a:rPr>
              <a:t>1926.1053(b)(17)(ii)Marked in a manner that readily identifies it as defective;</a:t>
            </a:r>
          </a:p>
          <a:p>
            <a:pPr algn="l"/>
            <a:r>
              <a:rPr lang="en-US" b="0" i="0" dirty="0">
                <a:solidFill>
                  <a:srgbClr val="333333"/>
                </a:solidFill>
                <a:effectLst/>
                <a:latin typeface="Helvetica Neue"/>
              </a:rPr>
              <a:t>1926.1053(b)(17)(iii)Or blocked (such as with a plywood attachment that spans several rungs).</a:t>
            </a:r>
          </a:p>
          <a:p>
            <a:pPr algn="l"/>
            <a:r>
              <a:rPr lang="en-US" b="0" i="0" dirty="0">
                <a:solidFill>
                  <a:srgbClr val="333333"/>
                </a:solidFill>
                <a:effectLst/>
                <a:latin typeface="Helvetica Neue"/>
              </a:rPr>
              <a:t>1926.1053(b)(18)Ladder repairs shall restore the ladder to a condition meeting its original design criteria, before the ladder is returned to use.</a:t>
            </a:r>
          </a:p>
          <a:p>
            <a:pPr algn="l"/>
            <a:r>
              <a:rPr lang="en-US" b="0" i="0" dirty="0">
                <a:solidFill>
                  <a:srgbClr val="333333"/>
                </a:solidFill>
                <a:effectLst/>
                <a:latin typeface="Helvetica Neue"/>
              </a:rPr>
              <a:t>1926.1053(b)(19)Single-rail ladders shall not be used.</a:t>
            </a:r>
          </a:p>
          <a:p>
            <a:pPr algn="l"/>
            <a:r>
              <a:rPr lang="en-US" b="0" i="0" dirty="0">
                <a:solidFill>
                  <a:srgbClr val="333333"/>
                </a:solidFill>
                <a:effectLst/>
                <a:latin typeface="Helvetica Neue"/>
              </a:rPr>
              <a:t>1926.1053(b)(20)When ascending or descending a ladder, the user shall face the ladder.</a:t>
            </a:r>
          </a:p>
          <a:p>
            <a:pPr algn="l"/>
            <a:r>
              <a:rPr lang="en-US" b="0" i="0" dirty="0">
                <a:solidFill>
                  <a:srgbClr val="333333"/>
                </a:solidFill>
                <a:effectLst/>
                <a:latin typeface="Helvetica Neue"/>
              </a:rPr>
              <a:t>1926.1053(b)(21)Each employee shall use at least one hand to grasp the ladder when progressing up and/or down the ladder.</a:t>
            </a:r>
          </a:p>
          <a:p>
            <a:pPr algn="l"/>
            <a:r>
              <a:rPr lang="en-US" b="0" i="0" u="none" strike="noStrike" dirty="0">
                <a:solidFill>
                  <a:srgbClr val="003399"/>
                </a:solidFill>
                <a:effectLst/>
                <a:latin typeface="Helvetica Neue"/>
                <a:hlinkClick r:id="rId30"/>
              </a:rPr>
              <a:t>1926.1053(b)(22)</a:t>
            </a:r>
            <a:r>
              <a:rPr lang="en-US" b="0" i="0" dirty="0">
                <a:solidFill>
                  <a:srgbClr val="333333"/>
                </a:solidFill>
                <a:effectLst/>
                <a:latin typeface="Helvetica Neue"/>
              </a:rPr>
              <a:t>An employee shall not carry any object or load that could cause the employee to lose balance and fall.</a:t>
            </a:r>
          </a:p>
          <a:p>
            <a:pPr eaLnBrk="1" hangingPunct="1"/>
            <a:endParaRPr lang="en-US" dirty="0">
              <a:latin typeface="Arial" charset="0"/>
            </a:endParaRPr>
          </a:p>
        </p:txBody>
      </p:sp>
    </p:spTree>
    <p:extLst>
      <p:ext uri="{BB962C8B-B14F-4D97-AF65-F5344CB8AC3E}">
        <p14:creationId xmlns:p14="http://schemas.microsoft.com/office/powerpoint/2010/main" val="3915014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667963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1696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096040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555628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1375085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30133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862102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831956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910027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Arial" panose="020B0604020202020204" pitchFamily="34" charset="0"/>
                <a:cs typeface="Arial" panose="020B0604020202020204" pitchFamily="34" charset="0"/>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Arial" panose="020B0604020202020204" pitchFamily="34" charset="0"/>
                <a:cs typeface="Arial" panose="020B0604020202020204" pitchFamily="34" charset="0"/>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endParaRPr lang="en-US" dirty="0"/>
          </a:p>
          <a:p>
            <a:r>
              <a:rPr lang="en-US" dirty="0"/>
              <a:t>Point Two</a:t>
            </a:r>
          </a:p>
          <a:p>
            <a:endParaRPr lang="en-US" dirty="0"/>
          </a:p>
          <a:p>
            <a:r>
              <a:rPr lang="en-US" dirty="0"/>
              <a:t>Point Three</a:t>
            </a:r>
          </a:p>
          <a:p>
            <a:endParaRPr lang="en-US" dirty="0"/>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3700888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3141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7" r:id="rId3"/>
    <p:sldLayoutId id="2147483652" r:id="rId4"/>
    <p:sldLayoutId id="2147483653" r:id="rId5"/>
    <p:sldLayoutId id="2147483655" r:id="rId6"/>
    <p:sldLayoutId id="2147483658" r:id="rId7"/>
    <p:sldLayoutId id="2147483656" r:id="rId8"/>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375939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notesSlide" Target="../notesSlides/notesSlide9.xml"/><Relationship Id="rId7" Type="http://schemas.openxmlformats.org/officeDocument/2006/relationships/image" Target="../media/image23.jpeg"/><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3.xml"/><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31.pn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0.xml"/><Relationship Id="rId5" Type="http://schemas.openxmlformats.org/officeDocument/2006/relationships/image" Target="../media/image35.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2.xml"/><Relationship Id="rId5" Type="http://schemas.openxmlformats.org/officeDocument/2006/relationships/image" Target="../media/image38.jpe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ags" Target="../tags/tag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8.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0.xml"/><Relationship Id="rId5" Type="http://schemas.openxmlformats.org/officeDocument/2006/relationships/image" Target="../media/image19.pn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394814" y="1731468"/>
            <a:ext cx="10686829"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6000" b="1" i="0" u="none" strike="noStrike" cap="none" normalizeH="0" baseline="0" noProof="0" dirty="0">
                <a:ln>
                  <a:noFill/>
                </a:ln>
                <a:solidFill>
                  <a:srgbClr val="221F1F"/>
                </a:solidFill>
                <a:uLnTx/>
                <a:uFillTx/>
                <a:latin typeface="Poppins" pitchFamily="2" charset="77"/>
                <a:ea typeface="+mn-ea"/>
                <a:cs typeface="Poppins" pitchFamily="2" charset="77"/>
              </a:rPr>
              <a:t>Andamios, escaleras móviles y jirafas</a:t>
            </a: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s-US" sz="1800" b="1">
                <a:latin typeface="Arial" panose="020B0604020202020204" pitchFamily="34" charset="0"/>
                <a:cs typeface="Arial" panose="020B0604020202020204" pitchFamily="34" charset="0"/>
              </a:rPr>
              <a:t>Prevención de caídas en la construcción</a:t>
            </a:r>
          </a:p>
        </p:txBody>
      </p:sp>
      <p:pic>
        <p:nvPicPr>
          <p:cNvPr id="7" name="Picture 4">
            <a:extLst>
              <a:ext uri="{FF2B5EF4-FFF2-40B4-BE49-F238E27FC236}">
                <a16:creationId xmlns:a16="http://schemas.microsoft.com/office/drawing/2014/main" id="{5971DE56-977E-1C7A-4B1B-477EF86EFF43}"/>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b="19608"/>
          <a:stretch>
            <a:fillRect/>
          </a:stretch>
        </p:blipFill>
        <p:spPr bwMode="auto">
          <a:xfrm>
            <a:off x="3689900" y="3598727"/>
            <a:ext cx="2203627" cy="236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7BC38AAE-DAF5-FF99-3CBB-6D9B90FC81BD}"/>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44275" y="3598727"/>
            <a:ext cx="1249363"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a:extLst>
              <a:ext uri="{FF2B5EF4-FFF2-40B4-BE49-F238E27FC236}">
                <a16:creationId xmlns:a16="http://schemas.microsoft.com/office/drawing/2014/main" id="{B38E0A69-B1A4-0A9D-110F-3730E9B355DA}"/>
              </a:ext>
              <a:ext uri="{C183D7F6-B498-43B3-948B-1728B52AA6E4}">
                <adec:decorative xmlns:adec="http://schemas.microsoft.com/office/drawing/2017/decorative" val="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44386" y="3429000"/>
            <a:ext cx="3352800"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330497-E845-0B7A-1AD8-FF5AE56F37E5}"/>
              </a:ext>
            </a:extLst>
          </p:cNvPr>
          <p:cNvSpPr>
            <a:spLocks noGrp="1"/>
          </p:cNvSpPr>
          <p:nvPr>
            <p:ph type="title" idx="4294967295"/>
          </p:nvPr>
        </p:nvSpPr>
        <p:spPr>
          <a:xfrm>
            <a:off x="778933" y="449570"/>
            <a:ext cx="8621741"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2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Usos inadecuados de escaleras móviles</a:t>
            </a:r>
          </a:p>
        </p:txBody>
      </p:sp>
      <p:pic>
        <p:nvPicPr>
          <p:cNvPr id="11267" name="Picture 11">
            <a:extLst>
              <a:ext uri="{C183D7F6-B498-43B3-948B-1728B52AA6E4}">
                <adec:decorative xmlns:adec="http://schemas.microsoft.com/office/drawing/2017/decorative" val="1"/>
              </a:ext>
            </a:extLst>
          </p:cNvPr>
          <p:cNvPicPr>
            <a:picLocks noGrp="1" noChangeAspect="1" noChangeArrowheads="1"/>
          </p:cNvPicPr>
          <p:nvPr>
            <p:ph sz="quarter" idx="14"/>
          </p:nvPr>
        </p:nvPicPr>
        <p:blipFill>
          <a:blip r:embed="rId4" cstate="print">
            <a:extLst>
              <a:ext uri="{28A0092B-C50C-407E-A947-70E740481C1C}">
                <a14:useLocalDpi xmlns:a14="http://schemas.microsoft.com/office/drawing/2010/main" val="0"/>
              </a:ext>
            </a:extLst>
          </a:blip>
          <a:stretch>
            <a:fillRect/>
          </a:stretch>
        </p:blipFill>
        <p:spPr>
          <a:xfrm>
            <a:off x="778933" y="1157446"/>
            <a:ext cx="2478668" cy="231223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69" name="Picture 8">
            <a:extLst>
              <a:ext uri="{C183D7F6-B498-43B3-948B-1728B52AA6E4}">
                <adec:decorative xmlns:adec="http://schemas.microsoft.com/office/drawing/2017/decorative" val="1"/>
              </a:ext>
            </a:extLst>
          </p:cNvPr>
          <p:cNvPicPr>
            <a:picLocks noGrp="1" noChangeAspect="1" noChangeArrowheads="1"/>
          </p:cNvPicPr>
          <p:nvPr>
            <p:ph sz="quarter" idx="4294967295"/>
          </p:nvPr>
        </p:nvPicPr>
        <p:blipFill>
          <a:blip r:embed="rId5" cstate="print">
            <a:extLst>
              <a:ext uri="{28A0092B-C50C-407E-A947-70E740481C1C}">
                <a14:useLocalDpi xmlns:a14="http://schemas.microsoft.com/office/drawing/2010/main" val="0"/>
              </a:ext>
            </a:extLst>
          </a:blip>
          <a:srcRect l="25204" t="11539" r="19923" b="4861"/>
          <a:stretch>
            <a:fillRect/>
          </a:stretch>
        </p:blipFill>
        <p:spPr>
          <a:xfrm>
            <a:off x="1024320" y="3573109"/>
            <a:ext cx="2122166" cy="25608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71" name="Picture 14" descr="Estas imágenes muestran escaleras apoyadas incorrectamente en superficies. "/>
          <p:cNvPicPr>
            <a:picLocks noChangeAspect="1" noChangeArrowheads="1"/>
          </p:cNvPicPr>
          <p:nvPr/>
        </p:nvPicPr>
        <p:blipFill>
          <a:blip r:embed="rId6" cstate="print">
            <a:extLst>
              <a:ext uri="{28A0092B-C50C-407E-A947-70E740481C1C}">
                <a14:useLocalDpi xmlns:a14="http://schemas.microsoft.com/office/drawing/2010/main" val="0"/>
              </a:ext>
            </a:extLst>
          </a:blip>
          <a:srcRect l="14482" t="22069" r="23448" b="-2069"/>
          <a:stretch>
            <a:fillRect/>
          </a:stretch>
        </p:blipFill>
        <p:spPr bwMode="auto">
          <a:xfrm>
            <a:off x="4800600" y="2516495"/>
            <a:ext cx="2590800"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6" descr="Muestra una escalera mal utilizada.  "/>
          <p:cNvPicPr>
            <a:picLocks noGrp="1" noChangeAspect="1" noChangeArrowheads="1"/>
          </p:cNvPicPr>
          <p:nvPr>
            <p:ph sz="quarter" idx="4294967295"/>
          </p:nvPr>
        </p:nvPicPr>
        <p:blipFill>
          <a:blip r:embed="rId7" cstate="print">
            <a:extLst>
              <a:ext uri="{28A0092B-C50C-407E-A947-70E740481C1C}">
                <a14:useLocalDpi xmlns:a14="http://schemas.microsoft.com/office/drawing/2010/main" val="0"/>
              </a:ext>
            </a:extLst>
          </a:blip>
          <a:srcRect l="10417" t="9668" r="18750"/>
          <a:stretch>
            <a:fillRect/>
          </a:stretch>
        </p:blipFill>
        <p:spPr>
          <a:xfrm>
            <a:off x="8489244" y="1192309"/>
            <a:ext cx="2122166" cy="23556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70" name="Picture 12">
            <a:extLst>
              <a:ext uri="{C183D7F6-B498-43B3-948B-1728B52AA6E4}">
                <adec:decorative xmlns:adec="http://schemas.microsoft.com/office/drawing/2017/decorative" val="1"/>
              </a:ext>
            </a:extLst>
          </p:cNvPr>
          <p:cNvPicPr>
            <a:picLocks noGrp="1" noChangeAspect="1" noChangeArrowheads="1"/>
          </p:cNvPicPr>
          <p:nvPr>
            <p:ph sz="quarter" idx="4294967295"/>
          </p:nvPr>
        </p:nvPicPr>
        <p:blipFill>
          <a:blip r:embed="rId8" cstate="print">
            <a:extLst>
              <a:ext uri="{28A0092B-C50C-407E-A947-70E740481C1C}">
                <a14:useLocalDpi xmlns:a14="http://schemas.microsoft.com/office/drawing/2010/main" val="0"/>
              </a:ext>
            </a:extLst>
          </a:blip>
          <a:srcRect l="17366" t="1088" r="17311" b="8345"/>
          <a:stretch>
            <a:fillRect/>
          </a:stretch>
        </p:blipFill>
        <p:spPr>
          <a:xfrm>
            <a:off x="8489244" y="3621507"/>
            <a:ext cx="2122166" cy="25125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4231" name="AutoShape 7">
            <a:extLst>
              <a:ext uri="{C183D7F6-B498-43B3-948B-1728B52AA6E4}">
                <adec:decorative xmlns:adec="http://schemas.microsoft.com/office/drawing/2017/decorative" val="1"/>
              </a:ext>
            </a:extLst>
          </p:cNvPr>
          <p:cNvSpPr>
            <a:spLocks noChangeArrowheads="1"/>
          </p:cNvSpPr>
          <p:nvPr/>
        </p:nvSpPr>
        <p:spPr bwMode="auto">
          <a:xfrm>
            <a:off x="3952875" y="1593850"/>
            <a:ext cx="4114800" cy="4114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3">
            <a:extLst>
              <a:ext uri="{FF2B5EF4-FFF2-40B4-BE49-F238E27FC236}">
                <a16:creationId xmlns:a16="http://schemas.microsoft.com/office/drawing/2014/main" id="{BB64EC33-565A-279C-C75A-D0A6523B6682}"/>
              </a:ext>
              <a:ext uri="{C183D7F6-B498-43B3-948B-1728B52AA6E4}">
                <adec:decorative xmlns:adec="http://schemas.microsoft.com/office/drawing/2017/decorative" val="1"/>
              </a:ext>
            </a:extLst>
          </p:cNvPr>
          <p:cNvSpPr txBox="1">
            <a:spLocks/>
          </p:cNvSpPr>
          <p:nvPr/>
        </p:nvSpPr>
        <p:spPr>
          <a:xfrm>
            <a:off x="710093" y="6503151"/>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dirty="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2570453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64231"/>
                                        </p:tgtEl>
                                        <p:attrNameLst>
                                          <p:attrName>style.visibility</p:attrName>
                                        </p:attrNameLst>
                                      </p:cBhvr>
                                      <p:to>
                                        <p:strVal val="visible"/>
                                      </p:to>
                                    </p:set>
                                    <p:anim calcmode="lin" valueType="num">
                                      <p:cBhvr>
                                        <p:cTn id="7" dur="500" fill="hold"/>
                                        <p:tgtEl>
                                          <p:spTgt spid="564231"/>
                                        </p:tgtEl>
                                        <p:attrNameLst>
                                          <p:attrName>ppt_w</p:attrName>
                                        </p:attrNameLst>
                                      </p:cBhvr>
                                      <p:tavLst>
                                        <p:tav tm="0">
                                          <p:val>
                                            <p:strVal val="4*#ppt_w"/>
                                          </p:val>
                                        </p:tav>
                                        <p:tav tm="100000">
                                          <p:val>
                                            <p:strVal val="#ppt_w"/>
                                          </p:val>
                                        </p:tav>
                                      </p:tavLst>
                                    </p:anim>
                                    <p:anim calcmode="lin" valueType="num">
                                      <p:cBhvr>
                                        <p:cTn id="8" dur="500" fill="hold"/>
                                        <p:tgtEl>
                                          <p:spTgt spid="56423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31CFE13-0270-3875-46E8-4008F7DA9F12}"/>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0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No incline una escalera de tijera</a:t>
            </a:r>
          </a:p>
        </p:txBody>
      </p:sp>
      <p:pic>
        <p:nvPicPr>
          <p:cNvPr id="6" name="Picture Placeholder 5" descr="Muestra el uso incorrecto de una escalera de tijera. &#10;">
            <a:extLst>
              <a:ext uri="{FF2B5EF4-FFF2-40B4-BE49-F238E27FC236}">
                <a16:creationId xmlns:a16="http://schemas.microsoft.com/office/drawing/2014/main" id="{81619E60-C902-891E-0C05-887C67276CEF}"/>
              </a:ext>
            </a:extLst>
          </p:cNvPr>
          <p:cNvPicPr>
            <a:picLocks noGrp="1" noChangeAspect="1"/>
          </p:cNvPicPr>
          <p:nvPr>
            <p:ph type="pic" sz="quarter" idx="33"/>
          </p:nvPr>
        </p:nvPicPr>
        <p:blipFill>
          <a:blip r:embed="rId4"/>
          <a:srcRect l="9464" r="9464"/>
          <a:stretch>
            <a:fillRect/>
          </a:stretch>
        </p:blipFill>
        <p:spPr>
          <a:xfrm>
            <a:off x="1181323" y="1539686"/>
            <a:ext cx="4224079" cy="4360824"/>
          </a:xfrm>
          <a:prstGeom prst="rect">
            <a:avLst/>
          </a:prstGeom>
        </p:spPr>
      </p:pic>
      <p:sp>
        <p:nvSpPr>
          <p:cNvPr id="2" name="Text Placeholder 1">
            <a:extLst>
              <a:ext uri="{FF2B5EF4-FFF2-40B4-BE49-F238E27FC236}">
                <a16:creationId xmlns:a16="http://schemas.microsoft.com/office/drawing/2014/main" id="{ABBE3A79-41C4-780C-2A7A-B3F31A6183F1}"/>
              </a:ext>
            </a:extLst>
          </p:cNvPr>
          <p:cNvSpPr>
            <a:spLocks noGrp="1"/>
          </p:cNvSpPr>
          <p:nvPr>
            <p:ph type="body" sz="quarter" idx="10"/>
          </p:nvPr>
        </p:nvSpPr>
        <p:spPr>
          <a:xfrm>
            <a:off x="6096000" y="1539686"/>
            <a:ext cx="4914677" cy="4360823"/>
          </a:xfrm>
        </p:spPr>
        <p:txBody>
          <a:bodyPr>
            <a:normAutofit fontScale="92500" lnSpcReduction="10000"/>
          </a:bodyPr>
          <a:lstStyle/>
          <a:p>
            <a:pPr eaLnBrk="1" hangingPunct="1"/>
            <a:r>
              <a:rPr lang="es-US" sz="2800"/>
              <a:t>La escalera de tijera no está diseñada para estar inclinada.</a:t>
            </a:r>
          </a:p>
          <a:p>
            <a:pPr eaLnBrk="1" hangingPunct="1"/>
            <a:endParaRPr lang="en-US" sz="2800" dirty="0"/>
          </a:p>
          <a:p>
            <a:pPr eaLnBrk="1" hangingPunct="1"/>
            <a:r>
              <a:rPr lang="es-US" sz="2800"/>
              <a:t>El ángulo de los peldaños no está nivelado cuando se coloca a 4:1.</a:t>
            </a:r>
          </a:p>
          <a:p>
            <a:pPr eaLnBrk="1" hangingPunct="1"/>
            <a:endParaRPr lang="en-US" sz="2800" dirty="0"/>
          </a:p>
          <a:p>
            <a:pPr eaLnBrk="1" hangingPunct="1"/>
            <a:r>
              <a:rPr lang="es-US" sz="2800"/>
              <a:t>La pata de apoyo puede entrar en contacto con el suelo y hacer que el peldaño se levante.</a:t>
            </a:r>
          </a:p>
        </p:txBody>
      </p:sp>
      <p:sp>
        <p:nvSpPr>
          <p:cNvPr id="3" name="Content Placeholder 3">
            <a:extLst>
              <a:ext uri="{FF2B5EF4-FFF2-40B4-BE49-F238E27FC236}">
                <a16:creationId xmlns:a16="http://schemas.microsoft.com/office/drawing/2014/main" id="{0E363DC4-4704-7785-0EA0-42EF2E6C8FE4}"/>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123938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CF45830-1D91-75A8-566E-FFDDE60F178A}"/>
              </a:ext>
            </a:extLst>
          </p:cNvPr>
          <p:cNvSpPr>
            <a:spLocks noGrp="1"/>
          </p:cNvSpPr>
          <p:nvPr>
            <p:ph type="title" idx="4294967295"/>
          </p:nvPr>
        </p:nvSpPr>
        <p:spPr>
          <a:xfrm>
            <a:off x="1024320" y="461114"/>
            <a:ext cx="6340307" cy="22697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US" sz="40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¡No se pare en el peldaño superior ni junto a él!</a:t>
            </a:r>
          </a:p>
        </p:txBody>
      </p:sp>
      <p:sp>
        <p:nvSpPr>
          <p:cNvPr id="6" name="Text Box 5">
            <a:extLst>
              <a:ext uri="{FF2B5EF4-FFF2-40B4-BE49-F238E27FC236}">
                <a16:creationId xmlns:a16="http://schemas.microsoft.com/office/drawing/2014/main" id="{D3B8398B-D88F-1DEF-72CB-7A0891472E5A}"/>
              </a:ext>
            </a:extLst>
          </p:cNvPr>
          <p:cNvSpPr txBox="1">
            <a:spLocks noChangeArrowheads="1"/>
          </p:cNvSpPr>
          <p:nvPr/>
        </p:nvSpPr>
        <p:spPr bwMode="auto">
          <a:xfrm>
            <a:off x="1828800" y="5576888"/>
            <a:ext cx="4267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US" sz="2800" b="1">
                <a:solidFill>
                  <a:srgbClr val="BD2427"/>
                </a:solidFill>
              </a:rPr>
              <a:t>¡Respete las etiquetas!</a:t>
            </a:r>
          </a:p>
        </p:txBody>
      </p:sp>
      <p:pic>
        <p:nvPicPr>
          <p:cNvPr id="4" name="Picture 2" descr="Muestra una etiqueta de una escalera de tijera. ">
            <a:extLst>
              <a:ext uri="{FF2B5EF4-FFF2-40B4-BE49-F238E27FC236}">
                <a16:creationId xmlns:a16="http://schemas.microsoft.com/office/drawing/2014/main" id="{2B03A39F-517D-5802-7D48-0DDC28E118C3}"/>
              </a:ext>
            </a:extLst>
          </p:cNvPr>
          <p:cNvPicPr>
            <a:picLocks noChangeAspect="1" noChangeArrowheads="1"/>
          </p:cNvPicPr>
          <p:nvPr/>
        </p:nvPicPr>
        <p:blipFill>
          <a:blip r:embed="rId4"/>
          <a:srcRect/>
          <a:stretch/>
        </p:blipFill>
        <p:spPr bwMode="auto">
          <a:xfrm>
            <a:off x="1918002" y="3246438"/>
            <a:ext cx="4372961"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
            <a:extLst>
              <a:ext uri="{FF2B5EF4-FFF2-40B4-BE49-F238E27FC236}">
                <a16:creationId xmlns:a16="http://schemas.microsoft.com/office/drawing/2014/main" id="{D12A7B19-6FB7-ACF7-CD80-26879A53E0FF}"/>
              </a:ext>
            </a:extLst>
          </p:cNvPr>
          <p:cNvSpPr txBox="1">
            <a:spLocks noChangeArrowheads="1"/>
          </p:cNvSpPr>
          <p:nvPr/>
        </p:nvSpPr>
        <p:spPr bwMode="auto">
          <a:xfrm>
            <a:off x="8454068" y="5654292"/>
            <a:ext cx="114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US" sz="3200" b="1" dirty="0">
                <a:solidFill>
                  <a:srgbClr val="BD2427"/>
                </a:solidFill>
              </a:rPr>
              <a:t>¡NO!</a:t>
            </a:r>
          </a:p>
        </p:txBody>
      </p:sp>
      <p:pic>
        <p:nvPicPr>
          <p:cNvPr id="7" name="Picture 6" descr="Muestra a un trabajador en una placa superior de una escalera de tijera.">
            <a:extLst>
              <a:ext uri="{FF2B5EF4-FFF2-40B4-BE49-F238E27FC236}">
                <a16:creationId xmlns:a16="http://schemas.microsoft.com/office/drawing/2014/main" id="{1D06EEEF-8A2D-B139-E624-BAB46D92DFD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2962" r="38889"/>
          <a:stretch>
            <a:fillRect/>
          </a:stretch>
        </p:blipFill>
        <p:spPr>
          <a:xfrm>
            <a:off x="7528986" y="1193803"/>
            <a:ext cx="2876550" cy="4479925"/>
          </a:xfrm>
          <a:prstGeom prst="rect">
            <a:avLst/>
          </a:prstGeom>
          <a:noFill/>
        </p:spPr>
      </p:pic>
      <p:sp>
        <p:nvSpPr>
          <p:cNvPr id="8" name="AutoShape 7">
            <a:extLst>
              <a:ext uri="{FF2B5EF4-FFF2-40B4-BE49-F238E27FC236}">
                <a16:creationId xmlns:a16="http://schemas.microsoft.com/office/drawing/2014/main" id="{B50F4F37-03A1-3712-A088-A8FB17386062}"/>
              </a:ext>
              <a:ext uri="{C183D7F6-B498-43B3-948B-1728B52AA6E4}">
                <adec:decorative xmlns:adec="http://schemas.microsoft.com/office/drawing/2017/decorative" val="1"/>
              </a:ext>
            </a:extLst>
          </p:cNvPr>
          <p:cNvSpPr>
            <a:spLocks noChangeArrowheads="1"/>
          </p:cNvSpPr>
          <p:nvPr/>
        </p:nvSpPr>
        <p:spPr bwMode="auto">
          <a:xfrm>
            <a:off x="8081436" y="2108202"/>
            <a:ext cx="1828800" cy="1828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2225">
            <a:solidFill>
              <a:srgbClr val="FF0066"/>
            </a:solidFill>
            <a:miter lim="800000"/>
            <a:headEnd/>
            <a:tailEnd/>
          </a:ln>
        </p:spPr>
        <p:txBody>
          <a:bodyPr wrap="none" anchor="ctr"/>
          <a:lstStyle/>
          <a:p>
            <a:endParaRPr lang="en-US" dirty="0"/>
          </a:p>
        </p:txBody>
      </p:sp>
      <p:sp>
        <p:nvSpPr>
          <p:cNvPr id="9" name="Content Placeholder 3">
            <a:extLst>
              <a:ext uri="{FF2B5EF4-FFF2-40B4-BE49-F238E27FC236}">
                <a16:creationId xmlns:a16="http://schemas.microsoft.com/office/drawing/2014/main" id="{39C86F55-B333-A46D-A824-DD25874A7984}"/>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257067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7765CC7-D464-305D-9FAE-F6D892936D5A}"/>
              </a:ext>
            </a:extLst>
          </p:cNvPr>
          <p:cNvSpPr>
            <a:spLocks noGrp="1"/>
          </p:cNvSpPr>
          <p:nvPr>
            <p:ph type="title" idx="4294967295"/>
          </p:nvPr>
        </p:nvSpPr>
        <p:spPr>
          <a:xfrm>
            <a:off x="574166" y="461115"/>
            <a:ext cx="8906718"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6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Trabajar desde una escalera móvil recta</a:t>
            </a:r>
          </a:p>
        </p:txBody>
      </p:sp>
      <p:pic>
        <p:nvPicPr>
          <p:cNvPr id="6" name="Picture Placeholder 5" descr="Muestra a trabajadores trabajando de manera correcta desde escaleras extensibles. ">
            <a:extLst>
              <a:ext uri="{FF2B5EF4-FFF2-40B4-BE49-F238E27FC236}">
                <a16:creationId xmlns:a16="http://schemas.microsoft.com/office/drawing/2014/main" id="{51C13C95-F1BA-2BC0-9746-75FF746F8C99}"/>
              </a:ext>
            </a:extLst>
          </p:cNvPr>
          <p:cNvPicPr>
            <a:picLocks noGrp="1" noChangeAspect="1"/>
          </p:cNvPicPr>
          <p:nvPr>
            <p:ph type="pic" sz="quarter" idx="33"/>
          </p:nvPr>
        </p:nvPicPr>
        <p:blipFill>
          <a:blip r:embed="rId4"/>
          <a:srcRect l="11960" r="11960"/>
          <a:stretch>
            <a:fillRect/>
          </a:stretch>
        </p:blipFill>
        <p:spPr>
          <a:xfrm>
            <a:off x="1290857" y="1539687"/>
            <a:ext cx="4224079" cy="4360824"/>
          </a:xfrm>
          <a:prstGeom prst="rect">
            <a:avLst/>
          </a:prstGeom>
        </p:spPr>
      </p:pic>
      <p:sp>
        <p:nvSpPr>
          <p:cNvPr id="2" name="Text Placeholder 1">
            <a:extLst>
              <a:ext uri="{FF2B5EF4-FFF2-40B4-BE49-F238E27FC236}">
                <a16:creationId xmlns:a16="http://schemas.microsoft.com/office/drawing/2014/main" id="{7167AD73-D6CF-E4D0-6738-0AECFF8E4D2B}"/>
              </a:ext>
            </a:extLst>
          </p:cNvPr>
          <p:cNvSpPr>
            <a:spLocks noGrp="1"/>
          </p:cNvSpPr>
          <p:nvPr>
            <p:ph type="body" sz="quarter" idx="10"/>
          </p:nvPr>
        </p:nvSpPr>
        <p:spPr>
          <a:xfrm>
            <a:off x="6096000" y="1539687"/>
            <a:ext cx="4914677" cy="4360823"/>
          </a:xfrm>
        </p:spPr>
        <p:txBody>
          <a:bodyPr>
            <a:normAutofit/>
          </a:bodyPr>
          <a:lstStyle/>
          <a:p>
            <a:pPr>
              <a:lnSpc>
                <a:spcPct val="100000"/>
              </a:lnSpc>
              <a:spcBef>
                <a:spcPts val="0"/>
              </a:spcBef>
            </a:pPr>
            <a:r>
              <a:rPr lang="es-US" sz="2800"/>
              <a:t>Colóquese siempre de frente a la escalera.</a:t>
            </a:r>
          </a:p>
          <a:p>
            <a:pPr>
              <a:lnSpc>
                <a:spcPct val="100000"/>
              </a:lnSpc>
              <a:spcBef>
                <a:spcPts val="0"/>
              </a:spcBef>
            </a:pPr>
            <a:endParaRPr lang="en-US" sz="2800" dirty="0"/>
          </a:p>
          <a:p>
            <a:pPr>
              <a:lnSpc>
                <a:spcPct val="100000"/>
              </a:lnSpc>
              <a:spcBef>
                <a:spcPts val="0"/>
              </a:spcBef>
            </a:pPr>
            <a:r>
              <a:rPr lang="es-US" sz="2800"/>
              <a:t>Mantenga una mano en la escalera para sujetarse.</a:t>
            </a:r>
          </a:p>
          <a:p>
            <a:pPr>
              <a:lnSpc>
                <a:spcPct val="100000"/>
              </a:lnSpc>
              <a:spcBef>
                <a:spcPts val="0"/>
              </a:spcBef>
            </a:pPr>
            <a:endParaRPr lang="en-US" sz="2800" dirty="0"/>
          </a:p>
          <a:p>
            <a:pPr>
              <a:lnSpc>
                <a:spcPct val="100000"/>
              </a:lnSpc>
              <a:spcBef>
                <a:spcPts val="0"/>
              </a:spcBef>
            </a:pPr>
            <a:r>
              <a:rPr lang="es-US" sz="2800"/>
              <a:t>No trabaje en los cuatro peldaños superiores.</a:t>
            </a:r>
          </a:p>
          <a:p>
            <a:pPr>
              <a:lnSpc>
                <a:spcPct val="100000"/>
              </a:lnSpc>
              <a:spcBef>
                <a:spcPts val="0"/>
              </a:spcBef>
            </a:pPr>
            <a:endParaRPr lang="en-US" sz="2800" dirty="0"/>
          </a:p>
          <a:p>
            <a:pPr>
              <a:lnSpc>
                <a:spcPct val="100000"/>
              </a:lnSpc>
              <a:spcBef>
                <a:spcPts val="0"/>
              </a:spcBef>
            </a:pPr>
            <a:r>
              <a:rPr lang="es-US" sz="2800"/>
              <a:t>Trabaje al mismo nivel.</a:t>
            </a:r>
          </a:p>
        </p:txBody>
      </p:sp>
      <p:sp>
        <p:nvSpPr>
          <p:cNvPr id="3" name="Content Placeholder 3">
            <a:extLst>
              <a:ext uri="{FF2B5EF4-FFF2-40B4-BE49-F238E27FC236}">
                <a16:creationId xmlns:a16="http://schemas.microsoft.com/office/drawing/2014/main" id="{90CCB8B5-3ABE-C541-2F08-D1B14ED34F91}"/>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37260095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B1DE841-32A0-9CCE-44B1-E34BBABB61B2}"/>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Establezca el ángulo correcto</a:t>
            </a:r>
          </a:p>
        </p:txBody>
      </p:sp>
      <p:sp>
        <p:nvSpPr>
          <p:cNvPr id="2" name="Text Placeholder 1">
            <a:extLst>
              <a:ext uri="{FF2B5EF4-FFF2-40B4-BE49-F238E27FC236}">
                <a16:creationId xmlns:a16="http://schemas.microsoft.com/office/drawing/2014/main" id="{7612FF9A-B187-4825-864E-4A22A12CCD5A}"/>
              </a:ext>
            </a:extLst>
          </p:cNvPr>
          <p:cNvSpPr>
            <a:spLocks noGrp="1"/>
          </p:cNvSpPr>
          <p:nvPr>
            <p:ph type="body" sz="quarter" idx="10"/>
          </p:nvPr>
        </p:nvSpPr>
        <p:spPr/>
        <p:txBody>
          <a:bodyPr>
            <a:normAutofit/>
          </a:bodyPr>
          <a:lstStyle/>
          <a:p>
            <a:pPr>
              <a:lnSpc>
                <a:spcPct val="100000"/>
              </a:lnSpc>
              <a:spcBef>
                <a:spcPts val="0"/>
              </a:spcBef>
            </a:pPr>
            <a:r>
              <a:rPr lang="es-US" sz="2800"/>
              <a:t>La distancia de la parte inferior de la escalera móvil a la pared debe ser de un cuarto de la altura de trabajo de la escalera. </a:t>
            </a:r>
          </a:p>
          <a:p>
            <a:pPr>
              <a:lnSpc>
                <a:spcPct val="100000"/>
              </a:lnSpc>
              <a:spcBef>
                <a:spcPts val="0"/>
              </a:spcBef>
            </a:pPr>
            <a:endParaRPr lang="en-US" sz="2800" dirty="0"/>
          </a:p>
          <a:p>
            <a:pPr>
              <a:lnSpc>
                <a:spcPct val="100000"/>
              </a:lnSpc>
              <a:spcBef>
                <a:spcPts val="0"/>
              </a:spcBef>
            </a:pPr>
            <a:r>
              <a:rPr lang="es-US" sz="2800"/>
              <a:t>Un brazo extendido es una medida cercana.</a:t>
            </a:r>
          </a:p>
        </p:txBody>
      </p:sp>
      <p:pic>
        <p:nvPicPr>
          <p:cNvPr id="6" name="Picture Placeholder 5" descr="La fotografía muestra la escalera colocada a un ángulo correcto.  ">
            <a:extLst>
              <a:ext uri="{FF2B5EF4-FFF2-40B4-BE49-F238E27FC236}">
                <a16:creationId xmlns:a16="http://schemas.microsoft.com/office/drawing/2014/main" id="{7B780580-7999-B7F2-F812-01867FAC30FE}"/>
              </a:ext>
            </a:extLst>
          </p:cNvPr>
          <p:cNvPicPr>
            <a:picLocks noGrp="1" noChangeAspect="1"/>
          </p:cNvPicPr>
          <p:nvPr>
            <p:ph type="pic" sz="quarter" idx="33"/>
          </p:nvPr>
        </p:nvPicPr>
        <p:blipFill>
          <a:blip r:embed="rId4"/>
          <a:srcRect t="9653" b="9653"/>
          <a:stretch>
            <a:fillRect/>
          </a:stretch>
        </p:blipFill>
        <p:spPr>
          <a:xfrm>
            <a:off x="7038109" y="1557324"/>
            <a:ext cx="4224079" cy="4360824"/>
          </a:xfrm>
          <a:prstGeom prst="rect">
            <a:avLst/>
          </a:prstGeom>
        </p:spPr>
      </p:pic>
      <p:sp>
        <p:nvSpPr>
          <p:cNvPr id="3" name="Content Placeholder 3">
            <a:extLst>
              <a:ext uri="{FF2B5EF4-FFF2-40B4-BE49-F238E27FC236}">
                <a16:creationId xmlns:a16="http://schemas.microsoft.com/office/drawing/2014/main" id="{04539F9A-8133-0682-34ED-3BDAE12BAAED}"/>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446367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279FD6-98E6-5BA8-5912-04399A26BC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Acceso correcto a escaleras móviles</a:t>
            </a:r>
          </a:p>
        </p:txBody>
      </p:sp>
      <p:sp>
        <p:nvSpPr>
          <p:cNvPr id="2" name="Text Placeholder 1">
            <a:extLst>
              <a:ext uri="{FF2B5EF4-FFF2-40B4-BE49-F238E27FC236}">
                <a16:creationId xmlns:a16="http://schemas.microsoft.com/office/drawing/2014/main" id="{BF2F7199-4AF3-59DA-CC75-1F7031FF5280}"/>
              </a:ext>
            </a:extLst>
          </p:cNvPr>
          <p:cNvSpPr>
            <a:spLocks noGrp="1"/>
          </p:cNvSpPr>
          <p:nvPr>
            <p:ph type="body" sz="quarter" idx="10"/>
          </p:nvPr>
        </p:nvSpPr>
        <p:spPr>
          <a:xfrm>
            <a:off x="1024321" y="1871831"/>
            <a:ext cx="4583436" cy="4286258"/>
          </a:xfrm>
        </p:spPr>
        <p:txBody>
          <a:bodyPr>
            <a:normAutofit/>
          </a:bodyPr>
          <a:lstStyle/>
          <a:p>
            <a:pPr>
              <a:lnSpc>
                <a:spcPct val="100000"/>
              </a:lnSpc>
              <a:spcBef>
                <a:spcPts val="0"/>
              </a:spcBef>
            </a:pPr>
            <a:r>
              <a:rPr lang="es-US" sz="2400"/>
              <a:t>Las escaleras móviles deben estar aseguradas.</a:t>
            </a:r>
          </a:p>
          <a:p>
            <a:pPr>
              <a:lnSpc>
                <a:spcPct val="100000"/>
              </a:lnSpc>
              <a:spcBef>
                <a:spcPts val="0"/>
              </a:spcBef>
            </a:pPr>
            <a:endParaRPr lang="en-US" sz="2400" dirty="0"/>
          </a:p>
          <a:p>
            <a:pPr>
              <a:lnSpc>
                <a:spcPct val="100000"/>
              </a:lnSpc>
              <a:spcBef>
                <a:spcPts val="0"/>
              </a:spcBef>
            </a:pPr>
            <a:r>
              <a:rPr lang="es-US" sz="2400"/>
              <a:t>Las vías de acceso deben estar protegidas.</a:t>
            </a:r>
          </a:p>
          <a:p>
            <a:pPr>
              <a:lnSpc>
                <a:spcPct val="100000"/>
              </a:lnSpc>
              <a:spcBef>
                <a:spcPts val="0"/>
              </a:spcBef>
            </a:pPr>
            <a:endParaRPr lang="en-US" sz="2400" dirty="0"/>
          </a:p>
          <a:p>
            <a:pPr>
              <a:lnSpc>
                <a:spcPct val="100000"/>
              </a:lnSpc>
              <a:spcBef>
                <a:spcPts val="0"/>
              </a:spcBef>
            </a:pPr>
            <a:r>
              <a:rPr lang="es-US" sz="2400"/>
              <a:t>Las escaleras móviles deben extenderse 3 pies por encima de la superficie de apoyo o se debe proporcionar una barra de agarre adecuada.</a:t>
            </a:r>
          </a:p>
        </p:txBody>
      </p:sp>
      <p:pic>
        <p:nvPicPr>
          <p:cNvPr id="6" name="Picture 5">
            <a:extLst>
              <a:ext uri="{FF2B5EF4-FFF2-40B4-BE49-F238E27FC236}">
                <a16:creationId xmlns:a16="http://schemas.microsoft.com/office/drawing/2014/main" id="{25D670F9-0D13-F0DB-E120-1D09B66B2BA9}"/>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8497" t="26337" r="23421" b="9091"/>
          <a:stretch>
            <a:fillRect/>
          </a:stretch>
        </p:blipFill>
        <p:spPr bwMode="auto">
          <a:xfrm>
            <a:off x="5607756" y="3287889"/>
            <a:ext cx="27432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Las fotografías muestran una escalera sobresaliendo 3 pies por encima de la escalera superior y atada. ">
            <a:extLst>
              <a:ext uri="{FF2B5EF4-FFF2-40B4-BE49-F238E27FC236}">
                <a16:creationId xmlns:a16="http://schemas.microsoft.com/office/drawing/2014/main" id="{C01DA815-538E-109E-18EF-81F1BE399397}"/>
              </a:ext>
            </a:extLst>
          </p:cNvPr>
          <p:cNvPicPr>
            <a:picLocks noChangeAspect="1" noChangeArrowheads="1"/>
          </p:cNvPicPr>
          <p:nvPr/>
        </p:nvPicPr>
        <p:blipFill>
          <a:blip r:embed="rId5"/>
          <a:srcRect/>
          <a:stretch/>
        </p:blipFill>
        <p:spPr>
          <a:xfrm>
            <a:off x="8964613" y="1435098"/>
            <a:ext cx="3227387" cy="4571368"/>
          </a:xfrm>
          <a:prstGeom prst="rect">
            <a:avLst/>
          </a:prstGeom>
          <a:solidFill>
            <a:schemeClr val="bg1"/>
          </a:solidFill>
        </p:spPr>
      </p:pic>
      <p:sp>
        <p:nvSpPr>
          <p:cNvPr id="7" name="Content Placeholder 3">
            <a:extLst>
              <a:ext uri="{FF2B5EF4-FFF2-40B4-BE49-F238E27FC236}">
                <a16:creationId xmlns:a16="http://schemas.microsoft.com/office/drawing/2014/main" id="{FD05790D-8083-DCAD-041B-36DA02741D96}"/>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379171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4D73287-DC68-5006-E5CA-F5D753B9D129}"/>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Vías de acceso por escalera móvil</a:t>
            </a:r>
          </a:p>
        </p:txBody>
      </p:sp>
      <p:sp>
        <p:nvSpPr>
          <p:cNvPr id="2" name="Text Placeholder 1">
            <a:extLst>
              <a:ext uri="{FF2B5EF4-FFF2-40B4-BE49-F238E27FC236}">
                <a16:creationId xmlns:a16="http://schemas.microsoft.com/office/drawing/2014/main" id="{6E220134-CFC1-3B47-F905-79A3FF3069E7}"/>
              </a:ext>
            </a:extLst>
          </p:cNvPr>
          <p:cNvSpPr>
            <a:spLocks noGrp="1"/>
          </p:cNvSpPr>
          <p:nvPr>
            <p:ph type="body" sz="quarter" idx="10"/>
          </p:nvPr>
        </p:nvSpPr>
        <p:spPr>
          <a:xfrm>
            <a:off x="574166" y="2302933"/>
            <a:ext cx="6463943" cy="3615215"/>
          </a:xfrm>
        </p:spPr>
        <p:txBody>
          <a:bodyPr>
            <a:normAutofit/>
          </a:bodyPr>
          <a:lstStyle/>
          <a:p>
            <a:pPr>
              <a:lnSpc>
                <a:spcPct val="100000"/>
              </a:lnSpc>
              <a:spcBef>
                <a:spcPts val="0"/>
              </a:spcBef>
            </a:pPr>
            <a:r>
              <a:rPr lang="es-US" sz="2800" dirty="0"/>
              <a:t>Se recomiendan barandas desplazadas.</a:t>
            </a:r>
          </a:p>
          <a:p>
            <a:pPr>
              <a:lnSpc>
                <a:spcPct val="100000"/>
              </a:lnSpc>
              <a:spcBef>
                <a:spcPts val="0"/>
              </a:spcBef>
            </a:pPr>
            <a:endParaRPr lang="en-US" sz="2800" dirty="0"/>
          </a:p>
          <a:p>
            <a:pPr>
              <a:lnSpc>
                <a:spcPct val="100000"/>
              </a:lnSpc>
              <a:spcBef>
                <a:spcPts val="0"/>
              </a:spcBef>
            </a:pPr>
            <a:r>
              <a:rPr lang="es-US" sz="2800" dirty="0"/>
              <a:t>Atención a los peligros de tropiezo en la parte superior de las escaleras móviles y los peldaños.</a:t>
            </a:r>
          </a:p>
        </p:txBody>
      </p:sp>
      <p:pic>
        <p:nvPicPr>
          <p:cNvPr id="6" name="Picture Placeholder 5" descr="La fotografía muestra barandas desplazadas.  &#10;">
            <a:extLst>
              <a:ext uri="{FF2B5EF4-FFF2-40B4-BE49-F238E27FC236}">
                <a16:creationId xmlns:a16="http://schemas.microsoft.com/office/drawing/2014/main" id="{B3207F8C-C9F4-AFEB-2246-09DD149BB441}"/>
              </a:ext>
            </a:extLst>
          </p:cNvPr>
          <p:cNvPicPr>
            <a:picLocks noGrp="1" noChangeAspect="1"/>
          </p:cNvPicPr>
          <p:nvPr>
            <p:ph type="pic" sz="quarter" idx="33"/>
          </p:nvPr>
        </p:nvPicPr>
        <p:blipFill>
          <a:blip r:embed="rId4"/>
          <a:srcRect l="11738" r="11738"/>
          <a:stretch>
            <a:fillRect/>
          </a:stretch>
        </p:blipFill>
        <p:spPr>
          <a:prstGeom prst="rect">
            <a:avLst/>
          </a:prstGeom>
        </p:spPr>
      </p:pic>
      <p:sp>
        <p:nvSpPr>
          <p:cNvPr id="3" name="Content Placeholder 3">
            <a:extLst>
              <a:ext uri="{FF2B5EF4-FFF2-40B4-BE49-F238E27FC236}">
                <a16:creationId xmlns:a16="http://schemas.microsoft.com/office/drawing/2014/main" id="{A142F2F3-A7F3-1608-D401-C35C04202EB9}"/>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512882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BB05BBF-7AA0-21F8-CA6F-C91DBD13E916}"/>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Ascenso a una escalera vertical </a:t>
            </a:r>
          </a:p>
        </p:txBody>
      </p:sp>
      <p:sp>
        <p:nvSpPr>
          <p:cNvPr id="2" name="Text Placeholder 1">
            <a:extLst>
              <a:ext uri="{FF2B5EF4-FFF2-40B4-BE49-F238E27FC236}">
                <a16:creationId xmlns:a16="http://schemas.microsoft.com/office/drawing/2014/main" id="{1528F15B-5A10-1012-7868-7D645E252B6B}"/>
              </a:ext>
            </a:extLst>
          </p:cNvPr>
          <p:cNvSpPr>
            <a:spLocks noGrp="1"/>
          </p:cNvSpPr>
          <p:nvPr>
            <p:ph type="body" sz="quarter" idx="10"/>
          </p:nvPr>
        </p:nvSpPr>
        <p:spPr>
          <a:xfrm>
            <a:off x="574167" y="2137719"/>
            <a:ext cx="6154012" cy="3780429"/>
          </a:xfrm>
        </p:spPr>
        <p:txBody>
          <a:bodyPr>
            <a:normAutofit lnSpcReduction="10000"/>
          </a:bodyPr>
          <a:lstStyle/>
          <a:p>
            <a:pPr>
              <a:lnSpc>
                <a:spcPct val="100000"/>
              </a:lnSpc>
              <a:spcBef>
                <a:spcPts val="0"/>
              </a:spcBef>
            </a:pPr>
            <a:r>
              <a:rPr lang="es-US" sz="2800"/>
              <a:t>Las escaleras verticales altas deben estar equipadas con dispositivos para subir.</a:t>
            </a:r>
          </a:p>
          <a:p>
            <a:pPr>
              <a:lnSpc>
                <a:spcPct val="100000"/>
              </a:lnSpc>
              <a:spcBef>
                <a:spcPts val="0"/>
              </a:spcBef>
            </a:pPr>
            <a:endParaRPr lang="en-US" sz="2800" dirty="0"/>
          </a:p>
          <a:p>
            <a:pPr>
              <a:lnSpc>
                <a:spcPct val="100000"/>
              </a:lnSpc>
              <a:spcBef>
                <a:spcPts val="0"/>
              </a:spcBef>
            </a:pPr>
            <a:r>
              <a:rPr lang="es-US" sz="2800"/>
              <a:t>Las jaulas de escaleras son necesarias después de que una escalera alcance los 24 pies si no se utilizan dispositivos para subir escaleras.</a:t>
            </a:r>
          </a:p>
        </p:txBody>
      </p:sp>
      <p:pic>
        <p:nvPicPr>
          <p:cNvPr id="7" name="Picture 3" descr="Muestra un dispositivo de seguridad para escaleras.  ">
            <a:extLst>
              <a:ext uri="{FF2B5EF4-FFF2-40B4-BE49-F238E27FC236}">
                <a16:creationId xmlns:a16="http://schemas.microsoft.com/office/drawing/2014/main" id="{0B257FAD-393C-680E-8F98-083A8652DD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0990" y="1375515"/>
            <a:ext cx="2457728" cy="2892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Muestra una jaula de escalera.  ">
            <a:extLst>
              <a:ext uri="{FF2B5EF4-FFF2-40B4-BE49-F238E27FC236}">
                <a16:creationId xmlns:a16="http://schemas.microsoft.com/office/drawing/2014/main" id="{9BD17478-CAF0-C534-D721-F3DED71FC99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9435" t="10535" r="24529" b="1414"/>
          <a:stretch>
            <a:fillRect/>
          </a:stretch>
        </p:blipFill>
        <p:spPr>
          <a:xfrm>
            <a:off x="8310491" y="3410465"/>
            <a:ext cx="3600450" cy="2700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ontent Placeholder 3">
            <a:extLst>
              <a:ext uri="{FF2B5EF4-FFF2-40B4-BE49-F238E27FC236}">
                <a16:creationId xmlns:a16="http://schemas.microsoft.com/office/drawing/2014/main" id="{A295A007-327F-4D87-4BDA-20CA84F2C684}"/>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1359370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01FEF75-0BAA-DC0F-844E-65D14860460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Protección contra caídas en jirafas </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1 </a:t>
            </a:r>
          </a:p>
        </p:txBody>
      </p:sp>
      <p:sp>
        <p:nvSpPr>
          <p:cNvPr id="2" name="Text Placeholder 1">
            <a:extLst>
              <a:ext uri="{FF2B5EF4-FFF2-40B4-BE49-F238E27FC236}">
                <a16:creationId xmlns:a16="http://schemas.microsoft.com/office/drawing/2014/main" id="{61128053-08D9-6C5F-9354-B7B219B822C5}"/>
              </a:ext>
            </a:extLst>
          </p:cNvPr>
          <p:cNvSpPr>
            <a:spLocks noGrp="1"/>
          </p:cNvSpPr>
          <p:nvPr>
            <p:ph type="body" sz="quarter" idx="10"/>
          </p:nvPr>
        </p:nvSpPr>
        <p:spPr/>
        <p:txBody>
          <a:bodyPr>
            <a:normAutofit/>
          </a:bodyPr>
          <a:lstStyle/>
          <a:p>
            <a:pPr>
              <a:lnSpc>
                <a:spcPct val="100000"/>
              </a:lnSpc>
              <a:spcBef>
                <a:spcPts val="0"/>
              </a:spcBef>
            </a:pPr>
            <a:r>
              <a:rPr lang="es-US" sz="3200"/>
              <a:t>Los requisitos de la OSHA son OBLIGATORIOS.</a:t>
            </a:r>
          </a:p>
          <a:p>
            <a:pPr>
              <a:lnSpc>
                <a:spcPct val="100000"/>
              </a:lnSpc>
              <a:spcBef>
                <a:spcPts val="0"/>
              </a:spcBef>
            </a:pPr>
            <a:endParaRPr lang="en-US" sz="3200" dirty="0"/>
          </a:p>
          <a:p>
            <a:pPr>
              <a:lnSpc>
                <a:spcPct val="100000"/>
              </a:lnSpc>
              <a:spcBef>
                <a:spcPts val="0"/>
              </a:spcBef>
            </a:pPr>
            <a:r>
              <a:rPr lang="es-US" sz="3200"/>
              <a:t>La plataforma de trabajo móvil (MEWP) es una práctica recomendada.</a:t>
            </a:r>
          </a:p>
        </p:txBody>
      </p:sp>
      <p:sp>
        <p:nvSpPr>
          <p:cNvPr id="5" name="Content Placeholder 3">
            <a:extLst>
              <a:ext uri="{FF2B5EF4-FFF2-40B4-BE49-F238E27FC236}">
                <a16:creationId xmlns:a16="http://schemas.microsoft.com/office/drawing/2014/main" id="{51BB7E9D-0E3C-540B-6E10-0DFAE7AB6D74}"/>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29640683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FC91BD-A076-0902-5BFA-89C70F42AEDB}"/>
              </a:ext>
            </a:extLst>
          </p:cNvPr>
          <p:cNvSpPr>
            <a:spLocks noGrp="1"/>
          </p:cNvSpPr>
          <p:nvPr>
            <p:ph type="title" idx="4294967295"/>
          </p:nvPr>
        </p:nvSpPr>
        <p:spPr>
          <a:xfrm>
            <a:off x="1024320" y="187996"/>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Protección contra caídas en jirafas </a:t>
            </a:r>
            <a:r>
              <a:rPr kumimoji="0" lang="es-US" sz="44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 </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grpSp>
        <p:nvGrpSpPr>
          <p:cNvPr id="12" name="Group 11" descr="Muestra dos tipos diferentes de jirafas.  ">
            <a:extLst>
              <a:ext uri="{FF2B5EF4-FFF2-40B4-BE49-F238E27FC236}">
                <a16:creationId xmlns:a16="http://schemas.microsoft.com/office/drawing/2014/main" id="{148CA655-CAAD-3A32-3DF5-6862B61BB9F7}"/>
              </a:ext>
            </a:extLst>
          </p:cNvPr>
          <p:cNvGrpSpPr/>
          <p:nvPr/>
        </p:nvGrpSpPr>
        <p:grpSpPr>
          <a:xfrm>
            <a:off x="1879346" y="1429337"/>
            <a:ext cx="3825445" cy="3944567"/>
            <a:chOff x="1879346" y="1429337"/>
            <a:chExt cx="3825445" cy="3944567"/>
          </a:xfrm>
        </p:grpSpPr>
        <p:sp>
          <p:nvSpPr>
            <p:cNvPr id="6" name="Text Box 5">
              <a:extLst>
                <a:ext uri="{FF2B5EF4-FFF2-40B4-BE49-F238E27FC236}">
                  <a16:creationId xmlns:a16="http://schemas.microsoft.com/office/drawing/2014/main" id="{BD38D1BC-3EB7-669E-C7FC-5C9F80FF01DA}"/>
                </a:ext>
              </a:extLst>
            </p:cNvPr>
            <p:cNvSpPr txBox="1">
              <a:spLocks noChangeArrowheads="1"/>
            </p:cNvSpPr>
            <p:nvPr/>
          </p:nvSpPr>
          <p:spPr bwMode="auto">
            <a:xfrm>
              <a:off x="1879346" y="4727573"/>
              <a:ext cx="38254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US" dirty="0"/>
                <a:t>Se requieren arneses y cuerdas de anclaje.</a:t>
              </a:r>
            </a:p>
          </p:txBody>
        </p:sp>
        <p:sp>
          <p:nvSpPr>
            <p:cNvPr id="7" name="Text Box 6">
              <a:extLst>
                <a:ext uri="{FF2B5EF4-FFF2-40B4-BE49-F238E27FC236}">
                  <a16:creationId xmlns:a16="http://schemas.microsoft.com/office/drawing/2014/main" id="{C38C538B-5674-B046-41EF-C231DB324AA5}"/>
                </a:ext>
              </a:extLst>
            </p:cNvPr>
            <p:cNvSpPr txBox="1">
              <a:spLocks noChangeArrowheads="1"/>
            </p:cNvSpPr>
            <p:nvPr/>
          </p:nvSpPr>
          <p:spPr bwMode="auto">
            <a:xfrm>
              <a:off x="1917016" y="1429337"/>
              <a:ext cx="3755649"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US" sz="2000" b="1" dirty="0">
                  <a:solidFill>
                    <a:srgbClr val="000000"/>
                  </a:solidFill>
                </a:rPr>
                <a:t>Jirafa con cesta</a:t>
              </a:r>
            </a:p>
          </p:txBody>
        </p:sp>
        <p:pic>
          <p:nvPicPr>
            <p:cNvPr id="9" name="Picture 8" descr="jirafas con cestas">
              <a:extLst>
                <a:ext uri="{FF2B5EF4-FFF2-40B4-BE49-F238E27FC236}">
                  <a16:creationId xmlns:a16="http://schemas.microsoft.com/office/drawing/2014/main" id="{D294EE19-EA76-2A78-B1FB-BE9C34E0B5D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1879346" y="1777152"/>
              <a:ext cx="3793320" cy="2926609"/>
            </a:xfrm>
            <a:prstGeom prst="rect">
              <a:avLst/>
            </a:prstGeom>
            <a:noFill/>
          </p:spPr>
        </p:pic>
      </p:grpSp>
      <p:grpSp>
        <p:nvGrpSpPr>
          <p:cNvPr id="11" name="Group 10">
            <a:extLst>
              <a:ext uri="{FF2B5EF4-FFF2-40B4-BE49-F238E27FC236}">
                <a16:creationId xmlns:a16="http://schemas.microsoft.com/office/drawing/2014/main" id="{01DC6213-CC63-24C7-0F74-1477B6EC3B17}"/>
              </a:ext>
              <a:ext uri="{C183D7F6-B498-43B3-948B-1728B52AA6E4}">
                <adec:decorative xmlns:adec="http://schemas.microsoft.com/office/drawing/2017/decorative" val="1"/>
              </a:ext>
            </a:extLst>
          </p:cNvPr>
          <p:cNvGrpSpPr/>
          <p:nvPr/>
        </p:nvGrpSpPr>
        <p:grpSpPr>
          <a:xfrm>
            <a:off x="6083983" y="1375515"/>
            <a:ext cx="4872775" cy="4030140"/>
            <a:chOff x="6083983" y="1319952"/>
            <a:chExt cx="4872775" cy="4030140"/>
          </a:xfrm>
        </p:grpSpPr>
        <p:pic>
          <p:nvPicPr>
            <p:cNvPr id="4" name="Picture 3" descr="Muestra una jirafa de tijera  ">
              <a:extLst>
                <a:ext uri="{FF2B5EF4-FFF2-40B4-BE49-F238E27FC236}">
                  <a16:creationId xmlns:a16="http://schemas.microsoft.com/office/drawing/2014/main" id="{535E50B0-8F3C-152B-FCAD-BDF1F9D3F5C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7254336" y="1777152"/>
              <a:ext cx="2094967" cy="2950421"/>
            </a:xfrm>
            <a:prstGeom prst="rect">
              <a:avLst/>
            </a:prstGeom>
            <a:noFill/>
          </p:spPr>
        </p:pic>
        <p:sp>
          <p:nvSpPr>
            <p:cNvPr id="5" name="Text Box 4">
              <a:extLst>
                <a:ext uri="{FF2B5EF4-FFF2-40B4-BE49-F238E27FC236}">
                  <a16:creationId xmlns:a16="http://schemas.microsoft.com/office/drawing/2014/main" id="{5BF19B4B-B4D0-CE11-53DF-9A3AE0EDDA2F}"/>
                </a:ext>
              </a:extLst>
            </p:cNvPr>
            <p:cNvSpPr txBox="1">
              <a:spLocks noChangeArrowheads="1"/>
            </p:cNvSpPr>
            <p:nvPr/>
          </p:nvSpPr>
          <p:spPr bwMode="auto">
            <a:xfrm>
              <a:off x="6083983" y="4703761"/>
              <a:ext cx="48727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US" dirty="0"/>
                <a:t>No se requieren cuerdas de anclaje, a menos que el trabajador se levante desde el suelo.</a:t>
              </a:r>
            </a:p>
          </p:txBody>
        </p:sp>
        <p:sp>
          <p:nvSpPr>
            <p:cNvPr id="8" name="Text Box 7">
              <a:extLst>
                <a:ext uri="{FF2B5EF4-FFF2-40B4-BE49-F238E27FC236}">
                  <a16:creationId xmlns:a16="http://schemas.microsoft.com/office/drawing/2014/main" id="{DA058286-FD6D-D206-1B5B-C367CE0C009E}"/>
                </a:ext>
              </a:extLst>
            </p:cNvPr>
            <p:cNvSpPr txBox="1">
              <a:spLocks noChangeArrowheads="1"/>
            </p:cNvSpPr>
            <p:nvPr/>
          </p:nvSpPr>
          <p:spPr bwMode="auto">
            <a:xfrm>
              <a:off x="7254336" y="1319952"/>
              <a:ext cx="2057400"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US" sz="2000" b="1">
                  <a:solidFill>
                    <a:srgbClr val="000000"/>
                  </a:solidFill>
                </a:rPr>
                <a:t>Jirafas de tijera</a:t>
              </a:r>
            </a:p>
          </p:txBody>
        </p:sp>
      </p:grpSp>
      <p:sp>
        <p:nvSpPr>
          <p:cNvPr id="10" name="TextBox 8">
            <a:extLst>
              <a:ext uri="{FF2B5EF4-FFF2-40B4-BE49-F238E27FC236}">
                <a16:creationId xmlns:a16="http://schemas.microsoft.com/office/drawing/2014/main" id="{7750EE00-062B-7D90-F048-8E598D500542}"/>
              </a:ext>
            </a:extLst>
          </p:cNvPr>
          <p:cNvSpPr txBox="1">
            <a:spLocks noChangeArrowheads="1"/>
          </p:cNvSpPr>
          <p:nvPr/>
        </p:nvSpPr>
        <p:spPr bwMode="auto">
          <a:xfrm>
            <a:off x="1024320" y="5397716"/>
            <a:ext cx="1021359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sz="1600" dirty="0"/>
          </a:p>
          <a:p>
            <a:pPr eaLnBrk="1" hangingPunct="1"/>
            <a:r>
              <a:rPr lang="es-US" i="1" dirty="0"/>
              <a:t>Cierre siempre las cadenas o puertas de la plataforma de la jirafa. No se suba, no se pare ni se incline sobre las barandas.</a:t>
            </a:r>
          </a:p>
          <a:p>
            <a:pPr eaLnBrk="1" hangingPunct="1"/>
            <a:endParaRPr lang="en-US" sz="1600" dirty="0"/>
          </a:p>
        </p:txBody>
      </p:sp>
      <p:sp>
        <p:nvSpPr>
          <p:cNvPr id="13" name="Content Placeholder 3">
            <a:extLst>
              <a:ext uri="{FF2B5EF4-FFF2-40B4-BE49-F238E27FC236}">
                <a16:creationId xmlns:a16="http://schemas.microsoft.com/office/drawing/2014/main" id="{922C5F89-D339-3853-4923-68A4E5AF7626}"/>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3839805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E891AA9-0BB5-E68E-64AD-DEBE6D702A4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Objetivos de aprendizaje</a:t>
            </a:r>
          </a:p>
        </p:txBody>
      </p:sp>
      <p:sp>
        <p:nvSpPr>
          <p:cNvPr id="2" name="Text Placeholder 1">
            <a:extLst>
              <a:ext uri="{FF2B5EF4-FFF2-40B4-BE49-F238E27FC236}">
                <a16:creationId xmlns:a16="http://schemas.microsoft.com/office/drawing/2014/main" id="{1A5F0BCC-A202-5821-1ECD-03BA315D9124}"/>
              </a:ext>
            </a:extLst>
          </p:cNvPr>
          <p:cNvSpPr>
            <a:spLocks noGrp="1"/>
          </p:cNvSpPr>
          <p:nvPr>
            <p:ph type="body" sz="quarter" idx="10"/>
          </p:nvPr>
        </p:nvSpPr>
        <p:spPr/>
        <p:txBody>
          <a:bodyPr>
            <a:normAutofit fontScale="92500"/>
          </a:bodyPr>
          <a:lstStyle/>
          <a:p>
            <a:pPr>
              <a:lnSpc>
                <a:spcPct val="100000"/>
              </a:lnSpc>
              <a:spcBef>
                <a:spcPts val="0"/>
              </a:spcBef>
            </a:pPr>
            <a:r>
              <a:rPr lang="es-US" sz="2400"/>
              <a:t>Comprensión de los requisitos generales para el uso seguro de andamios </a:t>
            </a:r>
          </a:p>
          <a:p>
            <a:pPr>
              <a:lnSpc>
                <a:spcPct val="100000"/>
              </a:lnSpc>
              <a:spcBef>
                <a:spcPts val="0"/>
              </a:spcBef>
            </a:pPr>
            <a:endParaRPr lang="en-US" sz="2400" dirty="0"/>
          </a:p>
          <a:p>
            <a:pPr>
              <a:lnSpc>
                <a:spcPct val="100000"/>
              </a:lnSpc>
              <a:spcBef>
                <a:spcPts val="0"/>
              </a:spcBef>
            </a:pPr>
            <a:r>
              <a:rPr lang="es-US" sz="2400"/>
              <a:t>Comprensión de cómo mantener una posición segura al utilizar escaleras móviles</a:t>
            </a:r>
          </a:p>
          <a:p>
            <a:pPr>
              <a:lnSpc>
                <a:spcPct val="100000"/>
              </a:lnSpc>
              <a:spcBef>
                <a:spcPts val="0"/>
              </a:spcBef>
            </a:pPr>
            <a:endParaRPr lang="en-US" sz="2400" dirty="0"/>
          </a:p>
          <a:p>
            <a:pPr>
              <a:lnSpc>
                <a:spcPct val="100000"/>
              </a:lnSpc>
              <a:spcBef>
                <a:spcPts val="0"/>
              </a:spcBef>
            </a:pPr>
            <a:r>
              <a:rPr lang="es-US" sz="2400"/>
              <a:t>Comprensión de cómo colocar correctamente las escaleras móviles</a:t>
            </a:r>
          </a:p>
          <a:p>
            <a:pPr>
              <a:lnSpc>
                <a:spcPct val="100000"/>
              </a:lnSpc>
              <a:spcBef>
                <a:spcPts val="0"/>
              </a:spcBef>
            </a:pPr>
            <a:endParaRPr lang="en-US" sz="2400" dirty="0"/>
          </a:p>
          <a:p>
            <a:pPr>
              <a:lnSpc>
                <a:spcPct val="100000"/>
              </a:lnSpc>
              <a:spcBef>
                <a:spcPts val="0"/>
              </a:spcBef>
            </a:pPr>
            <a:r>
              <a:rPr lang="es-US" sz="2400"/>
              <a:t>Identificación de los requisitos de protección contra caídas de la OSHA durante el uso de jirafas</a:t>
            </a:r>
          </a:p>
        </p:txBody>
      </p:sp>
      <p:sp>
        <p:nvSpPr>
          <p:cNvPr id="5" name="Content Placeholder 3">
            <a:extLst>
              <a:ext uri="{FF2B5EF4-FFF2-40B4-BE49-F238E27FC236}">
                <a16:creationId xmlns:a16="http://schemas.microsoft.com/office/drawing/2014/main" id="{25701F63-3258-7C28-597E-08B0B3E31C0A}"/>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t>Andamios, escaleras móviles y jirafas</a:t>
            </a:r>
          </a:p>
        </p:txBody>
      </p:sp>
    </p:spTree>
    <p:custDataLst>
      <p:tags r:id="rId1"/>
    </p:custDataLst>
    <p:extLst>
      <p:ext uri="{BB962C8B-B14F-4D97-AF65-F5344CB8AC3E}">
        <p14:creationId xmlns:p14="http://schemas.microsoft.com/office/powerpoint/2010/main" val="254941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1EC9EB-AF54-4822-CDFE-18990C67504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No pararse en las barandas</a:t>
            </a:r>
          </a:p>
        </p:txBody>
      </p:sp>
      <p:sp>
        <p:nvSpPr>
          <p:cNvPr id="2" name="Text Placeholder 1">
            <a:extLst>
              <a:ext uri="{FF2B5EF4-FFF2-40B4-BE49-F238E27FC236}">
                <a16:creationId xmlns:a16="http://schemas.microsoft.com/office/drawing/2014/main" id="{EE565FD8-6F0C-5D25-37E5-548A61AF0B17}"/>
              </a:ext>
            </a:extLst>
          </p:cNvPr>
          <p:cNvSpPr>
            <a:spLocks noGrp="1"/>
          </p:cNvSpPr>
          <p:nvPr>
            <p:ph type="body" sz="quarter" idx="10"/>
          </p:nvPr>
        </p:nvSpPr>
        <p:spPr>
          <a:xfrm>
            <a:off x="1024320" y="1871831"/>
            <a:ext cx="9660804" cy="1153591"/>
          </a:xfrm>
        </p:spPr>
        <p:txBody>
          <a:bodyPr>
            <a:normAutofit/>
          </a:bodyPr>
          <a:lstStyle/>
          <a:p>
            <a:r>
              <a:rPr lang="es-US" sz="2800"/>
              <a:t>No se suba a las barandas ni trabaje desde ellas.</a:t>
            </a:r>
          </a:p>
        </p:txBody>
      </p:sp>
      <p:pic>
        <p:nvPicPr>
          <p:cNvPr id="5" name="Picture 9" descr="La imagen muestra a un trabajador trabajando fuera de la baranda, lo cual no es correcto.  ">
            <a:extLst>
              <a:ext uri="{FF2B5EF4-FFF2-40B4-BE49-F238E27FC236}">
                <a16:creationId xmlns:a16="http://schemas.microsoft.com/office/drawing/2014/main" id="{9158D684-CA64-1515-3FA3-5660799C5B2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4822" y="2588717"/>
            <a:ext cx="4582355" cy="344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5">
            <a:extLst>
              <a:ext uri="{FF2B5EF4-FFF2-40B4-BE49-F238E27FC236}">
                <a16:creationId xmlns:a16="http://schemas.microsoft.com/office/drawing/2014/main" id="{05DBD4B2-B4EA-FC1D-0B9C-D1AE41D8D5A7}"/>
              </a:ext>
              <a:ext uri="{C183D7F6-B498-43B3-948B-1728B52AA6E4}">
                <adec:decorative xmlns:adec="http://schemas.microsoft.com/office/drawing/2017/decorative" val="1"/>
              </a:ext>
            </a:extLst>
          </p:cNvPr>
          <p:cNvSpPr>
            <a:spLocks noChangeArrowheads="1"/>
          </p:cNvSpPr>
          <p:nvPr/>
        </p:nvSpPr>
        <p:spPr bwMode="auto">
          <a:xfrm>
            <a:off x="4343400" y="3226267"/>
            <a:ext cx="2743200" cy="2743200"/>
          </a:xfrm>
          <a:custGeom>
            <a:avLst/>
            <a:gdLst>
              <a:gd name="T0" fmla="*/ 29032200 w 21600"/>
              <a:gd name="T1" fmla="*/ 0 h 21600"/>
              <a:gd name="T2" fmla="*/ 8502682 w 21600"/>
              <a:gd name="T3" fmla="*/ 6888780 h 21600"/>
              <a:gd name="T4" fmla="*/ 0 w 21600"/>
              <a:gd name="T5" fmla="*/ 23521458 h 21600"/>
              <a:gd name="T6" fmla="*/ 8502682 w 21600"/>
              <a:gd name="T7" fmla="*/ 40154225 h 21600"/>
              <a:gd name="T8" fmla="*/ 29032200 w 21600"/>
              <a:gd name="T9" fmla="*/ 47042917 h 21600"/>
              <a:gd name="T10" fmla="*/ 49561718 w 21600"/>
              <a:gd name="T11" fmla="*/ 40154225 h 21600"/>
              <a:gd name="T12" fmla="*/ 58064400 w 21600"/>
              <a:gd name="T13" fmla="*/ 23521458 h 21600"/>
              <a:gd name="T14" fmla="*/ 49561718 w 21600"/>
              <a:gd name="T15" fmla="*/ 6888780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lnTo>
                  <a:pt x="17401" y="15493"/>
                </a:lnTo>
                <a:close/>
                <a:moveTo>
                  <a:pt x="4198" y="6106"/>
                </a:moveTo>
                <a:cubicBezTo>
                  <a:pt x="3223" y="7477"/>
                  <a:pt x="2700" y="9117"/>
                  <a:pt x="2700" y="10799"/>
                </a:cubicBezTo>
                <a:cubicBezTo>
                  <a:pt x="2700" y="15273"/>
                  <a:pt x="6326" y="18900"/>
                  <a:pt x="10800" y="18900"/>
                </a:cubicBezTo>
                <a:cubicBezTo>
                  <a:pt x="12482" y="18900"/>
                  <a:pt x="14122" y="18376"/>
                  <a:pt x="15493" y="17401"/>
                </a:cubicBezTo>
                <a:lnTo>
                  <a:pt x="4198" y="6106"/>
                </a:lnTo>
                <a:close/>
              </a:path>
            </a:pathLst>
          </a:custGeom>
          <a:noFill/>
          <a:ln w="12700">
            <a:solidFill>
              <a:srgbClr val="FF3300"/>
            </a:solidFill>
            <a:miter lim="800000"/>
            <a:headEnd/>
            <a:tailEnd/>
          </a:ln>
        </p:spPr>
        <p:txBody>
          <a:bodyPr wrap="none" anchor="ctr"/>
          <a:lstStyle/>
          <a:p>
            <a:endParaRPr lang="en-US" dirty="0"/>
          </a:p>
        </p:txBody>
      </p:sp>
      <p:sp>
        <p:nvSpPr>
          <p:cNvPr id="7" name="Content Placeholder 3">
            <a:extLst>
              <a:ext uri="{FF2B5EF4-FFF2-40B4-BE49-F238E27FC236}">
                <a16:creationId xmlns:a16="http://schemas.microsoft.com/office/drawing/2014/main" id="{68A07AD9-D577-BAFD-BBB1-8D729960EE17}"/>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4529509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6DEA533-1CD5-9A1E-7152-8DC6FE80BF7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Jirafas con cestas</a:t>
            </a:r>
          </a:p>
        </p:txBody>
      </p:sp>
      <p:sp>
        <p:nvSpPr>
          <p:cNvPr id="2" name="Text Placeholder 1">
            <a:extLst>
              <a:ext uri="{FF2B5EF4-FFF2-40B4-BE49-F238E27FC236}">
                <a16:creationId xmlns:a16="http://schemas.microsoft.com/office/drawing/2014/main" id="{72396C69-1DA8-6AE6-CA89-A089D25BF109}"/>
              </a:ext>
            </a:extLst>
          </p:cNvPr>
          <p:cNvSpPr>
            <a:spLocks noGrp="1"/>
          </p:cNvSpPr>
          <p:nvPr>
            <p:ph type="body" sz="quarter" idx="10"/>
          </p:nvPr>
        </p:nvSpPr>
        <p:spPr>
          <a:xfrm>
            <a:off x="574166" y="2026508"/>
            <a:ext cx="6463943" cy="3891640"/>
          </a:xfrm>
        </p:spPr>
        <p:txBody>
          <a:bodyPr/>
          <a:lstStyle/>
          <a:p>
            <a:pPr>
              <a:lnSpc>
                <a:spcPct val="100000"/>
              </a:lnSpc>
              <a:spcBef>
                <a:spcPts val="0"/>
              </a:spcBef>
            </a:pPr>
            <a:r>
              <a:rPr lang="es-US"/>
              <a:t>Los trabajadores de las jirafas con cestas deben llevar arnés y estar atados a los anclajes adecuados.</a:t>
            </a:r>
          </a:p>
          <a:p>
            <a:pPr>
              <a:lnSpc>
                <a:spcPct val="100000"/>
              </a:lnSpc>
              <a:spcBef>
                <a:spcPts val="0"/>
              </a:spcBef>
            </a:pPr>
            <a:endParaRPr lang="en-US" dirty="0"/>
          </a:p>
          <a:p>
            <a:pPr>
              <a:lnSpc>
                <a:spcPct val="100000"/>
              </a:lnSpc>
              <a:spcBef>
                <a:spcPts val="0"/>
              </a:spcBef>
            </a:pPr>
            <a:r>
              <a:rPr lang="es-US"/>
              <a:t>La cuerda de anclaje debe colocarse de tal forma que el trabajador no pueda salir despedido de la cesta.</a:t>
            </a:r>
          </a:p>
          <a:p>
            <a:pPr>
              <a:lnSpc>
                <a:spcPct val="100000"/>
              </a:lnSpc>
              <a:spcBef>
                <a:spcPts val="0"/>
              </a:spcBef>
            </a:pPr>
            <a:endParaRPr lang="en-US" dirty="0"/>
          </a:p>
          <a:p>
            <a:pPr>
              <a:lnSpc>
                <a:spcPct val="100000"/>
              </a:lnSpc>
              <a:spcBef>
                <a:spcPts val="0"/>
              </a:spcBef>
            </a:pPr>
            <a:r>
              <a:rPr lang="es-US"/>
              <a:t>Los trabajadores nunca deben subirse a las barandas de una jirafa.</a:t>
            </a:r>
          </a:p>
        </p:txBody>
      </p:sp>
      <p:pic>
        <p:nvPicPr>
          <p:cNvPr id="7" name="Picture 8" descr="Amarre de jirafa 2">
            <a:extLst>
              <a:ext uri="{FF2B5EF4-FFF2-40B4-BE49-F238E27FC236}">
                <a16:creationId xmlns:a16="http://schemas.microsoft.com/office/drawing/2014/main" id="{6B5610EF-13F7-3FF4-2D10-B88FA74004B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4206" y="1803548"/>
            <a:ext cx="2447925"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Jirafa alta de acero">
            <a:extLst>
              <a:ext uri="{FF2B5EF4-FFF2-40B4-BE49-F238E27FC236}">
                <a16:creationId xmlns:a16="http://schemas.microsoft.com/office/drawing/2014/main" id="{3CD5AAD8-BBF9-CF07-D9D2-28BB50BF378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8831" t="22594" r="24026" b="12154"/>
          <a:stretch>
            <a:fillRect/>
          </a:stretch>
        </p:blipFill>
        <p:spPr bwMode="auto">
          <a:xfrm>
            <a:off x="9232131" y="2978298"/>
            <a:ext cx="2798512" cy="3180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3">
            <a:extLst>
              <a:ext uri="{FF2B5EF4-FFF2-40B4-BE49-F238E27FC236}">
                <a16:creationId xmlns:a16="http://schemas.microsoft.com/office/drawing/2014/main" id="{B65057D9-81F2-71E1-5FF5-B0925515A967}"/>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1923202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¿Tiene preguntas?</a:t>
            </a:r>
          </a:p>
        </p:txBody>
      </p:sp>
      <p:sp>
        <p:nvSpPr>
          <p:cNvPr id="6" name="Content Placeholder 3">
            <a:extLst>
              <a:ext uri="{FF2B5EF4-FFF2-40B4-BE49-F238E27FC236}">
                <a16:creationId xmlns:a16="http://schemas.microsoft.com/office/drawing/2014/main" id="{E55895FE-59EA-DC91-03CC-258D37C33576}"/>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1104096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3EBF08A9-5495-3EF9-9F10-BA4AC196F64B}"/>
              </a:ext>
            </a:extLst>
          </p:cNvPr>
          <p:cNvSpPr>
            <a:spLocks noGrp="1" noChangeArrowheads="1"/>
          </p:cNvSpPr>
          <p:nvPr>
            <p:ph type="title" idx="4294967295"/>
          </p:nvPr>
        </p:nvSpPr>
        <p:spPr bwMode="auto">
          <a:xfrm>
            <a:off x="1475874" y="1256343"/>
            <a:ext cx="3029713" cy="4648200"/>
          </a:xfrm>
          <a:prstGeom prst="roundRect">
            <a:avLst>
              <a:gd name="adj" fmla="val 16667"/>
            </a:avLst>
          </a:prstGeom>
          <a:solidFill>
            <a:schemeClr val="bg1"/>
          </a:solidFill>
          <a:ln w="9525">
            <a:solidFill>
              <a:schemeClr val="tx1"/>
            </a:solidFill>
            <a:prst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s-US" sz="3600" b="0" i="0" u="none" strike="noStrike" cap="none" normalizeH="0" baseline="0" noProof="0" dirty="0">
                <a:ln>
                  <a:noFill/>
                </a:ln>
                <a:solidFill>
                  <a:schemeClr val="tx1"/>
                </a:solidFill>
                <a:uLnTx/>
                <a:uFillTx/>
                <a:latin typeface="Impact" pitchFamily="34" charset="0"/>
                <a:ea typeface="+mn-ea"/>
                <a:cs typeface="+mn-cs"/>
              </a:rPr>
              <a:t>Un poco de planificación podría haber evitado esto.</a:t>
            </a:r>
          </a:p>
        </p:txBody>
      </p:sp>
      <p:pic>
        <p:nvPicPr>
          <p:cNvPr id="4" name="Picture 3" descr="La imagen muestra a un trabajador trabajando fuera de la jirafa, de pie sobre la baranda. ">
            <a:extLst>
              <a:ext uri="{FF2B5EF4-FFF2-40B4-BE49-F238E27FC236}">
                <a16:creationId xmlns:a16="http://schemas.microsoft.com/office/drawing/2014/main" id="{BB794FA3-4CFC-459E-B275-B10EE6662F37}"/>
              </a:ext>
            </a:extLst>
          </p:cNvPr>
          <p:cNvPicPr>
            <a:picLocks noChangeAspect="1"/>
          </p:cNvPicPr>
          <p:nvPr/>
        </p:nvPicPr>
        <p:blipFill>
          <a:blip r:embed="rId4"/>
          <a:stretch>
            <a:fillRect/>
          </a:stretch>
        </p:blipFill>
        <p:spPr>
          <a:xfrm>
            <a:off x="4972050" y="1832606"/>
            <a:ext cx="5238750" cy="3495675"/>
          </a:xfrm>
          <a:prstGeom prst="rect">
            <a:avLst/>
          </a:prstGeom>
        </p:spPr>
      </p:pic>
      <p:sp>
        <p:nvSpPr>
          <p:cNvPr id="5" name="AutoShape 7">
            <a:extLst>
              <a:ext uri="{FF2B5EF4-FFF2-40B4-BE49-F238E27FC236}">
                <a16:creationId xmlns:a16="http://schemas.microsoft.com/office/drawing/2014/main" id="{F6337718-6C3B-CDD7-B012-7C0B365015E2}"/>
              </a:ext>
              <a:ext uri="{C183D7F6-B498-43B3-948B-1728B52AA6E4}">
                <adec:decorative xmlns:adec="http://schemas.microsoft.com/office/drawing/2017/decorative" val="1"/>
              </a:ext>
            </a:extLst>
          </p:cNvPr>
          <p:cNvSpPr>
            <a:spLocks noChangeArrowheads="1"/>
          </p:cNvSpPr>
          <p:nvPr/>
        </p:nvSpPr>
        <p:spPr bwMode="auto">
          <a:xfrm>
            <a:off x="7847939" y="1832606"/>
            <a:ext cx="1295400" cy="1143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66"/>
            </a:solidFill>
            <a:miter lim="800000"/>
            <a:headEnd/>
            <a:tailEnd/>
          </a:ln>
        </p:spPr>
        <p:txBody>
          <a:bodyPr wrap="none" anchor="ctr"/>
          <a:lstStyle/>
          <a:p>
            <a:endParaRPr lang="en-US" dirty="0"/>
          </a:p>
        </p:txBody>
      </p:sp>
      <p:sp>
        <p:nvSpPr>
          <p:cNvPr id="6" name="Content Placeholder 3">
            <a:extLst>
              <a:ext uri="{FF2B5EF4-FFF2-40B4-BE49-F238E27FC236}">
                <a16:creationId xmlns:a16="http://schemas.microsoft.com/office/drawing/2014/main" id="{E9D751F8-1C14-2587-B04A-DD67FE86C00D}"/>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t>Andamios, escaleras móviles y jirafas</a:t>
            </a:r>
          </a:p>
        </p:txBody>
      </p:sp>
    </p:spTree>
    <p:custDataLst>
      <p:tags r:id="rId1"/>
    </p:custDataLst>
    <p:extLst>
      <p:ext uri="{BB962C8B-B14F-4D97-AF65-F5344CB8AC3E}">
        <p14:creationId xmlns:p14="http://schemas.microsoft.com/office/powerpoint/2010/main" val="385852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AD9FF31-C4B1-522E-9CFD-A96D29CA29C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Acceso</a:t>
            </a:r>
          </a:p>
        </p:txBody>
      </p:sp>
      <p:sp>
        <p:nvSpPr>
          <p:cNvPr id="10" name="Text Placeholder 9">
            <a:extLst>
              <a:ext uri="{FF2B5EF4-FFF2-40B4-BE49-F238E27FC236}">
                <a16:creationId xmlns:a16="http://schemas.microsoft.com/office/drawing/2014/main" id="{C18DE335-F915-F95C-55CD-06FAD47C6FDB}"/>
              </a:ext>
            </a:extLst>
          </p:cNvPr>
          <p:cNvSpPr>
            <a:spLocks noGrp="1"/>
          </p:cNvSpPr>
          <p:nvPr>
            <p:ph type="body" sz="quarter" idx="10"/>
          </p:nvPr>
        </p:nvSpPr>
        <p:spPr>
          <a:xfrm>
            <a:off x="1024320" y="1871831"/>
            <a:ext cx="6057615" cy="4224399"/>
          </a:xfrm>
        </p:spPr>
        <p:txBody>
          <a:bodyPr/>
          <a:lstStyle/>
          <a:p>
            <a:pPr eaLnBrk="1" hangingPunct="1"/>
            <a:r>
              <a:rPr lang="es-US" sz="2400" dirty="0"/>
              <a:t>No hay acceso por los refuerzos transversales.</a:t>
            </a:r>
          </a:p>
          <a:p>
            <a:pPr eaLnBrk="1" hangingPunct="1"/>
            <a:endParaRPr lang="en-US" sz="2400" dirty="0"/>
          </a:p>
          <a:p>
            <a:pPr eaLnBrk="1" hangingPunct="1"/>
            <a:r>
              <a:rPr lang="es-US" sz="2400"/>
              <a:t>El peldaño inferior no puede estar a más de 24 pulgadas por encima del nivel inferior.</a:t>
            </a:r>
          </a:p>
          <a:p>
            <a:pPr eaLnBrk="1" hangingPunct="1"/>
            <a:endParaRPr lang="en-US" sz="2400" dirty="0"/>
          </a:p>
          <a:p>
            <a:pPr eaLnBrk="1" hangingPunct="1"/>
            <a:r>
              <a:rPr lang="es-US" sz="2400" dirty="0"/>
              <a:t>Debe utilizar una escalera móvil o armazones diseñados para ser utilizados como escaleras.</a:t>
            </a:r>
          </a:p>
          <a:p>
            <a:endParaRPr lang="en-US" dirty="0"/>
          </a:p>
        </p:txBody>
      </p:sp>
      <p:pic>
        <p:nvPicPr>
          <p:cNvPr id="12" name="Picture 11" descr="La imagen muestra un acceso incorrecto por parte de un trabajador. ">
            <a:extLst>
              <a:ext uri="{FF2B5EF4-FFF2-40B4-BE49-F238E27FC236}">
                <a16:creationId xmlns:a16="http://schemas.microsoft.com/office/drawing/2014/main" id="{CF1569C5-4601-725C-06EF-EB532E2187A9}"/>
              </a:ext>
            </a:extLst>
          </p:cNvPr>
          <p:cNvPicPr>
            <a:picLocks noChangeAspect="1"/>
          </p:cNvPicPr>
          <p:nvPr/>
        </p:nvPicPr>
        <p:blipFill>
          <a:blip r:embed="rId4"/>
          <a:stretch>
            <a:fillRect/>
          </a:stretch>
        </p:blipFill>
        <p:spPr>
          <a:xfrm>
            <a:off x="8171768" y="1455575"/>
            <a:ext cx="3500380" cy="4640655"/>
          </a:xfrm>
          <a:prstGeom prst="rect">
            <a:avLst/>
          </a:prstGeom>
        </p:spPr>
      </p:pic>
      <p:pic>
        <p:nvPicPr>
          <p:cNvPr id="13" name="Picture 12">
            <a:extLst>
              <a:ext uri="{FF2B5EF4-FFF2-40B4-BE49-F238E27FC236}">
                <a16:creationId xmlns:a16="http://schemas.microsoft.com/office/drawing/2014/main" id="{56678072-DB6F-AE9F-DB73-CC21FE49B3D8}"/>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804877" y="1813420"/>
            <a:ext cx="1767993" cy="1615580"/>
          </a:xfrm>
          <a:prstGeom prst="rect">
            <a:avLst/>
          </a:prstGeom>
        </p:spPr>
      </p:pic>
      <p:sp>
        <p:nvSpPr>
          <p:cNvPr id="2" name="Content Placeholder 3">
            <a:extLst>
              <a:ext uri="{FF2B5EF4-FFF2-40B4-BE49-F238E27FC236}">
                <a16:creationId xmlns:a16="http://schemas.microsoft.com/office/drawing/2014/main" id="{FEA3F5D8-978E-5912-0592-394906969DD2}"/>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t>Andamios, escaleras móviles y jirafas</a:t>
            </a:r>
          </a:p>
        </p:txBody>
      </p:sp>
    </p:spTree>
    <p:custDataLst>
      <p:tags r:id="rId1"/>
    </p:custDataLst>
    <p:extLst>
      <p:ext uri="{BB962C8B-B14F-4D97-AF65-F5344CB8AC3E}">
        <p14:creationId xmlns:p14="http://schemas.microsoft.com/office/powerpoint/2010/main" val="2431554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3CC595B-8930-B336-6F99-E62D9682204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Acceso correcto</a:t>
            </a:r>
          </a:p>
        </p:txBody>
      </p:sp>
      <p:pic>
        <p:nvPicPr>
          <p:cNvPr id="10" name="Picture 9">
            <a:extLst>
              <a:ext uri="{FF2B5EF4-FFF2-40B4-BE49-F238E27FC236}">
                <a16:creationId xmlns:a16="http://schemas.microsoft.com/office/drawing/2014/main" id="{F7D64415-F2A6-2031-5C1E-61A33E1AF9F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631949" y="1344344"/>
            <a:ext cx="2214563" cy="1476375"/>
          </a:xfrm>
          <a:prstGeom prst="rect">
            <a:avLst/>
          </a:prstGeom>
        </p:spPr>
      </p:pic>
      <p:sp>
        <p:nvSpPr>
          <p:cNvPr id="7" name="Text Box 5">
            <a:extLst>
              <a:ext uri="{FF2B5EF4-FFF2-40B4-BE49-F238E27FC236}">
                <a16:creationId xmlns:a16="http://schemas.microsoft.com/office/drawing/2014/main" id="{BCB929BA-9AF9-6DC0-70AA-24D73B80ADD2}"/>
              </a:ext>
            </a:extLst>
          </p:cNvPr>
          <p:cNvSpPr txBox="1">
            <a:spLocks noChangeArrowheads="1"/>
          </p:cNvSpPr>
          <p:nvPr/>
        </p:nvSpPr>
        <p:spPr bwMode="auto">
          <a:xfrm>
            <a:off x="1631948" y="2853240"/>
            <a:ext cx="22482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US" sz="2000" dirty="0"/>
              <a:t>Plataforma de escalera móvil</a:t>
            </a:r>
          </a:p>
        </p:txBody>
      </p:sp>
      <p:pic>
        <p:nvPicPr>
          <p:cNvPr id="11" name="Picture 10">
            <a:extLst>
              <a:ext uri="{FF2B5EF4-FFF2-40B4-BE49-F238E27FC236}">
                <a16:creationId xmlns:a16="http://schemas.microsoft.com/office/drawing/2014/main" id="{CCBFE0B0-7B50-9B74-A758-6ECD281AC8C5}"/>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834355" y="3841011"/>
            <a:ext cx="1809750" cy="1809750"/>
          </a:xfrm>
          <a:prstGeom prst="rect">
            <a:avLst/>
          </a:prstGeom>
        </p:spPr>
      </p:pic>
      <p:sp>
        <p:nvSpPr>
          <p:cNvPr id="9" name="Text Box 8">
            <a:extLst>
              <a:ext uri="{FF2B5EF4-FFF2-40B4-BE49-F238E27FC236}">
                <a16:creationId xmlns:a16="http://schemas.microsoft.com/office/drawing/2014/main" id="{10C7E6A8-7F07-BA2A-F9D9-5B515781CAF5}"/>
              </a:ext>
            </a:extLst>
          </p:cNvPr>
          <p:cNvSpPr txBox="1">
            <a:spLocks noChangeArrowheads="1"/>
          </p:cNvSpPr>
          <p:nvPr/>
        </p:nvSpPr>
        <p:spPr bwMode="auto">
          <a:xfrm>
            <a:off x="1520030" y="5658571"/>
            <a:ext cx="24384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85000"/>
              </a:lnSpc>
              <a:spcBef>
                <a:spcPct val="50000"/>
              </a:spcBef>
            </a:pPr>
            <a:r>
              <a:rPr lang="es-US" sz="2000" dirty="0"/>
              <a:t>Armazón de la escalera fija</a:t>
            </a:r>
          </a:p>
        </p:txBody>
      </p:sp>
      <p:pic>
        <p:nvPicPr>
          <p:cNvPr id="13" name="Picture 12" descr="Todas las imágenes muestran el acceso corrector.">
            <a:extLst>
              <a:ext uri="{FF2B5EF4-FFF2-40B4-BE49-F238E27FC236}">
                <a16:creationId xmlns:a16="http://schemas.microsoft.com/office/drawing/2014/main" id="{37ADE945-D75A-D8B9-1C3F-30B2626C132C}"/>
              </a:ext>
            </a:extLst>
          </p:cNvPr>
          <p:cNvPicPr>
            <a:picLocks noChangeAspect="1"/>
          </p:cNvPicPr>
          <p:nvPr/>
        </p:nvPicPr>
        <p:blipFill>
          <a:blip r:embed="rId6"/>
          <a:stretch>
            <a:fillRect/>
          </a:stretch>
        </p:blipFill>
        <p:spPr>
          <a:xfrm>
            <a:off x="4986624" y="1848265"/>
            <a:ext cx="1858767" cy="2788151"/>
          </a:xfrm>
          <a:prstGeom prst="rect">
            <a:avLst/>
          </a:prstGeom>
        </p:spPr>
      </p:pic>
      <p:sp>
        <p:nvSpPr>
          <p:cNvPr id="8" name="Text Box 6">
            <a:extLst>
              <a:ext uri="{FF2B5EF4-FFF2-40B4-BE49-F238E27FC236}">
                <a16:creationId xmlns:a16="http://schemas.microsoft.com/office/drawing/2014/main" id="{C3A6DB34-B021-C423-C0C4-9A4828CAE8FD}"/>
              </a:ext>
            </a:extLst>
          </p:cNvPr>
          <p:cNvSpPr txBox="1">
            <a:spLocks noChangeArrowheads="1"/>
          </p:cNvSpPr>
          <p:nvPr/>
        </p:nvSpPr>
        <p:spPr bwMode="auto">
          <a:xfrm>
            <a:off x="4986623" y="4722351"/>
            <a:ext cx="185876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85000"/>
              </a:lnSpc>
              <a:spcBef>
                <a:spcPct val="50000"/>
              </a:spcBef>
            </a:pPr>
            <a:r>
              <a:rPr lang="es-US" sz="2000" dirty="0"/>
              <a:t>Armazón de la escalera móvil</a:t>
            </a:r>
          </a:p>
        </p:txBody>
      </p:sp>
      <p:sp>
        <p:nvSpPr>
          <p:cNvPr id="6" name="Text Box 4">
            <a:extLst>
              <a:ext uri="{FF2B5EF4-FFF2-40B4-BE49-F238E27FC236}">
                <a16:creationId xmlns:a16="http://schemas.microsoft.com/office/drawing/2014/main" id="{AE61EAE7-9E7C-1DC8-3835-6C88A27B53FA}"/>
              </a:ext>
            </a:extLst>
          </p:cNvPr>
          <p:cNvSpPr txBox="1">
            <a:spLocks noChangeArrowheads="1"/>
          </p:cNvSpPr>
          <p:nvPr/>
        </p:nvSpPr>
        <p:spPr bwMode="auto">
          <a:xfrm>
            <a:off x="7763539" y="2455214"/>
            <a:ext cx="24384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US" sz="2000" dirty="0"/>
              <a:t>Escalera móvil atada al andamio</a:t>
            </a:r>
          </a:p>
        </p:txBody>
      </p:sp>
      <p:pic>
        <p:nvPicPr>
          <p:cNvPr id="12" name="Picture 11">
            <a:extLst>
              <a:ext uri="{FF2B5EF4-FFF2-40B4-BE49-F238E27FC236}">
                <a16:creationId xmlns:a16="http://schemas.microsoft.com/office/drawing/2014/main" id="{2E5BAAD2-EE05-6C23-8E09-E3712971E9AB}"/>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7763541" y="3242340"/>
            <a:ext cx="2438400" cy="2324323"/>
          </a:xfrm>
          <a:prstGeom prst="rect">
            <a:avLst/>
          </a:prstGeom>
        </p:spPr>
      </p:pic>
      <p:sp>
        <p:nvSpPr>
          <p:cNvPr id="2" name="Content Placeholder 3">
            <a:extLst>
              <a:ext uri="{FF2B5EF4-FFF2-40B4-BE49-F238E27FC236}">
                <a16:creationId xmlns:a16="http://schemas.microsoft.com/office/drawing/2014/main" id="{0399FC6E-CAB2-E5D6-06C2-1E1CF33B508F}"/>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t>Andamios, escaleras móviles y jirafas</a:t>
            </a:r>
          </a:p>
        </p:txBody>
      </p:sp>
    </p:spTree>
    <p:custDataLst>
      <p:tags r:id="rId1"/>
    </p:custDataLst>
    <p:extLst>
      <p:ext uri="{BB962C8B-B14F-4D97-AF65-F5344CB8AC3E}">
        <p14:creationId xmlns:p14="http://schemas.microsoft.com/office/powerpoint/2010/main" val="3362268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D2365FF-4AD9-83F2-0AB2-04B9E6CCEF0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Barandas para andamios</a:t>
            </a:r>
          </a:p>
        </p:txBody>
      </p:sp>
      <p:sp>
        <p:nvSpPr>
          <p:cNvPr id="2" name="Text Placeholder 1">
            <a:extLst>
              <a:ext uri="{FF2B5EF4-FFF2-40B4-BE49-F238E27FC236}">
                <a16:creationId xmlns:a16="http://schemas.microsoft.com/office/drawing/2014/main" id="{3DDD4C8C-C1E8-2F5F-E76B-7EC8CD174164}"/>
              </a:ext>
            </a:extLst>
          </p:cNvPr>
          <p:cNvSpPr>
            <a:spLocks noGrp="1"/>
          </p:cNvSpPr>
          <p:nvPr>
            <p:ph type="body" sz="quarter" idx="10"/>
          </p:nvPr>
        </p:nvSpPr>
        <p:spPr>
          <a:xfrm>
            <a:off x="1024320" y="1871831"/>
            <a:ext cx="6356194" cy="4062438"/>
          </a:xfrm>
        </p:spPr>
        <p:txBody>
          <a:bodyPr>
            <a:normAutofit/>
          </a:bodyPr>
          <a:lstStyle/>
          <a:p>
            <a:pPr>
              <a:lnSpc>
                <a:spcPct val="100000"/>
              </a:lnSpc>
              <a:spcBef>
                <a:spcPts val="0"/>
              </a:spcBef>
            </a:pPr>
            <a:r>
              <a:rPr lang="es-US" sz="2800" dirty="0"/>
              <a:t>Se requieren barandas en un andamio de más de 10 pies por encima del nivel inferior.</a:t>
            </a:r>
          </a:p>
          <a:p>
            <a:pPr>
              <a:lnSpc>
                <a:spcPct val="100000"/>
              </a:lnSpc>
              <a:spcBef>
                <a:spcPts val="0"/>
              </a:spcBef>
            </a:pPr>
            <a:endParaRPr lang="en-US" sz="2800" dirty="0"/>
          </a:p>
          <a:p>
            <a:pPr>
              <a:lnSpc>
                <a:spcPct val="100000"/>
              </a:lnSpc>
              <a:spcBef>
                <a:spcPts val="0"/>
              </a:spcBef>
            </a:pPr>
            <a:r>
              <a:rPr lang="es-US" sz="2800" dirty="0"/>
              <a:t>La práctica recomendada sugiere colocarla en la parte superior del primer nivel.</a:t>
            </a:r>
          </a:p>
          <a:p>
            <a:pPr>
              <a:lnSpc>
                <a:spcPct val="100000"/>
              </a:lnSpc>
              <a:spcBef>
                <a:spcPts val="0"/>
              </a:spcBef>
            </a:pPr>
            <a:endParaRPr lang="en-US" sz="2800" dirty="0"/>
          </a:p>
          <a:p>
            <a:pPr>
              <a:lnSpc>
                <a:spcPct val="100000"/>
              </a:lnSpc>
              <a:spcBef>
                <a:spcPts val="0"/>
              </a:spcBef>
            </a:pPr>
            <a:r>
              <a:rPr lang="es-US" sz="2800" dirty="0"/>
              <a:t>Debe tener un larguero intermedio.</a:t>
            </a:r>
          </a:p>
          <a:p>
            <a:endParaRPr lang="en-US" dirty="0"/>
          </a:p>
        </p:txBody>
      </p:sp>
      <p:pic>
        <p:nvPicPr>
          <p:cNvPr id="5" name="Picture 4" descr="La imagen muestra barandas adecuadas, pero no tablas de capelladas.  ">
            <a:extLst>
              <a:ext uri="{FF2B5EF4-FFF2-40B4-BE49-F238E27FC236}">
                <a16:creationId xmlns:a16="http://schemas.microsoft.com/office/drawing/2014/main" id="{DBEE028C-1933-66DF-4176-13CF5C3196AD}"/>
              </a:ext>
            </a:extLst>
          </p:cNvPr>
          <p:cNvPicPr>
            <a:picLocks noChangeAspect="1"/>
          </p:cNvPicPr>
          <p:nvPr/>
        </p:nvPicPr>
        <p:blipFill>
          <a:blip r:embed="rId4"/>
          <a:stretch>
            <a:fillRect/>
          </a:stretch>
        </p:blipFill>
        <p:spPr>
          <a:xfrm>
            <a:off x="7380514" y="2293566"/>
            <a:ext cx="4102964" cy="3218967"/>
          </a:xfrm>
          <a:prstGeom prst="rect">
            <a:avLst/>
          </a:prstGeom>
        </p:spPr>
      </p:pic>
      <p:sp>
        <p:nvSpPr>
          <p:cNvPr id="6" name="Content Placeholder 3">
            <a:extLst>
              <a:ext uri="{FF2B5EF4-FFF2-40B4-BE49-F238E27FC236}">
                <a16:creationId xmlns:a16="http://schemas.microsoft.com/office/drawing/2014/main" id="{8F0006CD-73DB-6183-879A-FBAB8FF5B659}"/>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t>Andamios, escaleras móviles y jirafas</a:t>
            </a:r>
          </a:p>
        </p:txBody>
      </p:sp>
    </p:spTree>
    <p:custDataLst>
      <p:tags r:id="rId1"/>
    </p:custDataLst>
    <p:extLst>
      <p:ext uri="{BB962C8B-B14F-4D97-AF65-F5344CB8AC3E}">
        <p14:creationId xmlns:p14="http://schemas.microsoft.com/office/powerpoint/2010/main" val="881036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756577-CA14-D586-A3F2-B1B24ADB4884}"/>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Refuerzos como barandas</a:t>
            </a:r>
          </a:p>
        </p:txBody>
      </p:sp>
      <p:sp>
        <p:nvSpPr>
          <p:cNvPr id="4" name="Rectangle 3">
            <a:extLst>
              <a:ext uri="{FF2B5EF4-FFF2-40B4-BE49-F238E27FC236}">
                <a16:creationId xmlns:a16="http://schemas.microsoft.com/office/drawing/2014/main" id="{E15862AA-7714-AE17-DD59-57D7A6FD8628}"/>
              </a:ext>
            </a:extLst>
          </p:cNvPr>
          <p:cNvSpPr txBox="1">
            <a:spLocks noChangeArrowheads="1"/>
          </p:cNvSpPr>
          <p:nvPr/>
        </p:nvSpPr>
        <p:spPr>
          <a:xfrm>
            <a:off x="954088" y="4666376"/>
            <a:ext cx="11073071" cy="131454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US" dirty="0">
                <a:latin typeface="Arial" panose="020B0604020202020204" pitchFamily="34" charset="0"/>
                <a:cs typeface="Arial" panose="020B0604020202020204" pitchFamily="34" charset="0"/>
              </a:rPr>
              <a:t>Las barandas son las adecuadas mediante el uso de un </a:t>
            </a:r>
            <a:r>
              <a:rPr lang="es-US" dirty="0" err="1">
                <a:latin typeface="Arial" panose="020B0604020202020204" pitchFamily="34" charset="0"/>
                <a:cs typeface="Arial" panose="020B0604020202020204" pitchFamily="34" charset="0"/>
              </a:rPr>
              <a:t>2x4</a:t>
            </a:r>
            <a:r>
              <a:rPr lang="es-US" dirty="0">
                <a:latin typeface="Arial" panose="020B0604020202020204" pitchFamily="34" charset="0"/>
                <a:cs typeface="Arial" panose="020B0604020202020204" pitchFamily="34" charset="0"/>
              </a:rPr>
              <a:t> como una baranda y el refuerzo como la otra baranda. Solo si el punto de cruce está entre 38 y 48 pulgadas de altura.</a:t>
            </a:r>
          </a:p>
        </p:txBody>
      </p:sp>
      <p:pic>
        <p:nvPicPr>
          <p:cNvPr id="6" name="Picture 5" descr="Muestra que se pueden utilizar refuerzos transversales en lugar de barandas. ">
            <a:extLst>
              <a:ext uri="{FF2B5EF4-FFF2-40B4-BE49-F238E27FC236}">
                <a16:creationId xmlns:a16="http://schemas.microsoft.com/office/drawing/2014/main" id="{EC793542-DCEC-33D9-5283-471D73BA4C7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3990" y="1736817"/>
            <a:ext cx="3309997" cy="2841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PROTECCIÓN">
            <a:extLst>
              <a:ext uri="{FF2B5EF4-FFF2-40B4-BE49-F238E27FC236}">
                <a16:creationId xmlns:a16="http://schemas.microsoft.com/office/drawing/2014/main" id="{07FF4A6C-604A-03F9-8557-64DE5FFF6E8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6939725" y="1694103"/>
            <a:ext cx="3891255" cy="2926886"/>
          </a:xfrm>
          <a:prstGeom prst="rect">
            <a:avLst/>
          </a:prstGeom>
        </p:spPr>
      </p:pic>
      <p:sp>
        <p:nvSpPr>
          <p:cNvPr id="7" name="Line 6">
            <a:extLst>
              <a:ext uri="{FF2B5EF4-FFF2-40B4-BE49-F238E27FC236}">
                <a16:creationId xmlns:a16="http://schemas.microsoft.com/office/drawing/2014/main" id="{84E05E0E-0F54-CA5B-3CA8-0B2792805DD8}"/>
              </a:ext>
              <a:ext uri="{C183D7F6-B498-43B3-948B-1728B52AA6E4}">
                <adec:decorative xmlns:adec="http://schemas.microsoft.com/office/drawing/2017/decorative" val="1"/>
              </a:ext>
            </a:extLst>
          </p:cNvPr>
          <p:cNvSpPr>
            <a:spLocks noChangeShapeType="1"/>
          </p:cNvSpPr>
          <p:nvPr/>
        </p:nvSpPr>
        <p:spPr bwMode="auto">
          <a:xfrm flipV="1">
            <a:off x="3197290" y="2746747"/>
            <a:ext cx="838200" cy="6096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Line 7">
            <a:extLst>
              <a:ext uri="{FF2B5EF4-FFF2-40B4-BE49-F238E27FC236}">
                <a16:creationId xmlns:a16="http://schemas.microsoft.com/office/drawing/2014/main" id="{52B4C8E2-8EA0-74B3-4EEE-A0396BD7DC0F}"/>
              </a:ext>
              <a:ext uri="{C183D7F6-B498-43B3-948B-1728B52AA6E4}">
                <adec:decorative xmlns:adec="http://schemas.microsoft.com/office/drawing/2017/decorative" val="1"/>
              </a:ext>
            </a:extLst>
          </p:cNvPr>
          <p:cNvSpPr>
            <a:spLocks noChangeShapeType="1"/>
          </p:cNvSpPr>
          <p:nvPr/>
        </p:nvSpPr>
        <p:spPr bwMode="auto">
          <a:xfrm>
            <a:off x="6728670" y="1987898"/>
            <a:ext cx="762000" cy="3810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n>
                <a:solidFill>
                  <a:schemeClr val="tx1"/>
                </a:solidFill>
              </a:ln>
            </a:endParaRPr>
          </a:p>
        </p:txBody>
      </p:sp>
      <p:sp>
        <p:nvSpPr>
          <p:cNvPr id="9" name="Content Placeholder 3">
            <a:extLst>
              <a:ext uri="{FF2B5EF4-FFF2-40B4-BE49-F238E27FC236}">
                <a16:creationId xmlns:a16="http://schemas.microsoft.com/office/drawing/2014/main" id="{37B2DBF4-272C-B2D1-F12C-7227A440E42D}"/>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s-US"/>
              <a:t>Andamios, escaleras móviles y jirafas</a:t>
            </a:r>
          </a:p>
        </p:txBody>
      </p:sp>
    </p:spTree>
    <p:custDataLst>
      <p:tags r:id="rId1"/>
    </p:custDataLst>
    <p:extLst>
      <p:ext uri="{BB962C8B-B14F-4D97-AF65-F5344CB8AC3E}">
        <p14:creationId xmlns:p14="http://schemas.microsoft.com/office/powerpoint/2010/main" val="1628715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7A86CA9-10C2-95C8-4ED1-D0949E4708B3}"/>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Andamios Baker</a:t>
            </a:r>
          </a:p>
        </p:txBody>
      </p:sp>
      <p:pic>
        <p:nvPicPr>
          <p:cNvPr id="9" name="Picture Placeholder 8" descr="La imagen muestra a un trabajador en un andamio Baker.  ">
            <a:extLst>
              <a:ext uri="{FF2B5EF4-FFF2-40B4-BE49-F238E27FC236}">
                <a16:creationId xmlns:a16="http://schemas.microsoft.com/office/drawing/2014/main" id="{2D57A542-9B7C-4785-1750-8470621B099A}"/>
              </a:ext>
            </a:extLst>
          </p:cNvPr>
          <p:cNvPicPr>
            <a:picLocks noGrp="1" noChangeAspect="1"/>
          </p:cNvPicPr>
          <p:nvPr>
            <p:ph type="pic" sz="quarter" idx="33"/>
          </p:nvPr>
        </p:nvPicPr>
        <p:blipFill>
          <a:blip r:embed="rId4"/>
          <a:srcRect t="4509" b="4509"/>
          <a:stretch>
            <a:fillRect/>
          </a:stretch>
        </p:blipFill>
        <p:spPr>
          <a:xfrm>
            <a:off x="1365972" y="1485753"/>
            <a:ext cx="3610470" cy="3886494"/>
          </a:xfrm>
          <a:prstGeom prst="rect">
            <a:avLst/>
          </a:prstGeom>
        </p:spPr>
      </p:pic>
      <p:sp>
        <p:nvSpPr>
          <p:cNvPr id="4" name="Text Placeholder 3">
            <a:extLst>
              <a:ext uri="{FF2B5EF4-FFF2-40B4-BE49-F238E27FC236}">
                <a16:creationId xmlns:a16="http://schemas.microsoft.com/office/drawing/2014/main" id="{3D39ADDF-B040-2811-E64D-942DE27B82AB}"/>
              </a:ext>
            </a:extLst>
          </p:cNvPr>
          <p:cNvSpPr>
            <a:spLocks noGrp="1"/>
          </p:cNvSpPr>
          <p:nvPr>
            <p:ph type="body" sz="quarter" idx="10"/>
          </p:nvPr>
        </p:nvSpPr>
        <p:spPr/>
        <p:txBody>
          <a:bodyPr/>
          <a:lstStyle/>
          <a:p>
            <a:pPr eaLnBrk="1" hangingPunct="1">
              <a:lnSpc>
                <a:spcPct val="100000"/>
              </a:lnSpc>
              <a:spcBef>
                <a:spcPts val="0"/>
              </a:spcBef>
            </a:pPr>
            <a:r>
              <a:rPr lang="es-US" sz="2400"/>
              <a:t>Los andamios Baker pueden ser inestables.</a:t>
            </a:r>
          </a:p>
          <a:p>
            <a:pPr eaLnBrk="1" hangingPunct="1">
              <a:lnSpc>
                <a:spcPct val="100000"/>
              </a:lnSpc>
              <a:spcBef>
                <a:spcPts val="0"/>
              </a:spcBef>
            </a:pPr>
            <a:endParaRPr lang="en-US" sz="2400" dirty="0"/>
          </a:p>
          <a:p>
            <a:pPr eaLnBrk="1" hangingPunct="1">
              <a:lnSpc>
                <a:spcPct val="100000"/>
              </a:lnSpc>
              <a:spcBef>
                <a:spcPts val="0"/>
              </a:spcBef>
            </a:pPr>
            <a:r>
              <a:rPr lang="es-US" sz="2400"/>
              <a:t>Nunca utilice una pila doble sin estabilizadores.</a:t>
            </a:r>
          </a:p>
          <a:p>
            <a:pPr eaLnBrk="1" hangingPunct="1">
              <a:lnSpc>
                <a:spcPct val="100000"/>
              </a:lnSpc>
              <a:spcBef>
                <a:spcPts val="0"/>
              </a:spcBef>
            </a:pPr>
            <a:endParaRPr lang="en-US" sz="2400" dirty="0"/>
          </a:p>
          <a:p>
            <a:pPr eaLnBrk="1" hangingPunct="1">
              <a:lnSpc>
                <a:spcPct val="100000"/>
              </a:lnSpc>
              <a:spcBef>
                <a:spcPts val="0"/>
              </a:spcBef>
            </a:pPr>
            <a:r>
              <a:rPr lang="es-US" sz="2400"/>
              <a:t>Todas las ruedas deben bloquearse cada vez que se detenga el andamio.</a:t>
            </a:r>
          </a:p>
        </p:txBody>
      </p:sp>
      <p:sp>
        <p:nvSpPr>
          <p:cNvPr id="2" name="Content Placeholder 3">
            <a:extLst>
              <a:ext uri="{FF2B5EF4-FFF2-40B4-BE49-F238E27FC236}">
                <a16:creationId xmlns:a16="http://schemas.microsoft.com/office/drawing/2014/main" id="{1E3C0801-657A-D387-30DE-E5A65E592C62}"/>
              </a:ext>
              <a:ext uri="{C183D7F6-B498-43B3-948B-1728B52AA6E4}">
                <adec:decorative xmlns:adec="http://schemas.microsoft.com/office/drawing/2017/decorative" val="1"/>
              </a:ext>
            </a:extLst>
          </p:cNvPr>
          <p:cNvSpPr txBox="1">
            <a:spLocks/>
          </p:cNvSpPr>
          <p:nvPr/>
        </p:nvSpPr>
        <p:spPr>
          <a:xfrm>
            <a:off x="694595"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dirty="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1192921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6EDE6DB-0263-9C43-4665-BE109810604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Andamios suspendidos</a:t>
            </a:r>
          </a:p>
        </p:txBody>
      </p:sp>
      <p:sp>
        <p:nvSpPr>
          <p:cNvPr id="9219" name="Rectangle 3"/>
          <p:cNvSpPr>
            <a:spLocks noGrp="1" noChangeArrowheads="1"/>
          </p:cNvSpPr>
          <p:nvPr>
            <p:ph type="body" sz="quarter" idx="10"/>
          </p:nvPr>
        </p:nvSpPr>
        <p:spPr>
          <a:xfrm>
            <a:off x="946580" y="1526263"/>
            <a:ext cx="5397776" cy="4360823"/>
          </a:xfrm>
        </p:spPr>
        <p:txBody>
          <a:bodyPr>
            <a:normAutofit/>
          </a:bodyPr>
          <a:lstStyle/>
          <a:p>
            <a:pPr eaLnBrk="1" hangingPunct="1"/>
            <a:r>
              <a:rPr lang="es-US" sz="2400"/>
              <a:t>Los estabilizadores deben estar correctamente colocados y tener cuerdas de anclaje de seguridad.</a:t>
            </a:r>
          </a:p>
          <a:p>
            <a:pPr eaLnBrk="1" hangingPunct="1"/>
            <a:endParaRPr lang="en-US" sz="2400" dirty="0"/>
          </a:p>
          <a:p>
            <a:pPr eaLnBrk="1" hangingPunct="1"/>
            <a:r>
              <a:rPr lang="es-US" sz="2400"/>
              <a:t>Los trabajadores deben tener cuerdas salvavidas independientes.</a:t>
            </a:r>
          </a:p>
          <a:p>
            <a:pPr eaLnBrk="1" hangingPunct="1"/>
            <a:endParaRPr lang="en-US" sz="2400" dirty="0"/>
          </a:p>
          <a:p>
            <a:pPr eaLnBrk="1" hangingPunct="1"/>
            <a:r>
              <a:rPr lang="es-US" sz="2400"/>
              <a:t>Se debe proporcionar protección interior si el andamio está a más de 14 pulgadas de la estructura de la pared.</a:t>
            </a:r>
          </a:p>
        </p:txBody>
      </p:sp>
      <p:sp>
        <p:nvSpPr>
          <p:cNvPr id="9222" name="Text Box 6"/>
          <p:cNvSpPr txBox="1">
            <a:spLocks noChangeArrowheads="1"/>
          </p:cNvSpPr>
          <p:nvPr/>
        </p:nvSpPr>
        <p:spPr bwMode="auto">
          <a:xfrm>
            <a:off x="6499578" y="1753344"/>
            <a:ext cx="1828800" cy="83099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s-US" sz="2400" b="1" i="0" u="none" strike="noStrike" cap="none" normalizeH="0" baseline="0" noProof="0" dirty="0">
                <a:ln>
                  <a:noFill/>
                </a:ln>
                <a:solidFill>
                  <a:srgbClr val="FF0000"/>
                </a:solidFill>
                <a:uLnTx/>
                <a:uFillTx/>
                <a:latin typeface="Arial" charset="0"/>
                <a:ea typeface="+mn-ea"/>
                <a:cs typeface="+mn-cs"/>
              </a:rPr>
              <a:t>Sin cuerda de anclaje</a:t>
            </a:r>
          </a:p>
        </p:txBody>
      </p:sp>
      <p:pic>
        <p:nvPicPr>
          <p:cNvPr id="9220" name="Picture 4" descr="Muestra a un trabajador sin atar en un andamio. "/>
          <p:cNvPicPr>
            <a:picLocks noGrp="1" noChangeAspect="1" noChangeArrowheads="1"/>
          </p:cNvPicPr>
          <p:nvPr>
            <p:ph type="pic" sz="quarter" idx="33"/>
          </p:nvPr>
        </p:nvPicPr>
        <p:blipFill rotWithShape="1">
          <a:blip r:embed="rId4" cstate="print">
            <a:extLst>
              <a:ext uri="{28A0092B-C50C-407E-A947-70E740481C1C}">
                <a14:useLocalDpi xmlns:a14="http://schemas.microsoft.com/office/drawing/2010/main" val="0"/>
              </a:ext>
            </a:extLst>
          </a:blip>
          <a:srcRect l="13674" r="13674"/>
          <a:stretch/>
        </p:blipFill>
        <p:spPr>
          <a:xfrm>
            <a:off x="8455378" y="1477930"/>
            <a:ext cx="2794517" cy="2884983"/>
          </a:xfrm>
          <a:noFill/>
        </p:spPr>
      </p:pic>
      <p:pic>
        <p:nvPicPr>
          <p:cNvPr id="9221" name="Picture 5" descr="Muestra a dos trabajadores trabajando en un andamio suspendido con cuerdas salvavidas independientes. "/>
          <p:cNvPicPr>
            <a:picLocks noGrp="1" noChangeAspect="1" noChangeArrowheads="1"/>
          </p:cNvPicPr>
          <p:nvPr>
            <p:ph sz="quarter" idx="4294967295"/>
          </p:nvPr>
        </p:nvPicPr>
        <p:blipFill>
          <a:blip r:embed="rId5" cstate="print">
            <a:extLst>
              <a:ext uri="{28A0092B-C50C-407E-A947-70E740481C1C}">
                <a14:useLocalDpi xmlns:a14="http://schemas.microsoft.com/office/drawing/2010/main" val="0"/>
              </a:ext>
            </a:extLst>
          </a:blip>
          <a:srcRect/>
          <a:stretch>
            <a:fillRect/>
          </a:stretch>
        </p:blipFill>
        <p:spPr>
          <a:xfrm>
            <a:off x="8455378" y="4112456"/>
            <a:ext cx="3355622" cy="2068552"/>
          </a:xfrm>
          <a:prstGeom prst="rect">
            <a:avLst/>
          </a:prstGeom>
          <a:noFill/>
        </p:spPr>
      </p:pic>
      <p:sp>
        <p:nvSpPr>
          <p:cNvPr id="9223" name="Line 7">
            <a:extLst>
              <a:ext uri="{C183D7F6-B498-43B3-948B-1728B52AA6E4}">
                <adec:decorative xmlns:adec="http://schemas.microsoft.com/office/drawing/2017/decorative" val="1"/>
              </a:ext>
            </a:extLst>
          </p:cNvPr>
          <p:cNvSpPr>
            <a:spLocks noChangeShapeType="1"/>
          </p:cNvSpPr>
          <p:nvPr/>
        </p:nvSpPr>
        <p:spPr bwMode="auto">
          <a:xfrm>
            <a:off x="8173156" y="2686756"/>
            <a:ext cx="632176" cy="914400"/>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AutoShape 7">
            <a:extLst>
              <a:ext uri="{FF2B5EF4-FFF2-40B4-BE49-F238E27FC236}">
                <a16:creationId xmlns:a16="http://schemas.microsoft.com/office/drawing/2014/main" id="{CAA4F074-CB36-4E56-A92A-5ECAC0D57888}"/>
              </a:ext>
              <a:ext uri="{C183D7F6-B498-43B3-948B-1728B52AA6E4}">
                <adec:decorative xmlns:adec="http://schemas.microsoft.com/office/drawing/2017/decorative" val="1"/>
              </a:ext>
            </a:extLst>
          </p:cNvPr>
          <p:cNvSpPr>
            <a:spLocks noChangeArrowheads="1"/>
          </p:cNvSpPr>
          <p:nvPr/>
        </p:nvSpPr>
        <p:spPr bwMode="auto">
          <a:xfrm>
            <a:off x="10439400" y="1550939"/>
            <a:ext cx="1371600" cy="1371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8BA06AB9-F3C8-11B8-1408-2A8423580E51}"/>
              </a:ext>
              <a:ext uri="{C183D7F6-B498-43B3-948B-1728B52AA6E4}">
                <adec:decorative xmlns:adec="http://schemas.microsoft.com/office/drawing/2017/decorative" val="1"/>
              </a:ext>
            </a:extLst>
          </p:cNvPr>
          <p:cNvSpPr txBox="1">
            <a:spLocks/>
          </p:cNvSpPr>
          <p:nvPr/>
        </p:nvSpPr>
        <p:spPr>
          <a:xfrm>
            <a:off x="694595"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a:latin typeface="Arial" panose="020B0604020202020204" pitchFamily="34" charset="0"/>
                <a:cs typeface="Arial" panose="020B0604020202020204" pitchFamily="34" charset="0"/>
              </a:rPr>
              <a:t>Andamios, escaleras móviles y jirafas</a:t>
            </a:r>
          </a:p>
        </p:txBody>
      </p:sp>
    </p:spTree>
    <p:custDataLst>
      <p:tags r:id="rId1"/>
    </p:custDataLst>
    <p:extLst>
      <p:ext uri="{BB962C8B-B14F-4D97-AF65-F5344CB8AC3E}">
        <p14:creationId xmlns:p14="http://schemas.microsoft.com/office/powerpoint/2010/main" val="2137048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1AA14B-9A1A-4EB6-A364-EA762763A18F}">
  <ds:schemaRefs>
    <ds:schemaRef ds:uri="http://schemas.microsoft.com/office/2006/metadata/properties"/>
    <ds:schemaRef ds:uri="http://schemas.microsoft.com/office/2006/documentManagement/types"/>
    <ds:schemaRef ds:uri="0c302b92-b59a-446b-bb5d-23d5c6e9fb4f"/>
    <ds:schemaRef ds:uri="http://purl.org/dc/elements/1.1/"/>
    <ds:schemaRef ds:uri="http://purl.org/dc/terms/"/>
    <ds:schemaRef ds:uri="http://purl.org/dc/dcmitype/"/>
    <ds:schemaRef ds:uri="http://www.w3.org/XML/1998/namespace"/>
    <ds:schemaRef ds:uri="http://schemas.openxmlformats.org/package/2006/metadata/core-properties"/>
    <ds:schemaRef ds:uri="http://schemas.microsoft.com/office/infopath/2007/PartnerControls"/>
    <ds:schemaRef ds:uri="1c9a19bd-b907-49a7-9695-f54f6a240b79"/>
    <ds:schemaRef ds:uri="422d50a2-91e8-4738-97cd-d5a6a9b90bb7"/>
  </ds:schemaRefs>
</ds:datastoreItem>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39AF3723-B510-4A48-9BD8-E553C467A856}"/>
</file>

<file path=docProps/app.xml><?xml version="1.0" encoding="utf-8"?>
<Properties xmlns="http://schemas.openxmlformats.org/officeDocument/2006/extended-properties" xmlns:vt="http://schemas.openxmlformats.org/officeDocument/2006/docPropsVTypes">
  <TotalTime>21465</TotalTime>
  <Words>5944</Words>
  <Application>Microsoft Office PowerPoint</Application>
  <PresentationFormat>Widescreen</PresentationFormat>
  <Paragraphs>273</Paragraphs>
  <Slides>22</Slides>
  <Notes>21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22</vt:i4>
      </vt:variant>
    </vt:vector>
  </HeadingPairs>
  <TitlesOfParts>
    <vt:vector size="32" baseType="lpstr">
      <vt:lpstr>Arial</vt:lpstr>
      <vt:lpstr>Helvetica Neue</vt:lpstr>
      <vt:lpstr>Calibri</vt:lpstr>
      <vt:lpstr>Nunito ExtraLight</vt:lpstr>
      <vt:lpstr>Poppins</vt:lpstr>
      <vt:lpstr>Nunito</vt:lpstr>
      <vt:lpstr>Impact</vt:lpstr>
      <vt:lpstr>Nunito Light</vt:lpstr>
      <vt:lpstr>Office Theme</vt:lpstr>
      <vt:lpstr>1_Office Theme</vt:lpstr>
      <vt:lpstr>Andamios, escaleras móviles y jirafas</vt:lpstr>
      <vt:lpstr>Objetivos de aprendizaje</vt:lpstr>
      <vt:lpstr>Un poco de planificación podría haber evitado esto.</vt:lpstr>
      <vt:lpstr>Acceso</vt:lpstr>
      <vt:lpstr>Acceso correcto</vt:lpstr>
      <vt:lpstr>Barandas para andamios</vt:lpstr>
      <vt:lpstr>Refuerzos como barandas</vt:lpstr>
      <vt:lpstr>Andamios Baker</vt:lpstr>
      <vt:lpstr>Andamios suspendidos</vt:lpstr>
      <vt:lpstr>Usos inadecuados de escaleras móviles</vt:lpstr>
      <vt:lpstr>No incline una escalera de tijera</vt:lpstr>
      <vt:lpstr>¡No se pare en el peldaño superior ni junto a él!</vt:lpstr>
      <vt:lpstr>Trabajar desde una escalera móvil recta</vt:lpstr>
      <vt:lpstr>Establezca el ángulo correcto</vt:lpstr>
      <vt:lpstr>Acceso correcto a escaleras móviles</vt:lpstr>
      <vt:lpstr>Vías de acceso por escalera móvil</vt:lpstr>
      <vt:lpstr>Ascenso a una escalera vertical </vt:lpstr>
      <vt:lpstr>Protección contra caídas en jirafas 1 </vt:lpstr>
      <vt:lpstr>Protección contra caídas en jirafas 2  </vt:lpstr>
      <vt:lpstr>No pararse en las barandas</vt:lpstr>
      <vt:lpstr>Jirafas con cestas</vt:lpstr>
      <vt:lpstr>¿Tiene preguntas?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57</cp:revision>
  <cp:lastPrinted>2020-03-03T16:06:55Z</cp:lastPrinted>
  <dcterms:created xsi:type="dcterms:W3CDTF">2019-05-30T18:50:33Z</dcterms:created>
  <dcterms:modified xsi:type="dcterms:W3CDTF">2023-06-06T15:44:28Z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MediaServiceImageTags">
    <vt:lpwstr/>
  </property>
  <property fmtid="{D5CDD505-2E9C-101B-9397-08002B2CF9AE}" pid="5" name="ArticulateGUID">
    <vt:lpwstr>947BDA48-D798-492D-B925-B4B04F907744</vt:lpwstr>
  </property>
  <property fmtid="{D5CDD505-2E9C-101B-9397-08002B2CF9AE}" pid="6" name="ArticulatePath">
    <vt:lpwstr>5 -Scaffolds, Ladders and Lifts</vt:lpwstr>
  </property>
</Properties>
</file>